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42.xml" ContentType="application/vnd.openxmlformats-officedocument.drawingml.chart+xml"/>
  <Override PartName="/ppt/drawings/drawing17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theme/themeOverride6.xml" ContentType="application/vnd.openxmlformats-officedocument.themeOverr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rawings/drawing18.xml" ContentType="application/vnd.openxmlformats-officedocument.drawingml.chartshape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chart44.xml" ContentType="application/vnd.openxmlformats-officedocument.drawingml.chart+xml"/>
  <Override PartName="/ppt/drawings/drawing19.xml" ContentType="application/vnd.openxmlformats-officedocument.drawingml.chartshape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4" r:id="rId1"/>
  </p:sldMasterIdLst>
  <p:notesMasterIdLst>
    <p:notesMasterId r:id="rId47"/>
  </p:notesMasterIdLst>
  <p:handoutMasterIdLst>
    <p:handoutMasterId r:id="rId48"/>
  </p:handoutMasterIdLst>
  <p:sldIdLst>
    <p:sldId id="896" r:id="rId2"/>
    <p:sldId id="1003" r:id="rId3"/>
    <p:sldId id="1004" r:id="rId4"/>
    <p:sldId id="1005" r:id="rId5"/>
    <p:sldId id="1006" r:id="rId6"/>
    <p:sldId id="1007" r:id="rId7"/>
    <p:sldId id="1008" r:id="rId8"/>
    <p:sldId id="1009" r:id="rId9"/>
    <p:sldId id="1012" r:id="rId10"/>
    <p:sldId id="1024" r:id="rId11"/>
    <p:sldId id="1014" r:id="rId12"/>
    <p:sldId id="1015" r:id="rId13"/>
    <p:sldId id="1016" r:id="rId14"/>
    <p:sldId id="1018" r:id="rId15"/>
    <p:sldId id="991" r:id="rId16"/>
    <p:sldId id="992" r:id="rId17"/>
    <p:sldId id="987" r:id="rId18"/>
    <p:sldId id="994" r:id="rId19"/>
    <p:sldId id="988" r:id="rId20"/>
    <p:sldId id="989" r:id="rId21"/>
    <p:sldId id="1021" r:id="rId22"/>
    <p:sldId id="972" r:id="rId23"/>
    <p:sldId id="963" r:id="rId24"/>
    <p:sldId id="969" r:id="rId25"/>
    <p:sldId id="997" r:id="rId26"/>
    <p:sldId id="955" r:id="rId27"/>
    <p:sldId id="1011" r:id="rId28"/>
    <p:sldId id="974" r:id="rId29"/>
    <p:sldId id="975" r:id="rId30"/>
    <p:sldId id="976" r:id="rId31"/>
    <p:sldId id="977" r:id="rId32"/>
    <p:sldId id="978" r:id="rId33"/>
    <p:sldId id="1022" r:id="rId34"/>
    <p:sldId id="926" r:id="rId35"/>
    <p:sldId id="927" r:id="rId36"/>
    <p:sldId id="929" r:id="rId37"/>
    <p:sldId id="931" r:id="rId38"/>
    <p:sldId id="1023" r:id="rId39"/>
    <p:sldId id="938" r:id="rId40"/>
    <p:sldId id="998" r:id="rId41"/>
    <p:sldId id="1019" r:id="rId42"/>
    <p:sldId id="1020" r:id="rId43"/>
    <p:sldId id="999" r:id="rId44"/>
    <p:sldId id="1013" r:id="rId45"/>
    <p:sldId id="1027" r:id="rId46"/>
  </p:sldIdLst>
  <p:sldSz cx="9144000" cy="6858000" type="screen4x3"/>
  <p:notesSz cx="66929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CC"/>
    <a:srgbClr val="00602B"/>
    <a:srgbClr val="3333CC"/>
    <a:srgbClr val="333399"/>
    <a:srgbClr val="CCFFCC"/>
    <a:srgbClr val="82AA1E"/>
    <a:srgbClr val="FF99CC"/>
    <a:srgbClr val="0000CC"/>
    <a:srgbClr val="660066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1" autoAdjust="0"/>
    <p:restoredTop sz="99471" autoAdjust="0"/>
  </p:normalViewPr>
  <p:slideViewPr>
    <p:cSldViewPr>
      <p:cViewPr>
        <p:scale>
          <a:sx n="90" d="100"/>
          <a:sy n="90" d="100"/>
        </p:scale>
        <p:origin x="-798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58"/>
    </p:cViewPr>
  </p:sorterViewPr>
  <p:notesViewPr>
    <p:cSldViewPr>
      <p:cViewPr varScale="1">
        <p:scale>
          <a:sx n="52" d="100"/>
          <a:sy n="52" d="100"/>
        </p:scale>
        <p:origin x="-1932" y="-90"/>
      </p:cViewPr>
      <p:guideLst>
        <p:guide orient="horz" pos="3108"/>
        <p:guide pos="210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themeOverride" Target="../theme/themeOverride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5.xlsx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4.xlsx"/><Relationship Id="rId1" Type="http://schemas.openxmlformats.org/officeDocument/2006/relationships/themeOverride" Target="../theme/themeOverride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5.xlsx"/><Relationship Id="rId1" Type="http://schemas.openxmlformats.org/officeDocument/2006/relationships/themeOverride" Target="../theme/themeOverride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6.xlsx"/><Relationship Id="rId1" Type="http://schemas.openxmlformats.org/officeDocument/2006/relationships/themeOverride" Target="../theme/themeOverride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7.xlsx"/><Relationship Id="rId1" Type="http://schemas.openxmlformats.org/officeDocument/2006/relationships/themeOverride" Target="../theme/themeOverride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4492456609459789"/>
          <c:y val="5.6744229273670448E-2"/>
          <c:w val="0.85270669291339074"/>
          <c:h val="0.75643739389580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население</c:v>
                </c:pt>
              </c:strCache>
            </c:strRef>
          </c:tx>
          <c:dLbls>
            <c:dLbl>
              <c:idx val="0"/>
              <c:layout>
                <c:manualLayout>
                  <c:x val="-6.3802125914727129E-2"/>
                  <c:y val="-5.896294657294111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5815166669601506E-2"/>
                  <c:y val="-4.520061741528092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3802165354330836E-2"/>
                  <c:y val="-4.8578001968503925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3802165354330836E-2"/>
                  <c:y val="-4.857800196850392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9792502572178422E-2"/>
                  <c:y val="-4.621093816485967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1685896161983056E-2"/>
                  <c:y val="-4.9587893384167699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5.8145063304513175E-2"/>
                  <c:y val="-5.044263697172949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3041327168491015E-2"/>
                  <c:y val="-5.0442902915595923E-2"/>
                </c:manualLayout>
              </c:layout>
              <c:dLblPos val="r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1263</c:v>
                </c:pt>
                <c:pt idx="1">
                  <c:v>1258.2</c:v>
                </c:pt>
                <c:pt idx="2">
                  <c:v>1255.9000000000001</c:v>
                </c:pt>
                <c:pt idx="3">
                  <c:v>1250.5</c:v>
                </c:pt>
                <c:pt idx="4">
                  <c:v>1247</c:v>
                </c:pt>
                <c:pt idx="5">
                  <c:v>1243.4000000000001</c:v>
                </c:pt>
                <c:pt idx="6">
                  <c:v>1240</c:v>
                </c:pt>
                <c:pt idx="7">
                  <c:v>1238.2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городское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775.2</c:v>
                </c:pt>
                <c:pt idx="1">
                  <c:v>727.4</c:v>
                </c:pt>
                <c:pt idx="2">
                  <c:v>731.6</c:v>
                </c:pt>
                <c:pt idx="3">
                  <c:v>737</c:v>
                </c:pt>
                <c:pt idx="4">
                  <c:v>740.4</c:v>
                </c:pt>
                <c:pt idx="5">
                  <c:v>743.6</c:v>
                </c:pt>
                <c:pt idx="6">
                  <c:v>746.2</c:v>
                </c:pt>
                <c:pt idx="7">
                  <c:v>751.7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сельское</c:v>
                </c:pt>
              </c:strCache>
            </c:strRef>
          </c:tx>
          <c:dLbls>
            <c:dLbl>
              <c:idx val="0"/>
              <c:layout>
                <c:manualLayout>
                  <c:x val="-5.3114665354330924E-2"/>
                  <c:y val="-4.232800196850402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3114665354330924E-2"/>
                  <c:y val="-3.920300196850404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3114665354330924E-2"/>
                  <c:y val="-4.232800196850402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3114665354330924E-2"/>
                  <c:y val="-4.545300196850403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3114665354330924E-2"/>
                  <c:y val="-3.29530019685040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5.3114665354330924E-2"/>
                  <c:y val="-3.607800196850401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487.8</c:v>
                </c:pt>
                <c:pt idx="1">
                  <c:v>530.79999999999995</c:v>
                </c:pt>
                <c:pt idx="2">
                  <c:v>524.29999999999995</c:v>
                </c:pt>
                <c:pt idx="3">
                  <c:v>513.5</c:v>
                </c:pt>
                <c:pt idx="4">
                  <c:v>506.6</c:v>
                </c:pt>
                <c:pt idx="5">
                  <c:v>499.8</c:v>
                </c:pt>
                <c:pt idx="6">
                  <c:v>493.8</c:v>
                </c:pt>
                <c:pt idx="7">
                  <c:v>486.5</c:v>
                </c:pt>
              </c:numCache>
            </c:numRef>
          </c:val>
        </c:ser>
        <c:marker val="1"/>
        <c:axId val="86920576"/>
        <c:axId val="86934656"/>
      </c:lineChart>
      <c:catAx>
        <c:axId val="8692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934656"/>
        <c:crosses val="autoZero"/>
        <c:auto val="1"/>
        <c:lblAlgn val="ctr"/>
        <c:lblOffset val="100"/>
      </c:catAx>
      <c:valAx>
        <c:axId val="86934656"/>
        <c:scaling>
          <c:orientation val="minMax"/>
        </c:scaling>
        <c:delete val="1"/>
        <c:axPos val="l"/>
        <c:numFmt formatCode="#,##0.0" sourceLinked="0"/>
        <c:tickLblPos val="none"/>
        <c:crossAx val="86920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rAngAx val="1"/>
    </c:view3D>
    <c:floor>
      <c:spPr>
        <a:noFill/>
        <a:ln w="25400">
          <a:noFill/>
        </a:ln>
        <a:scene3d>
          <a:camera prst="orthographicFront"/>
          <a:lightRig rig="threePt" dir="t"/>
        </a:scene3d>
        <a:sp3d/>
      </c:spPr>
    </c:floor>
    <c:plotArea>
      <c:layout>
        <c:manualLayout>
          <c:layoutTarget val="inner"/>
          <c:xMode val="edge"/>
          <c:yMode val="edge"/>
          <c:x val="8.9803817514154784E-4"/>
          <c:y val="1.6327770108533188E-2"/>
          <c:w val="0.99064415434703879"/>
          <c:h val="0.826007976770122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Среднедушевые денежные доходы  населения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4A206A"/>
              </a:solidFill>
            </a:ln>
          </c:spPr>
          <c:dLbls>
            <c:dLbl>
              <c:idx val="0"/>
              <c:layout>
                <c:manualLayout>
                  <c:x val="5.2706238664138481E-3"/>
                  <c:y val="-1.083162758752006E-2"/>
                </c:manualLayout>
              </c:layout>
              <c:showVal val="1"/>
              <c:separator>, </c:separator>
            </c:dLbl>
            <c:dLbl>
              <c:idx val="1"/>
              <c:layout>
                <c:manualLayout>
                  <c:x val="-1.7315181686504109E-2"/>
                  <c:y val="-1.6193463876723879E-2"/>
                </c:manualLayout>
              </c:layout>
              <c:showVal val="1"/>
              <c:separator>, </c:separator>
            </c:dLbl>
            <c:dLbl>
              <c:idx val="2"/>
              <c:layout>
                <c:manualLayout>
                  <c:x val="-1.4749684845117581E-2"/>
                  <c:y val="-1.083162758752006E-2"/>
                </c:manualLayout>
              </c:layout>
              <c:showVal val="1"/>
              <c:separator>, </c:separator>
            </c:dLbl>
            <c:dLbl>
              <c:idx val="3"/>
              <c:layout>
                <c:manualLayout>
                  <c:x val="-1.3618721914230242E-2"/>
                  <c:y val="-5.4701688481398137E-3"/>
                </c:manualLayout>
              </c:layout>
              <c:showVal val="1"/>
              <c:separator>, </c:separator>
            </c:dLbl>
            <c:dLbl>
              <c:idx val="4"/>
              <c:layout>
                <c:manualLayout>
                  <c:x val="-2.5986704560745691E-3"/>
                  <c:y val="-2.7350235922704857E-3"/>
                </c:manualLayout>
              </c:layout>
              <c:showVal val="1"/>
              <c:separator>, </c:separator>
            </c:dLbl>
            <c:dLbl>
              <c:idx val="5"/>
              <c:layout>
                <c:manualLayout>
                  <c:x val="-8.4733912036724548E-4"/>
                  <c:y val="-1.0832514712436781E-2"/>
                </c:manualLayout>
              </c:layout>
              <c:showVal val="1"/>
              <c:separator>, </c:separator>
            </c:dLbl>
            <c:dLbl>
              <c:idx val="6"/>
              <c:layout>
                <c:manualLayout>
                  <c:x val="7.7904084452990177E-3"/>
                  <c:y val="-6.5631793416469023E-3"/>
                </c:manualLayout>
              </c:layout>
              <c:showVal val="1"/>
              <c:separator>, </c:separator>
            </c:dLbl>
            <c:dLbl>
              <c:idx val="7"/>
              <c:layout>
                <c:manualLayout>
                  <c:x val="1.8467930476688227E-3"/>
                  <c:y val="-1.36751179613522E-2"/>
                </c:manualLayout>
              </c:layout>
              <c:showVal val="1"/>
              <c:separator>, </c:separator>
            </c:dLbl>
            <c:dLbl>
              <c:idx val="8"/>
              <c:layout>
                <c:manualLayout>
                  <c:x val="1.205255483319312E-2"/>
                  <c:y val="1.0940094369081901E-2"/>
                </c:manualLayout>
              </c:layout>
              <c:showVal val="1"/>
              <c:separator>, </c:separator>
            </c:dLbl>
            <c:dLbl>
              <c:idx val="9"/>
              <c:layout>
                <c:manualLayout>
                  <c:x val="1.2187552937525541E-2"/>
                  <c:y val="-1.36751179613522E-2"/>
                </c:manualLayout>
              </c:layout>
              <c:showVal val="1"/>
              <c:separator>, </c:separator>
            </c:dLbl>
            <c:numFmt formatCode="0.0" sourceLinked="0"/>
            <c:txPr>
              <a:bodyPr/>
              <a:lstStyle/>
              <a:p>
                <a:pPr>
                  <a:defRPr sz="110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eparator>, </c:separator>
          </c:dLbls>
          <c:cat>
            <c:numRef>
              <c:f>Лист1!$A$2:$A$8</c:f>
              <c:numCache>
                <c:formatCode>0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8732.2000000000007</c:v>
                </c:pt>
                <c:pt idx="1">
                  <c:v>9586.2999999999811</c:v>
                </c:pt>
                <c:pt idx="2">
                  <c:v>11065.8</c:v>
                </c:pt>
                <c:pt idx="3">
                  <c:v>12083</c:v>
                </c:pt>
                <c:pt idx="4">
                  <c:v>13758.9</c:v>
                </c:pt>
                <c:pt idx="5">
                  <c:v>15264</c:v>
                </c:pt>
                <c:pt idx="6">
                  <c:v>16697.400000000001</c:v>
                </c:pt>
              </c:numCache>
            </c:numRef>
          </c:val>
        </c:ser>
        <c:gapWidth val="47"/>
        <c:gapDepth val="388"/>
        <c:shape val="cylinder"/>
        <c:axId val="90532864"/>
        <c:axId val="90833664"/>
        <c:axId val="0"/>
      </c:bar3DChart>
      <c:catAx>
        <c:axId val="90532864"/>
        <c:scaling>
          <c:orientation val="minMax"/>
        </c:scaling>
        <c:axPos val="b"/>
        <c:numFmt formatCode="0" sourceLinked="1"/>
        <c:majorTickMark val="in"/>
        <c:tickLblPos val="nextTo"/>
        <c:spPr>
          <a:ln w="22225"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0" i="0" baseline="0">
                <a:latin typeface="Arial" pitchFamily="34" charset="0"/>
              </a:defRPr>
            </a:pPr>
            <a:endParaRPr lang="ru-RU"/>
          </a:p>
        </c:txPr>
        <c:crossAx val="90833664"/>
        <c:crosses val="autoZero"/>
        <c:auto val="1"/>
        <c:lblAlgn val="ctr"/>
        <c:lblOffset val="100"/>
      </c:catAx>
      <c:valAx>
        <c:axId val="90833664"/>
        <c:scaling>
          <c:orientation val="minMax"/>
        </c:scaling>
        <c:delete val="1"/>
        <c:axPos val="l"/>
        <c:numFmt formatCode="0.0" sourceLinked="1"/>
        <c:tickLblPos val="none"/>
        <c:crossAx val="90532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194037201904157"/>
          <c:y val="1.9743416935681702E-2"/>
          <c:w val="0.86341289990539916"/>
          <c:h val="0.765211208131848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 2008 году </c:v>
                </c:pt>
              </c:strCache>
            </c:strRef>
          </c:tx>
          <c:spPr>
            <a:ln w="44450" cap="rnd">
              <a:solidFill>
                <a:srgbClr val="FFC000"/>
              </a:solidFill>
              <a:prstDash val="sysDash"/>
              <a:miter lim="800000"/>
            </a:ln>
            <a:effectLst>
              <a:outerShdw dir="6000000" algn="ctr" rotWithShape="0">
                <a:srgbClr val="C0504D">
                  <a:lumMod val="40000"/>
                  <a:lumOff val="60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C000"/>
              </a:solidFill>
              <a:ln w="28575">
                <a:solidFill>
                  <a:srgbClr val="FFC000"/>
                </a:solidFill>
                <a:round/>
              </a:ln>
              <a:effectLst>
                <a:outerShdw dir="6000000" algn="ctr" rotWithShape="0">
                  <a:srgbClr val="C0504D">
                    <a:lumMod val="40000"/>
                    <a:lumOff val="60000"/>
                  </a:srgbClr>
                </a:outerShdw>
              </a:effectLst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8.0729691068177026E-2"/>
                  <c:y val="-4.3509681559109704E-2"/>
                </c:manualLayout>
              </c:layout>
              <c:showVal val="1"/>
            </c:dLbl>
            <c:dLbl>
              <c:idx val="3"/>
              <c:layout>
                <c:manualLayout>
                  <c:x val="-8.9379300825481497E-2"/>
                  <c:y val="-5.1187860657776099E-2"/>
                </c:manualLayout>
              </c:layout>
              <c:showVal val="1"/>
            </c:dLbl>
            <c:dLbl>
              <c:idx val="4"/>
              <c:layout>
                <c:manualLayout>
                  <c:x val="-0.12937636676403158"/>
                  <c:y val="-4.0388138661821692E-2"/>
                </c:manualLayout>
              </c:layout>
              <c:showVal val="1"/>
            </c:dLbl>
            <c:dLbl>
              <c:idx val="5"/>
              <c:layout>
                <c:manualLayout>
                  <c:x val="-0.11772031277056613"/>
                  <c:y val="-3.2781981572778125E-2"/>
                </c:manualLayout>
              </c:layout>
              <c:showVal val="1"/>
            </c:dLbl>
            <c:dLbl>
              <c:idx val="6"/>
              <c:layout>
                <c:manualLayout>
                  <c:x val="-9.2262731101794199E-2"/>
                  <c:y val="-2.5820648215659808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>
                    <a:latin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0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100.9</c:v>
                </c:pt>
                <c:pt idx="2">
                  <c:v>109.3</c:v>
                </c:pt>
                <c:pt idx="3">
                  <c:v>108.6</c:v>
                </c:pt>
                <c:pt idx="4">
                  <c:v>116.8</c:v>
                </c:pt>
                <c:pt idx="5">
                  <c:v>119.5</c:v>
                </c:pt>
                <c:pt idx="6">
                  <c:v>121.4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к предыдущему году </c:v>
                </c:pt>
              </c:strCache>
            </c:strRef>
          </c:tx>
          <c:spPr>
            <a:ln w="44450">
              <a:solidFill>
                <a:schemeClr val="accent2">
                  <a:lumMod val="75000"/>
                </a:schemeClr>
              </a:solidFill>
            </a:ln>
          </c:spPr>
          <c:marker>
            <c:symbol val="square"/>
            <c:size val="6"/>
            <c:spPr>
              <a:solidFill>
                <a:schemeClr val="accent2">
                  <a:lumMod val="75000"/>
                </a:schemeClr>
              </a:solidFill>
              <a:ln w="28575" cap="rnd"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3248048786523038E-2"/>
                  <c:y val="-3.327210942755468E-2"/>
                </c:manualLayout>
              </c:layout>
              <c:showVal val="1"/>
            </c:dLbl>
            <c:dLbl>
              <c:idx val="1"/>
              <c:layout>
                <c:manualLayout>
                  <c:x val="8.6496097573046746E-3"/>
                  <c:y val="-2.5593930328888992E-3"/>
                </c:manualLayout>
              </c:layout>
              <c:showVal val="1"/>
            </c:dLbl>
            <c:dLbl>
              <c:idx val="2"/>
              <c:layout>
                <c:manualLayout>
                  <c:x val="2.8832032524348981E-3"/>
                  <c:y val="2.303453729599925E-2"/>
                </c:manualLayout>
              </c:layout>
              <c:showVal val="1"/>
            </c:dLbl>
            <c:dLbl>
              <c:idx val="3"/>
              <c:layout>
                <c:manualLayout>
                  <c:x val="-5.7664065048697782E-2"/>
                  <c:y val="-7.678179098666417E-2"/>
                </c:manualLayout>
              </c:layout>
              <c:showVal val="1"/>
            </c:dLbl>
            <c:dLbl>
              <c:idx val="4"/>
              <c:layout>
                <c:manualLayout>
                  <c:x val="-4.9014455291393103E-2"/>
                  <c:y val="-4.3509681559109732E-2"/>
                </c:manualLayout>
              </c:layout>
              <c:showVal val="1"/>
            </c:dLbl>
            <c:dLbl>
              <c:idx val="5"/>
              <c:layout>
                <c:manualLayout>
                  <c:x val="-9.2262504077916405E-2"/>
                  <c:y val="3.3272109427554639E-2"/>
                </c:manualLayout>
              </c:layout>
              <c:showVal val="1"/>
            </c:dLbl>
            <c:dLbl>
              <c:idx val="6"/>
              <c:layout>
                <c:manualLayout>
                  <c:x val="-4.3248275810401464E-2"/>
                  <c:y val="-4.606907459199848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0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108.5</c:v>
                </c:pt>
                <c:pt idx="1">
                  <c:v>100.9</c:v>
                </c:pt>
                <c:pt idx="2">
                  <c:v>108.3</c:v>
                </c:pt>
                <c:pt idx="3">
                  <c:v>99.4</c:v>
                </c:pt>
                <c:pt idx="4">
                  <c:v>107.5</c:v>
                </c:pt>
                <c:pt idx="5">
                  <c:v>102.3</c:v>
                </c:pt>
                <c:pt idx="6">
                  <c:v>101.6</c:v>
                </c:pt>
              </c:numCache>
            </c:numRef>
          </c:val>
          <c:smooth val="1"/>
        </c:ser>
        <c:marker val="1"/>
        <c:axId val="91056384"/>
        <c:axId val="91078656"/>
      </c:lineChart>
      <c:catAx>
        <c:axId val="91056384"/>
        <c:scaling>
          <c:orientation val="minMax"/>
        </c:scaling>
        <c:axPos val="b"/>
        <c:numFmt formatCode="0" sourceLinked="1"/>
        <c:tickLblPos val="low"/>
        <c:spPr>
          <a:ln w="25400">
            <a:solidFill>
              <a:schemeClr val="tx1"/>
            </a:solidFill>
          </a:ln>
        </c:spPr>
        <c:txPr>
          <a:bodyPr rot="0"/>
          <a:lstStyle/>
          <a:p>
            <a:pPr>
              <a:defRPr sz="1200" b="0" i="0" baseline="0">
                <a:latin typeface="Arial" pitchFamily="34" charset="0"/>
              </a:defRPr>
            </a:pPr>
            <a:endParaRPr lang="ru-RU"/>
          </a:p>
        </c:txPr>
        <c:crossAx val="91078656"/>
        <c:crossesAt val="100"/>
        <c:auto val="1"/>
        <c:lblAlgn val="ctr"/>
        <c:lblOffset val="100"/>
      </c:catAx>
      <c:valAx>
        <c:axId val="91078656"/>
        <c:scaling>
          <c:orientation val="minMax"/>
          <c:max val="122"/>
          <c:min val="96"/>
        </c:scaling>
        <c:axPos val="l"/>
        <c:numFmt formatCode="General" sourceLinked="1"/>
        <c:tickLblPos val="nextTo"/>
        <c:spPr>
          <a:ln w="22225">
            <a:solidFill>
              <a:schemeClr val="tx1"/>
            </a:solidFill>
          </a:ln>
        </c:spPr>
        <c:txPr>
          <a:bodyPr rot="0"/>
          <a:lstStyle/>
          <a:p>
            <a:pPr>
              <a:defRPr sz="1100" baseline="0">
                <a:latin typeface="Arial" pitchFamily="34" charset="0"/>
              </a:defRPr>
            </a:pPr>
            <a:endParaRPr lang="ru-RU"/>
          </a:p>
        </c:txPr>
        <c:crossAx val="9105638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17949733735044651"/>
          <c:y val="0.88043120331374891"/>
          <c:w val="0.71020197633367188"/>
          <c:h val="0.11204813709860968"/>
        </c:manualLayout>
      </c:layout>
      <c:spPr>
        <a:ln>
          <a:noFill/>
        </a:ln>
      </c:spPr>
      <c:txPr>
        <a:bodyPr/>
        <a:lstStyle/>
        <a:p>
          <a:pPr>
            <a:defRPr sz="1100" baseline="0">
              <a:latin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20"/>
    </c:view3D>
    <c:floor>
      <c:spPr>
        <a:solidFill>
          <a:schemeClr val="accent6">
            <a:lumMod val="20000"/>
            <a:lumOff val="80000"/>
          </a:schemeClr>
        </a:solidFill>
      </c:spPr>
    </c:floor>
    <c:sideWall>
      <c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sideWall>
    <c:backWall>
      <c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backWall>
    <c:plotArea>
      <c:layout>
        <c:manualLayout>
          <c:layoutTarget val="inner"/>
          <c:xMode val="edge"/>
          <c:yMode val="edge"/>
          <c:x val="3.6242344706911779E-4"/>
          <c:y val="0.39437970253718363"/>
          <c:w val="0.75996897994710855"/>
          <c:h val="0.485099645389932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Среднедушевые денежные доходы населения,
рублей в месяц на душу населения
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c:spPr>
          <c:dLbls>
            <c:dLbl>
              <c:idx val="1"/>
              <c:layout>
                <c:manualLayout>
                  <c:x val="-1.1604170026821325E-2"/>
                  <c:y val="-5.6850290751690961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1757295044491906E-2"/>
                </c:manualLayout>
              </c:layout>
              <c:showVal val="1"/>
            </c:dLbl>
            <c:dLbl>
              <c:idx val="3"/>
              <c:layout>
                <c:manualLayout>
                  <c:x val="-3.6491757293467143E-3"/>
                  <c:y val="-2.3258019195999398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8732.2000000000007</c:v>
                </c:pt>
                <c:pt idx="1">
                  <c:v>9586.2999999999811</c:v>
                </c:pt>
                <c:pt idx="2" formatCode="0.0">
                  <c:v>11065.8</c:v>
                </c:pt>
                <c:pt idx="3">
                  <c:v>12083</c:v>
                </c:pt>
                <c:pt idx="4">
                  <c:v>13758.9</c:v>
                </c:pt>
                <c:pt idx="5">
                  <c:v>15264</c:v>
                </c:pt>
                <c:pt idx="6">
                  <c:v>16697.400000000001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Величина прожиточного минимума,
рублей в месяц на душу населения
</c:v>
                </c:pt>
              </c:strCache>
            </c:strRef>
          </c:tx>
          <c:spPr>
            <a:solidFill>
              <a:srgbClr val="92D050"/>
            </a:solidFill>
            <a:ln w="25400">
              <a:solidFill>
                <a:srgbClr val="82AA1E"/>
              </a:solidFill>
            </a:ln>
          </c:spPr>
          <c:dLbls>
            <c:dLbl>
              <c:idx val="0"/>
              <c:layout>
                <c:manualLayout>
                  <c:x val="8.514519890263323E-3"/>
                  <c:y val="-8.3980678889228003E-3"/>
                </c:manualLayout>
              </c:layout>
              <c:showVal val="1"/>
            </c:dLbl>
            <c:dLbl>
              <c:idx val="1"/>
              <c:layout>
                <c:manualLayout>
                  <c:x val="6.0817999216166594E-3"/>
                  <c:y val="-1.5116522200061025E-2"/>
                </c:manualLayout>
              </c:layout>
              <c:showVal val="1"/>
            </c:dLbl>
            <c:dLbl>
              <c:idx val="2"/>
              <c:layout>
                <c:manualLayout>
                  <c:x val="4.8654399372932856E-3"/>
                  <c:y val="-1.5116522200061025E-2"/>
                </c:manualLayout>
              </c:layout>
              <c:showVal val="1"/>
            </c:dLbl>
            <c:dLbl>
              <c:idx val="3"/>
              <c:layout>
                <c:manualLayout>
                  <c:x val="1.2163599843233758E-3"/>
                  <c:y val="-1.0077681466707351E-2"/>
                </c:manualLayout>
              </c:layout>
              <c:showVal val="1"/>
            </c:dLbl>
            <c:dLbl>
              <c:idx val="4"/>
              <c:layout>
                <c:manualLayout>
                  <c:x val="3.6490799529700062E-3"/>
                  <c:y val="-8.3980678889228003E-3"/>
                </c:manualLayout>
              </c:layout>
              <c:showVal val="1"/>
            </c:dLbl>
            <c:dLbl>
              <c:idx val="5"/>
              <c:layout>
                <c:manualLayout>
                  <c:x val="2.4327199686466454E-3"/>
                  <c:y val="-1.3436908622276464E-2"/>
                </c:manualLayout>
              </c:layout>
              <c:showVal val="1"/>
            </c:dLbl>
            <c:dLbl>
              <c:idx val="6"/>
              <c:layout>
                <c:manualLayout>
                  <c:x val="7.2979683531865904E-3"/>
                  <c:y val="-3.3592271555691181E-3"/>
                </c:manualLayout>
              </c:layout>
              <c:showVal val="1"/>
            </c:dLbl>
            <c:dLbl>
              <c:idx val="7"/>
              <c:layout>
                <c:manualLayout>
                  <c:x val="1.2163599843233326E-2"/>
                  <c:y val="-5.0388407333537269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3879</c:v>
                </c:pt>
                <c:pt idx="1">
                  <c:v>4276</c:v>
                </c:pt>
                <c:pt idx="2">
                  <c:v>4790</c:v>
                </c:pt>
                <c:pt idx="3">
                  <c:v>5450</c:v>
                </c:pt>
                <c:pt idx="4">
                  <c:v>5449</c:v>
                </c:pt>
                <c:pt idx="5">
                  <c:v>6103</c:v>
                </c:pt>
                <c:pt idx="6">
                  <c:v>6805</c:v>
                </c:pt>
              </c:numCache>
            </c:numRef>
          </c:val>
        </c:ser>
        <c:gapWidth val="41"/>
        <c:gapDepth val="110"/>
        <c:shape val="box"/>
        <c:axId val="91334912"/>
        <c:axId val="91361280"/>
        <c:axId val="0"/>
      </c:bar3DChart>
      <c:catAx>
        <c:axId val="91334912"/>
        <c:scaling>
          <c:orientation val="minMax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200" b="0" i="0" baseline="0"/>
            </a:pPr>
            <a:endParaRPr lang="ru-RU"/>
          </a:p>
        </c:txPr>
        <c:crossAx val="91361280"/>
        <c:crosses val="autoZero"/>
        <c:auto val="1"/>
        <c:lblAlgn val="ctr"/>
        <c:lblOffset val="100"/>
      </c:catAx>
      <c:valAx>
        <c:axId val="91361280"/>
        <c:scaling>
          <c:orientation val="minMax"/>
          <c:max val="17000"/>
        </c:scaling>
        <c:delete val="1"/>
        <c:axPos val="l"/>
        <c:numFmt formatCode="General" sourceLinked="1"/>
        <c:tickLblPos val="none"/>
        <c:crossAx val="9133491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6713538932633418"/>
          <c:y val="0.33113021289005612"/>
          <c:w val="0.18842016622922167"/>
          <c:h val="0.3155173519976683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noFill/>
    <a:ln>
      <a:noFill/>
    </a:ln>
  </c:spPr>
  <c:txPr>
    <a:bodyPr/>
    <a:lstStyle/>
    <a:p>
      <a:pPr>
        <a:defRPr sz="1000" baseline="0">
          <a:latin typeface="Arial" pitchFamily="34" charset="0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0"/>
    </c:view3D>
    <c:floor>
      <c:spPr>
        <a:ln>
          <a:solidFill>
            <a:schemeClr val="tx1"/>
          </a:solidFill>
        </a:ln>
      </c:spPr>
    </c:floor>
    <c:plotArea>
      <c:layout>
        <c:manualLayout>
          <c:layoutTarget val="inner"/>
          <c:xMode val="edge"/>
          <c:yMode val="edge"/>
          <c:x val="3.7950413757260611E-2"/>
          <c:y val="4.1621905908420076E-2"/>
          <c:w val="0.93788057291186844"/>
          <c:h val="0.777163614402900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Среднедушевые денежные расходы и сбережения   населения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17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1.8414989345613472E-2"/>
                  <c:y val="-1.641024757507364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094016505004912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094016505004910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9145288837585941E-2"/>
                </c:manualLayout>
              </c:layout>
              <c:showVal val="1"/>
            </c:dLbl>
            <c:dLbl>
              <c:idx val="4"/>
              <c:layout>
                <c:manualLayout>
                  <c:x val="2.6307127636590452E-3"/>
                  <c:y val="-3.2820495150147316E-2"/>
                </c:manualLayout>
              </c:layout>
              <c:showVal val="1"/>
            </c:dLbl>
            <c:dLbl>
              <c:idx val="5"/>
              <c:layout>
                <c:manualLayout>
                  <c:x val="-7.8921382909771312E-3"/>
                  <c:y val="-3.008545388763505E-2"/>
                </c:manualLayout>
              </c:layout>
              <c:showVal val="1"/>
            </c:dLbl>
            <c:dLbl>
              <c:idx val="6"/>
              <c:layout>
                <c:manualLayout>
                  <c:x val="5.2614255273180878E-3"/>
                  <c:y val="-1.6410247575073648E-2"/>
                </c:manualLayout>
              </c:layout>
              <c:showVal val="1"/>
            </c:dLbl>
            <c:txPr>
              <a:bodyPr/>
              <a:lstStyle/>
              <a:p>
                <a:pPr>
                  <a:defRPr sz="1053" baseline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8368.9</c:v>
                </c:pt>
                <c:pt idx="1">
                  <c:v>9683.7999999999811</c:v>
                </c:pt>
                <c:pt idx="2">
                  <c:v>10789</c:v>
                </c:pt>
                <c:pt idx="3">
                  <c:v>11774.2</c:v>
                </c:pt>
                <c:pt idx="4">
                  <c:v>13591.8</c:v>
                </c:pt>
                <c:pt idx="5">
                  <c:v>15329.1</c:v>
                </c:pt>
                <c:pt idx="6">
                  <c:v>16386.7</c:v>
                </c:pt>
              </c:numCache>
            </c:numRef>
          </c:val>
        </c:ser>
        <c:gapWidth val="31"/>
        <c:gapDepth val="159"/>
        <c:shape val="cylinder"/>
        <c:axId val="91750784"/>
        <c:axId val="91752320"/>
        <c:axId val="0"/>
      </c:bar3DChart>
      <c:catAx>
        <c:axId val="91750784"/>
        <c:scaling>
          <c:orientation val="minMax"/>
        </c:scaling>
        <c:axPos val="b"/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0" baseline="0">
                <a:latin typeface="Arial" pitchFamily="34" charset="0"/>
              </a:defRPr>
            </a:pPr>
            <a:endParaRPr lang="ru-RU"/>
          </a:p>
        </c:txPr>
        <c:crossAx val="91752320"/>
        <c:crosses val="autoZero"/>
        <c:auto val="1"/>
        <c:lblAlgn val="ctr"/>
        <c:lblOffset val="100"/>
      </c:catAx>
      <c:valAx>
        <c:axId val="91752320"/>
        <c:scaling>
          <c:orientation val="minMax"/>
        </c:scaling>
        <c:delete val="1"/>
        <c:axPos val="l"/>
        <c:numFmt formatCode="0.0" sourceLinked="1"/>
        <c:tickLblPos val="none"/>
        <c:crossAx val="91750784"/>
        <c:crosses val="autoZero"/>
        <c:crossBetween val="between"/>
      </c:valAx>
    </c:plotArea>
    <c:plotVisOnly val="1"/>
    <c:dispBlanksAs val="zero"/>
  </c:chart>
  <c:spPr>
    <a:ln>
      <a:noFill/>
    </a:ln>
  </c:sp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4047E-3"/>
          <c:y val="4.3749999999999997E-2"/>
          <c:w val="0.97558546587925254"/>
          <c:h val="0.5422337598425075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101.2</c:v>
                </c:pt>
                <c:pt idx="1">
                  <c:v>104.6</c:v>
                </c:pt>
                <c:pt idx="2">
                  <c:v>105</c:v>
                </c:pt>
                <c:pt idx="3">
                  <c:v>107.4</c:v>
                </c:pt>
                <c:pt idx="4">
                  <c:v>107.5</c:v>
                </c:pt>
                <c:pt idx="5">
                  <c:v>101.6</c:v>
                </c:pt>
                <c:pt idx="6">
                  <c:v>101.9</c:v>
                </c:pt>
                <c:pt idx="7">
                  <c:v>104.9</c:v>
                </c:pt>
                <c:pt idx="8">
                  <c:v>105.3</c:v>
                </c:pt>
                <c:pt idx="9">
                  <c:v>103.5</c:v>
                </c:pt>
                <c:pt idx="10">
                  <c:v>101.4</c:v>
                </c:pt>
                <c:pt idx="11">
                  <c:v>88.2</c:v>
                </c:pt>
                <c:pt idx="12">
                  <c:v>105.1</c:v>
                </c:pt>
                <c:pt idx="13">
                  <c:v>108.2</c:v>
                </c:pt>
              </c:numCache>
            </c:numRef>
          </c:val>
        </c:ser>
        <c:gapWidth val="82"/>
        <c:axId val="92672384"/>
        <c:axId val="92673920"/>
      </c:barChart>
      <c:catAx>
        <c:axId val="92672384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 sz="1101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2673920"/>
        <c:crosses val="autoZero"/>
        <c:auto val="1"/>
        <c:lblAlgn val="ctr"/>
        <c:lblOffset val="100"/>
      </c:catAx>
      <c:valAx>
        <c:axId val="92673920"/>
        <c:scaling>
          <c:orientation val="minMax"/>
          <c:max val="110"/>
          <c:min val="50"/>
        </c:scaling>
        <c:delete val="1"/>
        <c:axPos val="l"/>
        <c:numFmt formatCode="0.0" sourceLinked="1"/>
        <c:tickLblPos val="none"/>
        <c:crossAx val="92672384"/>
        <c:crosses val="autoZero"/>
        <c:crossBetween val="between"/>
        <c:majorUnit val="10"/>
      </c:valAx>
      <c:spPr>
        <a:noFill/>
        <a:ln w="25408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0887568050423819E-2"/>
          <c:y val="2.4844752183077252E-2"/>
          <c:w val="0.94911242603550294"/>
          <c:h val="0.8172056328224396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Номинальная заработная плата</c:v>
                </c:pt>
              </c:strCache>
            </c:strRef>
          </c:tx>
          <c:spPr>
            <a:ln w="33560">
              <a:solidFill>
                <a:srgbClr val="00008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3709689797547346E-3"/>
                  <c:y val="8.0979877515310588E-3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706361731939428E-2"/>
                  <c:y val="-6.0467662712966413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6864576138509106E-2"/>
                  <c:y val="-4.895868016497938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1142484382434701E-2"/>
                  <c:y val="-4.343157105361858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3733020214578534E-2"/>
                  <c:y val="-3.137187851518583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7380301146567249E-2"/>
                  <c:y val="-4.908286464191992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7252505717487094E-2"/>
                  <c:y val="-5.4207024121984831E-2"/>
                </c:manualLayout>
              </c:layout>
              <c:dLblPos val="r"/>
              <c:showVal val="1"/>
            </c:dLbl>
            <c:spPr>
              <a:noFill/>
              <a:ln w="22372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128.1</c:v>
                </c:pt>
                <c:pt idx="1">
                  <c:v>103.4</c:v>
                </c:pt>
                <c:pt idx="2">
                  <c:v>112.8</c:v>
                </c:pt>
                <c:pt idx="3">
                  <c:v>114.5</c:v>
                </c:pt>
                <c:pt idx="4">
                  <c:v>115.4</c:v>
                </c:pt>
                <c:pt idx="5">
                  <c:v>112.8</c:v>
                </c:pt>
                <c:pt idx="6">
                  <c:v>107.7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Реальная заработная плата</c:v>
                </c:pt>
              </c:strCache>
            </c:strRef>
          </c:tx>
          <c:spPr>
            <a:ln w="38100">
              <a:solidFill>
                <a:srgbClr val="9933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993366"/>
              </a:solidFill>
              <a:ln w="12676">
                <a:solidFill>
                  <a:srgbClr val="99336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747803490053633E-2"/>
                  <c:y val="-2.51065885813497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849053775061201E-2"/>
                  <c:y val="-4.795217185849092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8.231579144633891E-3"/>
                  <c:y val="4.004799804609729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5265908104208121E-2"/>
                  <c:y val="4.672157932610076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8533234218392278E-2"/>
                  <c:y val="4.698838808331691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116167500085897E-2"/>
                  <c:y val="-2.908872736154108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8713450292397765E-2"/>
                  <c:y val="-3.3728383952005989E-2"/>
                </c:manualLayout>
              </c:layout>
              <c:dLblPos val="r"/>
              <c:showVal val="1"/>
            </c:dLbl>
            <c:spPr>
              <a:noFill/>
              <a:ln w="22372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111.1</c:v>
                </c:pt>
                <c:pt idx="1">
                  <c:v>94.2</c:v>
                </c:pt>
                <c:pt idx="2">
                  <c:v>105.3</c:v>
                </c:pt>
                <c:pt idx="3">
                  <c:v>105.2</c:v>
                </c:pt>
                <c:pt idx="4">
                  <c:v>110.8</c:v>
                </c:pt>
                <c:pt idx="5">
                  <c:v>105.6</c:v>
                </c:pt>
                <c:pt idx="6">
                  <c:v>100.1</c:v>
                </c:pt>
              </c:numCache>
            </c:numRef>
          </c:val>
        </c:ser>
        <c:dLbls>
          <c:showVal val="1"/>
        </c:dLbls>
        <c:marker val="1"/>
        <c:axId val="92904832"/>
        <c:axId val="92939392"/>
      </c:lineChart>
      <c:catAx>
        <c:axId val="929048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7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939392"/>
        <c:crosses val="autoZero"/>
        <c:auto val="1"/>
        <c:lblAlgn val="ctr"/>
        <c:lblOffset val="100"/>
        <c:tickLblSkip val="1"/>
        <c:tickMarkSkip val="1"/>
      </c:catAx>
      <c:valAx>
        <c:axId val="92939392"/>
        <c:scaling>
          <c:orientation val="minMax"/>
          <c:max val="130"/>
          <c:min val="80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9290483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3784250094481965"/>
          <c:y val="1.2481609889606901E-3"/>
          <c:w val="0.36170123716685382"/>
          <c:h val="0.14040195658587762"/>
        </c:manualLayout>
      </c:layout>
      <c:spPr>
        <a:noFill/>
        <a:ln w="2795">
          <a:noFill/>
          <a:prstDash val="solid"/>
        </a:ln>
      </c:spPr>
      <c:txPr>
        <a:bodyPr/>
        <a:lstStyle/>
        <a:p>
          <a:pPr>
            <a:defRPr sz="1098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1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5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8609646676307E-2"/>
          <c:y val="1.3956255468066571E-2"/>
          <c:w val="0.89344161783050524"/>
          <c:h val="0.753433564394194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Все организации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27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3464702916710303E-2"/>
                  <c:y val="-1.4436761014212821E-2"/>
                </c:manualLayout>
              </c:layout>
              <c:showVal val="1"/>
            </c:dLbl>
            <c:dLbl>
              <c:idx val="1"/>
              <c:layout>
                <c:manualLayout>
                  <c:x val="1.2157847088273258E-2"/>
                  <c:y val="-2.9951645045061356E-2"/>
                </c:manualLayout>
              </c:layout>
              <c:showVal val="1"/>
            </c:dLbl>
            <c:dLbl>
              <c:idx val="2"/>
              <c:layout>
                <c:manualLayout>
                  <c:x val="9.0494459063544894E-3"/>
                  <c:y val="-2.3714485072585768E-2"/>
                </c:manualLayout>
              </c:layout>
              <c:showVal val="1"/>
            </c:dLbl>
            <c:dLbl>
              <c:idx val="3"/>
              <c:layout>
                <c:manualLayout>
                  <c:x val="6.9837591735820315E-3"/>
                  <c:y val="-1.6771581023099821E-2"/>
                </c:manualLayout>
              </c:layout>
              <c:showVal val="1"/>
            </c:dLbl>
            <c:dLbl>
              <c:idx val="4"/>
              <c:layout>
                <c:manualLayout>
                  <c:x val="3.2119715314638192E-3"/>
                  <c:y val="-2.6338061837375932E-2"/>
                </c:manualLayout>
              </c:layout>
              <c:showVal val="1"/>
            </c:dLbl>
            <c:dLbl>
              <c:idx val="5"/>
              <c:layout>
                <c:manualLayout>
                  <c:x val="-6.1530498499504684E-3"/>
                  <c:y val="-3.7368605805572115E-2"/>
                </c:manualLayout>
              </c:layout>
              <c:showVal val="1"/>
            </c:dLbl>
            <c:dLbl>
              <c:idx val="6"/>
              <c:layout>
                <c:manualLayout>
                  <c:x val="-5.794036448468232E-3"/>
                  <c:y val="-2.2779286467519849E-2"/>
                </c:manualLayout>
              </c:layout>
              <c:showVal val="1"/>
            </c:dLbl>
            <c:spPr>
              <a:noFill/>
              <a:ln w="2454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11147</c:v>
                </c:pt>
                <c:pt idx="1">
                  <c:v>11529</c:v>
                </c:pt>
                <c:pt idx="2">
                  <c:v>13004</c:v>
                </c:pt>
                <c:pt idx="3">
                  <c:v>14896</c:v>
                </c:pt>
                <c:pt idx="4">
                  <c:v>17187</c:v>
                </c:pt>
                <c:pt idx="5">
                  <c:v>19388</c:v>
                </c:pt>
                <c:pt idx="6">
                  <c:v>20862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Бюджетные организации</c:v>
                </c:pt>
              </c:strCache>
            </c:strRef>
          </c:tx>
          <c:spPr>
            <a:solidFill>
              <a:srgbClr val="92D050"/>
            </a:solidFill>
            <a:ln w="1227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0173201438164309E-2"/>
                  <c:y val="-1.7033059328476333E-2"/>
                </c:manualLayout>
              </c:layout>
              <c:showVal val="1"/>
            </c:dLbl>
            <c:dLbl>
              <c:idx val="1"/>
              <c:layout>
                <c:manualLayout>
                  <c:x val="2.1654995152142541E-2"/>
                  <c:y val="-3.4686703406432411E-3"/>
                </c:manualLayout>
              </c:layout>
              <c:showVal val="1"/>
            </c:dLbl>
            <c:dLbl>
              <c:idx val="2"/>
              <c:layout>
                <c:manualLayout>
                  <c:x val="2.7079802520080083E-2"/>
                  <c:y val="-1.2249101067377156E-2"/>
                </c:manualLayout>
              </c:layout>
              <c:showVal val="1"/>
            </c:dLbl>
            <c:dLbl>
              <c:idx val="3"/>
              <c:layout>
                <c:manualLayout>
                  <c:x val="2.6056813888187792E-2"/>
                  <c:y val="-1.8561011484945527E-2"/>
                </c:manualLayout>
              </c:layout>
              <c:showVal val="1"/>
            </c:dLbl>
            <c:dLbl>
              <c:idx val="4"/>
              <c:layout>
                <c:manualLayout>
                  <c:x val="2.2664657495343212E-2"/>
                  <c:y val="-2.4240851489654793E-2"/>
                </c:manualLayout>
              </c:layout>
              <c:showVal val="1"/>
            </c:dLbl>
            <c:dLbl>
              <c:idx val="5"/>
              <c:layout>
                <c:manualLayout>
                  <c:x val="1.2636121319844601E-2"/>
                  <c:y val="-1.5548357873171E-2"/>
                </c:manualLayout>
              </c:layout>
              <c:showVal val="1"/>
            </c:dLbl>
            <c:dLbl>
              <c:idx val="6"/>
              <c:layout>
                <c:manualLayout>
                  <c:x val="2.979261036133074E-2"/>
                  <c:y val="-1.1517866308313971E-2"/>
                </c:manualLayout>
              </c:layout>
              <c:showVal val="1"/>
            </c:dLbl>
            <c:spPr>
              <a:noFill/>
              <a:ln w="2454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9768</c:v>
                </c:pt>
                <c:pt idx="1">
                  <c:v>11045</c:v>
                </c:pt>
                <c:pt idx="2">
                  <c:v>11651</c:v>
                </c:pt>
                <c:pt idx="3">
                  <c:v>12694</c:v>
                </c:pt>
                <c:pt idx="4">
                  <c:v>15559</c:v>
                </c:pt>
                <c:pt idx="5">
                  <c:v>19279</c:v>
                </c:pt>
                <c:pt idx="6">
                  <c:v>20813</c:v>
                </c:pt>
              </c:numCache>
            </c:numRef>
          </c:val>
        </c:ser>
        <c:dLbls>
          <c:showVal val="1"/>
        </c:dLbls>
        <c:gapWidth val="79"/>
        <c:gapDepth val="0"/>
        <c:shape val="cylinder"/>
        <c:axId val="93205248"/>
        <c:axId val="93206784"/>
        <c:axId val="0"/>
      </c:bar3DChart>
      <c:catAx>
        <c:axId val="93205248"/>
        <c:scaling>
          <c:orientation val="minMax"/>
        </c:scaling>
        <c:axPos val="b"/>
        <c:numFmt formatCode="General" sourceLinked="1"/>
        <c:tickLblPos val="low"/>
        <c:spPr>
          <a:ln w="30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3206784"/>
        <c:crosses val="autoZero"/>
        <c:auto val="1"/>
        <c:lblAlgn val="ctr"/>
        <c:lblOffset val="100"/>
        <c:tickLblSkip val="1"/>
        <c:tickMarkSkip val="1"/>
      </c:catAx>
      <c:valAx>
        <c:axId val="93206784"/>
        <c:scaling>
          <c:orientation val="minMax"/>
          <c:max val="25000"/>
        </c:scaling>
        <c:delete val="1"/>
        <c:axPos val="l"/>
        <c:numFmt formatCode="General" sourceLinked="1"/>
        <c:tickLblPos val="none"/>
        <c:crossAx val="93205248"/>
        <c:crosses val="autoZero"/>
        <c:crossBetween val="between"/>
        <c:majorUnit val="5000"/>
      </c:valAx>
      <c:spPr>
        <a:noFill/>
        <a:ln w="25395">
          <a:noFill/>
        </a:ln>
      </c:spPr>
    </c:plotArea>
    <c:legend>
      <c:legendPos val="l"/>
      <c:layout>
        <c:manualLayout>
          <c:xMode val="edge"/>
          <c:yMode val="edge"/>
          <c:x val="9.7440821153309085E-2"/>
          <c:y val="0.13284193834521379"/>
          <c:w val="0.35243722178270342"/>
          <c:h val="0.114485865498302"/>
        </c:manualLayout>
      </c:layout>
      <c:overlay val="1"/>
      <c:spPr>
        <a:noFill/>
        <a:ln w="3066">
          <a:solidFill>
            <a:schemeClr val="bg1">
              <a:lumMod val="85000"/>
            </a:schemeClr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2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3709E-3"/>
          <c:y val="9.3750000000001766E-3"/>
          <c:w val="0.97558546587925499"/>
          <c:h val="0.576608759842519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#,##0" sourceLinked="0"/>
            <c:txPr>
              <a:bodyPr/>
              <a:lstStyle/>
              <a:p>
                <a:pPr>
                  <a:defRPr sz="118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24710.9</c:v>
                </c:pt>
                <c:pt idx="1">
                  <c:v>20414.599999999922</c:v>
                </c:pt>
                <c:pt idx="2">
                  <c:v>20150.3</c:v>
                </c:pt>
                <c:pt idx="3">
                  <c:v>28352.2</c:v>
                </c:pt>
                <c:pt idx="4">
                  <c:v>23680.6</c:v>
                </c:pt>
                <c:pt idx="5">
                  <c:v>20862</c:v>
                </c:pt>
                <c:pt idx="6">
                  <c:v>27197.5</c:v>
                </c:pt>
                <c:pt idx="7">
                  <c:v>20925.599999999922</c:v>
                </c:pt>
                <c:pt idx="8">
                  <c:v>25941.200000000001</c:v>
                </c:pt>
                <c:pt idx="9">
                  <c:v>23518.5</c:v>
                </c:pt>
                <c:pt idx="10">
                  <c:v>22411.200000000001</c:v>
                </c:pt>
                <c:pt idx="11">
                  <c:v>25930.1</c:v>
                </c:pt>
                <c:pt idx="12">
                  <c:v>22019.5</c:v>
                </c:pt>
                <c:pt idx="13">
                  <c:v>21081</c:v>
                </c:pt>
              </c:numCache>
            </c:numRef>
          </c:val>
        </c:ser>
        <c:gapWidth val="82"/>
        <c:axId val="97700480"/>
        <c:axId val="97726848"/>
      </c:barChart>
      <c:catAx>
        <c:axId val="9770048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89" b="0">
                <a:latin typeface="+mj-lt"/>
                <a:cs typeface="Times New Roman" pitchFamily="18" charset="0"/>
              </a:defRPr>
            </a:pPr>
            <a:endParaRPr lang="ru-RU"/>
          </a:p>
        </c:txPr>
        <c:crossAx val="97726848"/>
        <c:crosses val="autoZero"/>
        <c:auto val="1"/>
        <c:lblAlgn val="ctr"/>
        <c:lblOffset val="100"/>
      </c:catAx>
      <c:valAx>
        <c:axId val="97726848"/>
        <c:scaling>
          <c:orientation val="minMax"/>
        </c:scaling>
        <c:delete val="1"/>
        <c:axPos val="l"/>
        <c:numFmt formatCode="0.0" sourceLinked="1"/>
        <c:tickLblPos val="none"/>
        <c:crossAx val="97700480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0"/>
      <c:depthPercent val="100"/>
      <c:rAngAx val="1"/>
    </c:view3D>
    <c:floor>
      <c:spPr>
        <a:noFill/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542334096109866E-2"/>
          <c:y val="1.8556701030927845E-2"/>
          <c:w val="0.88901601830663557"/>
          <c:h val="0.81237113402061867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На 1 января</c:v>
                </c:pt>
              </c:strCache>
            </c:strRef>
          </c:tx>
          <c:spPr>
            <a:gradFill flip="none" rotWithShape="1">
              <a:gsLst>
                <a:gs pos="0">
                  <a:srgbClr val="59B0B9">
                    <a:lumMod val="40000"/>
                    <a:lumOff val="60000"/>
                  </a:srgbClr>
                </a:gs>
                <a:gs pos="50000">
                  <a:srgbClr val="59B0B9">
                    <a:lumMod val="75000"/>
                  </a:srgbClr>
                </a:gs>
                <a:gs pos="100000">
                  <a:schemeClr val="accent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4701963159582427E-2"/>
                  <c:y val="-0.18509268613891541"/>
                </c:manualLayout>
              </c:layout>
              <c:showVal val="1"/>
            </c:dLbl>
            <c:dLbl>
              <c:idx val="1"/>
              <c:layout>
                <c:manualLayout>
                  <c:x val="1.6672957864999699E-2"/>
                  <c:y val="-0.39563366210173384"/>
                </c:manualLayout>
              </c:layout>
              <c:showVal val="1"/>
            </c:dLbl>
            <c:dLbl>
              <c:idx val="2"/>
              <c:layout>
                <c:manualLayout>
                  <c:x val="1.1702109755364605E-2"/>
                  <c:y val="-0.37044296267896748"/>
                </c:manualLayout>
              </c:layout>
              <c:showVal val="1"/>
            </c:dLbl>
            <c:dLbl>
              <c:idx val="3"/>
              <c:layout>
                <c:manualLayout>
                  <c:x val="1.5572759511931263E-2"/>
                  <c:y val="-0.30727694305610131"/>
                </c:manualLayout>
              </c:layout>
              <c:showVal val="1"/>
            </c:dLbl>
            <c:dLbl>
              <c:idx val="4"/>
              <c:layout>
                <c:manualLayout>
                  <c:x val="1.314818113799124E-2"/>
                  <c:y val="-0.13640136376540288"/>
                </c:manualLayout>
              </c:layout>
              <c:showVal val="1"/>
            </c:dLbl>
            <c:dLbl>
              <c:idx val="5"/>
              <c:layout>
                <c:manualLayout>
                  <c:x val="1.81596418094798E-2"/>
                  <c:y val="-6.4006153256935552E-2"/>
                </c:manualLayout>
              </c:layout>
              <c:showVal val="1"/>
            </c:dLbl>
            <c:dLbl>
              <c:idx val="6"/>
              <c:layout>
                <c:manualLayout>
                  <c:x val="1.9287775679623947E-2"/>
                  <c:y val="-0.11789847835301456"/>
                </c:manualLayout>
              </c:layout>
              <c:showVal val="1"/>
            </c:dLbl>
            <c:spPr>
              <a:noFill/>
              <a:ln w="25342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46.2</c:v>
                </c:pt>
                <c:pt idx="1">
                  <c:v>110.4</c:v>
                </c:pt>
                <c:pt idx="2">
                  <c:v>103.4</c:v>
                </c:pt>
                <c:pt idx="3">
                  <c:v>79.099999999999994</c:v>
                </c:pt>
                <c:pt idx="4">
                  <c:v>29.7</c:v>
                </c:pt>
                <c:pt idx="5">
                  <c:v>2.9</c:v>
                </c:pt>
                <c:pt idx="6">
                  <c:v>22.6</c:v>
                </c:pt>
              </c:numCache>
            </c:numRef>
          </c:val>
        </c:ser>
        <c:dLbls>
          <c:showVal val="1"/>
        </c:dLbls>
        <c:gapDepth val="0"/>
        <c:shape val="box"/>
        <c:axId val="92320512"/>
        <c:axId val="92610560"/>
        <c:axId val="0"/>
      </c:bar3DChart>
      <c:catAx>
        <c:axId val="92320512"/>
        <c:scaling>
          <c:orientation val="minMax"/>
        </c:scaling>
        <c:axPos val="b"/>
        <c:numFmt formatCode="General" sourceLinked="1"/>
        <c:tickLblPos val="low"/>
        <c:spPr>
          <a:ln w="31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2610560"/>
        <c:crosses val="autoZero"/>
        <c:auto val="1"/>
        <c:lblAlgn val="ctr"/>
        <c:lblOffset val="100"/>
        <c:tickLblSkip val="1"/>
        <c:tickMarkSkip val="1"/>
      </c:catAx>
      <c:valAx>
        <c:axId val="92610560"/>
        <c:scaling>
          <c:orientation val="minMax"/>
          <c:max val="120"/>
          <c:min val="0"/>
        </c:scaling>
        <c:delete val="1"/>
        <c:axPos val="l"/>
        <c:numFmt formatCode="0" sourceLinked="0"/>
        <c:tickLblPos val="none"/>
        <c:crossAx val="92320512"/>
        <c:crosses val="autoZero"/>
        <c:crossBetween val="between"/>
        <c:majorUnit val="20"/>
      </c:valAx>
      <c:spPr>
        <a:noFill/>
        <a:ln w="2540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4212541660674999E-2"/>
          <c:y val="0"/>
          <c:w val="0.97558546587925477"/>
          <c:h val="0.576608759842519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#,##0.0" sourceLinked="0"/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3.4169999999999967</c:v>
                </c:pt>
                <c:pt idx="1">
                  <c:v>4.0979999999999945</c:v>
                </c:pt>
                <c:pt idx="2">
                  <c:v>0.10600000000000002</c:v>
                </c:pt>
                <c:pt idx="3">
                  <c:v>47.822000000000003</c:v>
                </c:pt>
                <c:pt idx="4">
                  <c:v>18.052</c:v>
                </c:pt>
                <c:pt idx="5">
                  <c:v>22.55</c:v>
                </c:pt>
                <c:pt idx="6">
                  <c:v>27.533999999999999</c:v>
                </c:pt>
                <c:pt idx="7">
                  <c:v>22.314000000000043</c:v>
                </c:pt>
                <c:pt idx="8">
                  <c:v>24.937000000000001</c:v>
                </c:pt>
                <c:pt idx="9">
                  <c:v>24.454000000000001</c:v>
                </c:pt>
                <c:pt idx="10">
                  <c:v>20.494999999999987</c:v>
                </c:pt>
                <c:pt idx="11">
                  <c:v>43.211000000000006</c:v>
                </c:pt>
                <c:pt idx="12">
                  <c:v>15.076000000000002</c:v>
                </c:pt>
                <c:pt idx="13">
                  <c:v>8.9340000000000011</c:v>
                </c:pt>
              </c:numCache>
            </c:numRef>
          </c:val>
        </c:ser>
        <c:gapWidth val="82"/>
        <c:axId val="92861184"/>
        <c:axId val="92863872"/>
      </c:barChart>
      <c:catAx>
        <c:axId val="9286118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89" b="0">
                <a:latin typeface="+mj-lt"/>
                <a:cs typeface="Times New Roman" pitchFamily="18" charset="0"/>
              </a:defRPr>
            </a:pPr>
            <a:endParaRPr lang="ru-RU"/>
          </a:p>
        </c:txPr>
        <c:crossAx val="92863872"/>
        <c:crosses val="autoZero"/>
        <c:auto val="1"/>
        <c:lblAlgn val="ctr"/>
        <c:lblOffset val="100"/>
      </c:catAx>
      <c:valAx>
        <c:axId val="92863872"/>
        <c:scaling>
          <c:orientation val="minMax"/>
        </c:scaling>
        <c:delete val="1"/>
        <c:axPos val="l"/>
        <c:numFmt formatCode="0.0" sourceLinked="1"/>
        <c:tickLblPos val="none"/>
        <c:crossAx val="9286118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9681791809888843E-2"/>
          <c:y val="0.15559211744504051"/>
          <c:w val="0.91858549774777387"/>
          <c:h val="0.645522603969929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прирост/убыль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2"/>
              <c:layout>
                <c:manualLayout>
                  <c:x val="-1.0698619878035694E-2"/>
                  <c:y val="1.7206760224473705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1397239756071602E-3"/>
                  <c:y val="8.6033801122368525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3.6743602562678474E-3"/>
                  <c:y val="-8.087881302948922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3.6743602562678483E-3"/>
                  <c:y val="-7.5909321622216605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-3469</c:v>
                </c:pt>
                <c:pt idx="1">
                  <c:v>-1389</c:v>
                </c:pt>
                <c:pt idx="2">
                  <c:v>-2012</c:v>
                </c:pt>
                <c:pt idx="3">
                  <c:v>-758</c:v>
                </c:pt>
                <c:pt idx="4">
                  <c:v>865</c:v>
                </c:pt>
                <c:pt idx="5">
                  <c:v>1027</c:v>
                </c:pt>
                <c:pt idx="6">
                  <c:v>757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Миграционная убыль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5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149865701196599E-3"/>
                  <c:y val="7.3487205125356524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2.1397239756071602E-3"/>
                  <c:y val="1.290507016835536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1397239756071602E-3"/>
                  <c:y val="1.290574759986018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1575593733131801E-3"/>
                  <c:y val="1.30638506052934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4.6862077053167047E-3"/>
                  <c:y val="8.799704516262357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-1308</c:v>
                </c:pt>
                <c:pt idx="1">
                  <c:v>-998</c:v>
                </c:pt>
                <c:pt idx="2">
                  <c:v>-3322</c:v>
                </c:pt>
                <c:pt idx="3">
                  <c:v>-2748</c:v>
                </c:pt>
                <c:pt idx="4">
                  <c:v>-4446</c:v>
                </c:pt>
                <c:pt idx="5">
                  <c:v>-4474</c:v>
                </c:pt>
                <c:pt idx="6">
                  <c:v>-2508</c:v>
                </c:pt>
              </c:numCache>
            </c:numRef>
          </c:val>
        </c:ser>
        <c:gapWidth val="49"/>
        <c:overlap val="1"/>
        <c:axId val="87479424"/>
        <c:axId val="87480960"/>
      </c:barChart>
      <c:catAx>
        <c:axId val="87479424"/>
        <c:scaling>
          <c:orientation val="minMax"/>
        </c:scaling>
        <c:axPos val="b"/>
        <c:numFmt formatCode="General" sourceLinked="1"/>
        <c:tickLblPos val="low"/>
        <c:spPr>
          <a:noFill/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480960"/>
        <c:crossesAt val="0"/>
        <c:auto val="1"/>
        <c:lblAlgn val="ctr"/>
        <c:lblOffset val="100"/>
      </c:catAx>
      <c:valAx>
        <c:axId val="87480960"/>
        <c:scaling>
          <c:orientation val="minMax"/>
          <c:max val="1100"/>
          <c:min val="-6500"/>
        </c:scaling>
        <c:delete val="1"/>
        <c:axPos val="l"/>
        <c:numFmt formatCode="General" sourceLinked="1"/>
        <c:tickLblPos val="none"/>
        <c:crossAx val="87479424"/>
        <c:crosses val="autoZero"/>
        <c:crossBetween val="between"/>
        <c:majorUnit val="500"/>
      </c:valAx>
    </c:plotArea>
    <c:legend>
      <c:legendPos val="b"/>
      <c:legendEntry>
        <c:idx val="0"/>
        <c:txPr>
          <a:bodyPr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90232064868479223"/>
          <c:w val="1"/>
          <c:h val="9.7679351315214269E-2"/>
        </c:manualLayout>
      </c:layout>
      <c:txPr>
        <a:bodyPr/>
        <a:lstStyle/>
        <a:p>
          <a:pPr>
            <a:defRPr sz="12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sideWall>
      <c:spPr>
        <a:scene3d>
          <a:camera prst="orthographicFront"/>
          <a:lightRig rig="threePt" dir="t"/>
        </a:scene3d>
        <a:sp3d>
          <a:bevelT w="165100" prst="coolSlant"/>
        </a:sp3d>
      </c:spPr>
    </c:sideWall>
    <c:backWall>
      <c:spPr>
        <a:scene3d>
          <a:camera prst="orthographicFront"/>
          <a:lightRig rig="threePt" dir="t"/>
        </a:scene3d>
        <a:sp3d>
          <a:bevelT w="165100" prst="coolSlant"/>
        </a:sp3d>
      </c:spPr>
    </c:backWall>
    <c:plotArea>
      <c:layout>
        <c:manualLayout>
          <c:layoutTarget val="inner"/>
          <c:xMode val="edge"/>
          <c:yMode val="edge"/>
          <c:x val="0"/>
          <c:y val="5.6412553542932514E-3"/>
          <c:w val="1"/>
          <c:h val="0.640246772517141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методологии МОТ</c:v>
                </c:pt>
              </c:strCache>
            </c:strRef>
          </c:tx>
          <c:spPr>
            <a:gradFill rotWithShape="1">
              <a:gsLst>
                <a:gs pos="0">
                  <a:srgbClr val="92D050"/>
                </a:gs>
                <a:gs pos="80000">
                  <a:srgbClr val="00602B"/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0.1625385449120718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5745921538356941"/>
                </c:manualLayout>
              </c:layout>
              <c:showVal val="1"/>
            </c:dLbl>
            <c:dLbl>
              <c:idx val="2"/>
              <c:layout>
                <c:manualLayout>
                  <c:x val="-4.2667640792240034E-3"/>
                  <c:y val="0.14730055632656489"/>
                </c:manualLayout>
              </c:layout>
              <c:showVal val="1"/>
            </c:dLbl>
            <c:dLbl>
              <c:idx val="3"/>
              <c:layout>
                <c:manualLayout>
                  <c:x val="-2.8444347290698412E-3"/>
                  <c:y val="0.14006635972536619"/>
                </c:manualLayout>
              </c:layout>
              <c:showVal val="1"/>
            </c:dLbl>
            <c:dLbl>
              <c:idx val="4"/>
              <c:layout>
                <c:manualLayout>
                  <c:x val="2.8673738016861362E-3"/>
                  <c:y val="0.14006635972536607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0.1292920243618752"/>
                </c:manualLayout>
              </c:layout>
              <c:showVal val="1"/>
            </c:dLbl>
            <c:dLbl>
              <c:idx val="6"/>
              <c:layout>
                <c:manualLayout>
                  <c:x val="4.3010607025292099E-3"/>
                  <c:y val="0.1292920243618752"/>
                </c:manualLayout>
              </c:layout>
              <c:showVal val="1"/>
            </c:dLbl>
            <c:dLbl>
              <c:idx val="7"/>
              <c:layout>
                <c:manualLayout>
                  <c:x val="1.4336869008430581E-3"/>
                  <c:y val="0.13467919204361967"/>
                </c:manualLayout>
              </c:layout>
              <c:showVal val="1"/>
            </c:dLbl>
            <c:dLbl>
              <c:idx val="8"/>
              <c:layout>
                <c:manualLayout>
                  <c:x val="2.957020997375348E-3"/>
                  <c:y val="0.14006644456265249"/>
                </c:manualLayout>
              </c:layout>
              <c:showVal val="1"/>
            </c:dLbl>
            <c:dLbl>
              <c:idx val="9"/>
              <c:layout>
                <c:manualLayout>
                  <c:x val="2.8673738016862377E-3"/>
                  <c:y val="0.14545352740710954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 formatCode="0.0">
                  <c:v>8</c:v>
                </c:pt>
                <c:pt idx="1">
                  <c:v>11.6</c:v>
                </c:pt>
                <c:pt idx="2">
                  <c:v>9.5</c:v>
                </c:pt>
                <c:pt idx="3">
                  <c:v>7.8</c:v>
                </c:pt>
                <c:pt idx="4">
                  <c:v>5.9</c:v>
                </c:pt>
                <c:pt idx="5">
                  <c:v>5.7</c:v>
                </c:pt>
                <c:pt idx="6" formatCode="0.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зарегистрированной безработицы</c:v>
                </c:pt>
              </c:strCache>
            </c:strRef>
          </c:tx>
          <c:dLbls>
            <c:dLbl>
              <c:idx val="0"/>
              <c:layout>
                <c:manualLayout>
                  <c:x val="9.286833839425801E-3"/>
                  <c:y val="-1.1111149995275529E-2"/>
                </c:manualLayout>
              </c:layout>
              <c:showVal val="1"/>
            </c:dLbl>
            <c:dLbl>
              <c:idx val="1"/>
              <c:layout>
                <c:manualLayout>
                  <c:x val="1.3266905484893904E-2"/>
                  <c:y val="-1.1111149995275581E-2"/>
                </c:manualLayout>
              </c:layout>
              <c:showVal val="1"/>
            </c:dLbl>
            <c:dLbl>
              <c:idx val="2"/>
              <c:layout>
                <c:manualLayout>
                  <c:x val="9.286833839425801E-3"/>
                  <c:y val="-2.2222299990551097E-2"/>
                </c:manualLayout>
              </c:layout>
              <c:showVal val="1"/>
            </c:dLbl>
            <c:dLbl>
              <c:idx val="3"/>
              <c:layout>
                <c:manualLayout>
                  <c:x val="1.3266905484893904E-2"/>
                  <c:y val="-5.5555749976377361E-3"/>
                </c:manualLayout>
              </c:layout>
              <c:showVal val="1"/>
            </c:dLbl>
            <c:dLbl>
              <c:idx val="4"/>
              <c:layout>
                <c:manualLayout>
                  <c:x val="9.286833839425801E-3"/>
                  <c:y val="-2.2222299990551149E-2"/>
                </c:manualLayout>
              </c:layout>
              <c:showVal val="1"/>
            </c:dLbl>
            <c:dLbl>
              <c:idx val="5"/>
              <c:layout>
                <c:manualLayout>
                  <c:x val="1.3266905484893904E-2"/>
                  <c:y val="-2.7777874988189122E-2"/>
                </c:manualLayout>
              </c:layout>
              <c:showVal val="1"/>
            </c:dLbl>
            <c:dLbl>
              <c:idx val="6"/>
              <c:layout>
                <c:manualLayout>
                  <c:x val="1.0613524387915213E-2"/>
                  <c:y val="-2.777787498818888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1.7429034668639527</c:v>
                </c:pt>
                <c:pt idx="1">
                  <c:v>3.1614495157746028</c:v>
                </c:pt>
                <c:pt idx="2">
                  <c:v>2.1778076615869293</c:v>
                </c:pt>
                <c:pt idx="3">
                  <c:v>1.2140341260746279</c:v>
                </c:pt>
                <c:pt idx="4">
                  <c:v>0.84257828956607261</c:v>
                </c:pt>
                <c:pt idx="5">
                  <c:v>0.71654806098699586</c:v>
                </c:pt>
                <c:pt idx="6">
                  <c:v>0.65060818994014669</c:v>
                </c:pt>
              </c:numCache>
            </c:numRef>
          </c:val>
        </c:ser>
        <c:dLbls>
          <c:showVal val="1"/>
        </c:dLbls>
        <c:gapWidth val="120"/>
        <c:shape val="box"/>
        <c:axId val="98014336"/>
        <c:axId val="98015872"/>
        <c:axId val="0"/>
      </c:bar3DChart>
      <c:catAx>
        <c:axId val="980143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8015872"/>
        <c:crosses val="autoZero"/>
        <c:auto val="1"/>
        <c:lblAlgn val="ctr"/>
        <c:lblOffset val="100"/>
      </c:catAx>
      <c:valAx>
        <c:axId val="98015872"/>
        <c:scaling>
          <c:orientation val="minMax"/>
          <c:max val="12"/>
        </c:scaling>
        <c:delete val="1"/>
        <c:axPos val="l"/>
        <c:numFmt formatCode="0" sourceLinked="0"/>
        <c:tickLblPos val="none"/>
        <c:crossAx val="98014336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10908206385413842"/>
          <c:y val="0.86308359020747205"/>
          <c:w val="0.78183587229172546"/>
          <c:h val="0.10013505803440842"/>
        </c:manualLayout>
      </c:layout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21865048118985198"/>
          <c:y val="0.18382736441752728"/>
          <c:w val="0.7797623578302717"/>
          <c:h val="0.5786219182030996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 занятые в экономике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616.52199999999948</c:v>
                </c:pt>
                <c:pt idx="1">
                  <c:v>595.92899999999997</c:v>
                </c:pt>
                <c:pt idx="2">
                  <c:v>601.399</c:v>
                </c:pt>
                <c:pt idx="3">
                  <c:v>612.29400000000055</c:v>
                </c:pt>
                <c:pt idx="4">
                  <c:v>616.76599999999996</c:v>
                </c:pt>
                <c:pt idx="5">
                  <c:v>633.29400000000055</c:v>
                </c:pt>
                <c:pt idx="6" formatCode="[=0]&quot;-&quot;;0.0">
                  <c:v>649.71699999999998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безработные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5872904776569501E-3"/>
                  <c:y val="-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dirty="0" smtClean="0"/>
                      <a:t>70,4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1.5872904776569501E-3"/>
                  <c:y val="-0.11851768899838555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dirty="0" smtClean="0"/>
                      <a:t>74,0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-3.1745809553139141E-3"/>
                  <c:y val="-9.21809432266051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dirty="0" smtClean="0"/>
                      <a:t>64,8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3.1745809553139141E-3"/>
                  <c:y val="-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dirty="0" smtClean="0"/>
                      <a:t>64,1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1.5872904776569501E-3"/>
                  <c:y val="-7.9011792665590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dirty="0" smtClean="0"/>
                      <a:t>55,1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-3.1745809553139141E-3"/>
                  <c:y val="-9.876474083198806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dirty="0" smtClean="0"/>
                      <a:t>71,6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6"/>
              <c:layout>
                <c:manualLayout>
                  <c:x val="3.1745809553139141E-3"/>
                  <c:y val="-8.559610872105712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6</a:t>
                    </a:r>
                    <a:r>
                      <a:rPr lang="ru-RU" dirty="0" smtClean="0"/>
                      <a:t>83,7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53.911000000000001</c:v>
                </c:pt>
                <c:pt idx="1">
                  <c:v>78.034000000000006</c:v>
                </c:pt>
                <c:pt idx="2">
                  <c:v>63.398000000000003</c:v>
                </c:pt>
                <c:pt idx="3">
                  <c:v>51.772000000000013</c:v>
                </c:pt>
                <c:pt idx="4">
                  <c:v>38.366</c:v>
                </c:pt>
                <c:pt idx="5">
                  <c:v>38.259</c:v>
                </c:pt>
                <c:pt idx="6" formatCode="[=0]&quot;-&quot;;0.0">
                  <c:v>33.950000000000003</c:v>
                </c:pt>
              </c:numCache>
            </c:numRef>
          </c:val>
        </c:ser>
        <c:gapWidth val="95"/>
        <c:overlap val="100"/>
        <c:axId val="99482624"/>
        <c:axId val="99562240"/>
      </c:barChart>
      <c:catAx>
        <c:axId val="99482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562240"/>
        <c:crosses val="autoZero"/>
        <c:auto val="1"/>
        <c:lblAlgn val="ctr"/>
        <c:lblOffset val="100"/>
      </c:catAx>
      <c:valAx>
        <c:axId val="99562240"/>
        <c:scaling>
          <c:orientation val="minMax"/>
          <c:max val="700"/>
          <c:min val="300"/>
        </c:scaling>
        <c:delete val="1"/>
        <c:axPos val="l"/>
        <c:numFmt formatCode="0.0" sourceLinked="1"/>
        <c:majorTickMark val="none"/>
        <c:tickLblPos val="none"/>
        <c:crossAx val="99482624"/>
        <c:crosses val="autoZero"/>
        <c:crossBetween val="between"/>
        <c:majorUnit val="100"/>
      </c:valAx>
    </c:plotArea>
    <c:legend>
      <c:legendPos val="l"/>
      <c:layout>
        <c:manualLayout>
          <c:xMode val="edge"/>
          <c:yMode val="edge"/>
          <c:x val="8.3333333333333367E-3"/>
          <c:y val="0.25691379108328088"/>
          <c:w val="0.20943186789151391"/>
          <c:h val="0.39399199305691784"/>
        </c:manualLayout>
      </c:layout>
      <c:txPr>
        <a:bodyPr/>
        <a:lstStyle/>
        <a:p>
          <a:pPr>
            <a:defRPr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400" b="1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4047E-3"/>
          <c:y val="4.3749999999999997E-2"/>
          <c:w val="0.97558546587925254"/>
          <c:h val="0.5422337598425075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>
                <c:manualLayout>
                  <c:x val="0"/>
                  <c:y val="9.2236740968485772E-3"/>
                </c:manualLayout>
              </c:layout>
              <c:showVal val="1"/>
            </c:dLbl>
            <c:dLbl>
              <c:idx val="11"/>
              <c:layout>
                <c:manualLayout>
                  <c:x val="-1.7448201852889127E-3"/>
                  <c:y val="1.53727901614142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General</c:formatCode>
                <c:ptCount val="14"/>
                <c:pt idx="0" formatCode="0.00">
                  <c:v>1.1700000000000021</c:v>
                </c:pt>
                <c:pt idx="1">
                  <c:v>0.84000000000000064</c:v>
                </c:pt>
                <c:pt idx="2" formatCode="0.00">
                  <c:v>0.84000000000000064</c:v>
                </c:pt>
                <c:pt idx="3" formatCode="0.00">
                  <c:v>0.74000000000000132</c:v>
                </c:pt>
                <c:pt idx="4" formatCode="0.00">
                  <c:v>1.01</c:v>
                </c:pt>
                <c:pt idx="5">
                  <c:v>0.65000000000000169</c:v>
                </c:pt>
                <c:pt idx="6" formatCode="0.00">
                  <c:v>1.56</c:v>
                </c:pt>
                <c:pt idx="7" formatCode="0.00">
                  <c:v>1.23</c:v>
                </c:pt>
                <c:pt idx="8" formatCode="0.00">
                  <c:v>0.49000000000000032</c:v>
                </c:pt>
                <c:pt idx="9" formatCode="0.00">
                  <c:v>1.22</c:v>
                </c:pt>
                <c:pt idx="10" formatCode="0.00">
                  <c:v>0.77000000000000146</c:v>
                </c:pt>
                <c:pt idx="11" formatCode="#,##0.00">
                  <c:v>1.03</c:v>
                </c:pt>
                <c:pt idx="12" formatCode="0.00">
                  <c:v>0.91</c:v>
                </c:pt>
                <c:pt idx="13">
                  <c:v>0.46</c:v>
                </c:pt>
              </c:numCache>
            </c:numRef>
          </c:val>
        </c:ser>
        <c:gapWidth val="82"/>
        <c:axId val="101683968"/>
        <c:axId val="101685504"/>
      </c:barChart>
      <c:catAx>
        <c:axId val="101683968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 sz="1101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685504"/>
        <c:crosses val="autoZero"/>
        <c:auto val="1"/>
        <c:lblAlgn val="ctr"/>
        <c:lblOffset val="100"/>
      </c:catAx>
      <c:valAx>
        <c:axId val="101685504"/>
        <c:scaling>
          <c:orientation val="minMax"/>
          <c:max val="2"/>
          <c:min val="0"/>
        </c:scaling>
        <c:delete val="1"/>
        <c:axPos val="l"/>
        <c:numFmt formatCode="0.00" sourceLinked="1"/>
        <c:tickLblPos val="none"/>
        <c:crossAx val="101683968"/>
        <c:crosses val="autoZero"/>
        <c:crossBetween val="between"/>
        <c:majorUnit val="1"/>
      </c:valAx>
      <c:spPr>
        <a:noFill/>
        <a:ln w="25408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582771758383338"/>
          <c:y val="0.24681111820908785"/>
          <c:w val="0.80211764402885644"/>
          <c:h val="0.59762514813168965"/>
        </c:manualLayout>
      </c:layout>
      <c:barChart>
        <c:barDir val="col"/>
        <c:grouping val="clustered"/>
        <c:gapWidth val="30"/>
        <c:axId val="49594752"/>
        <c:axId val="49596288"/>
      </c:barChart>
      <c:catAx>
        <c:axId val="49594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</c:spPr>
        <c:txPr>
          <a:bodyPr/>
          <a:lstStyle/>
          <a:p>
            <a:pPr>
              <a:defRPr sz="1100" b="1" i="0" baseline="0">
                <a:latin typeface="Arial" pitchFamily="34" charset="0"/>
              </a:defRPr>
            </a:pPr>
            <a:endParaRPr lang="ru-RU"/>
          </a:p>
        </c:txPr>
        <c:crossAx val="49596288"/>
        <c:crosses val="autoZero"/>
        <c:auto val="1"/>
        <c:lblAlgn val="ctr"/>
        <c:lblOffset val="100"/>
      </c:catAx>
      <c:valAx>
        <c:axId val="49596288"/>
        <c:scaling>
          <c:orientation val="minMax"/>
          <c:max val="121"/>
          <c:min val="90"/>
        </c:scaling>
        <c:delete val="1"/>
        <c:axPos val="l"/>
        <c:numFmt formatCode="General" sourceLinked="1"/>
        <c:tickLblPos val="none"/>
        <c:crossAx val="49594752"/>
        <c:crosses val="autoZero"/>
        <c:crossBetween val="between"/>
        <c:majorUnit val="1"/>
      </c:valAx>
      <c:spPr>
        <a:noFill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9"/>
            <c:spPr>
              <a:solidFill>
                <a:srgbClr val="C00000"/>
              </a:solidFill>
            </c:spPr>
          </c:marker>
          <c:dLbls>
            <c:dLbl>
              <c:idx val="1"/>
              <c:layout>
                <c:manualLayout>
                  <c:x val="-6.7748024691124092E-2"/>
                  <c:y val="-0.1263283210901054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9666081544722813E-2"/>
                  <c:y val="-8.621887373931934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8.8808825731229335E-2"/>
                  <c:y val="-0.10093890847516586"/>
                </c:manualLayout>
              </c:layout>
              <c:dLblPos val="r"/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114.2</c:v>
                </c:pt>
                <c:pt idx="1">
                  <c:v>106.3</c:v>
                </c:pt>
                <c:pt idx="2">
                  <c:v>109.8</c:v>
                </c:pt>
                <c:pt idx="3">
                  <c:v>106.2</c:v>
                </c:pt>
                <c:pt idx="4">
                  <c:v>105.8</c:v>
                </c:pt>
                <c:pt idx="5">
                  <c:v>106.3</c:v>
                </c:pt>
                <c:pt idx="6">
                  <c:v>110.9</c:v>
                </c:pt>
              </c:numCache>
            </c:numRef>
          </c:val>
        </c:ser>
        <c:dLbls>
          <c:showVal val="1"/>
        </c:dLbls>
        <c:dropLines>
          <c:spPr>
            <a:ln>
              <a:solidFill>
                <a:srgbClr val="C0504D">
                  <a:lumMod val="60000"/>
                  <a:lumOff val="40000"/>
                </a:srgbClr>
              </a:solidFill>
            </a:ln>
          </c:spPr>
        </c:dropLines>
        <c:marker val="1"/>
        <c:axId val="49891584"/>
        <c:axId val="49917952"/>
      </c:lineChart>
      <c:catAx>
        <c:axId val="4989158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49917952"/>
        <c:crossesAt val="100"/>
        <c:auto val="1"/>
        <c:lblAlgn val="ctr"/>
        <c:lblOffset val="100"/>
      </c:catAx>
      <c:valAx>
        <c:axId val="49917952"/>
        <c:scaling>
          <c:orientation val="minMax"/>
          <c:max val="115"/>
          <c:min val="100"/>
        </c:scaling>
        <c:delete val="1"/>
        <c:axPos val="l"/>
        <c:numFmt formatCode="General" sourceLinked="1"/>
        <c:tickLblPos val="none"/>
        <c:crossAx val="49891584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191088983187374E-2"/>
          <c:y val="3.8084118922409406E-2"/>
          <c:w val="0.93380891101681263"/>
          <c:h val="0.75532003154684813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Индекс цен производителей промышленных товаров (услуг)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square"/>
            <c:size val="9"/>
            <c:spPr>
              <a:solidFill>
                <a:srgbClr val="59B0B9">
                  <a:lumMod val="40000"/>
                  <a:lumOff val="60000"/>
                </a:srgbClr>
              </a:solidFill>
              <a:ln>
                <a:solidFill>
                  <a:srgbClr val="0000CC"/>
                </a:solidFill>
              </a:ln>
            </c:spPr>
          </c:marker>
          <c:dLbls>
            <c:dLbl>
              <c:idx val="0"/>
              <c:layout>
                <c:manualLayout>
                  <c:x val="-6.2357975813009028E-3"/>
                  <c:y val="-2.251611078180419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2704595376763294E-2"/>
                  <c:y val="-0.10093890847516591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8605201662500305E-2"/>
                  <c:y val="-9.89137529650135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6.473933882825203E-2"/>
                  <c:y val="-0.10728626162890127"/>
                </c:manualLayout>
              </c:layout>
              <c:dLblPos val="r"/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119</c:v>
                </c:pt>
                <c:pt idx="1">
                  <c:v>106.2</c:v>
                </c:pt>
                <c:pt idx="2">
                  <c:v>106.3</c:v>
                </c:pt>
                <c:pt idx="3">
                  <c:v>107.1</c:v>
                </c:pt>
                <c:pt idx="4">
                  <c:v>104.9</c:v>
                </c:pt>
                <c:pt idx="5">
                  <c:v>102</c:v>
                </c:pt>
                <c:pt idx="6" formatCode="General">
                  <c:v>104.1</c:v>
                </c:pt>
              </c:numCache>
            </c:numRef>
          </c:val>
        </c:ser>
        <c:dLbls>
          <c:showVal val="1"/>
        </c:dLbls>
        <c:dropLines>
          <c:spPr>
            <a:ln>
              <a:solidFill>
                <a:srgbClr val="0066CC"/>
              </a:solidFill>
            </a:ln>
          </c:spPr>
        </c:dropLines>
        <c:marker val="1"/>
        <c:axId val="49925504"/>
        <c:axId val="50054272"/>
      </c:lineChart>
      <c:catAx>
        <c:axId val="49925504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0054272"/>
        <c:crossesAt val="100"/>
        <c:auto val="1"/>
        <c:lblAlgn val="ctr"/>
        <c:lblOffset val="100"/>
      </c:catAx>
      <c:valAx>
        <c:axId val="50054272"/>
        <c:scaling>
          <c:orientation val="minMax"/>
          <c:max val="120"/>
          <c:min val="100"/>
        </c:scaling>
        <c:delete val="1"/>
        <c:axPos val="l"/>
        <c:numFmt formatCode="0.0" sourceLinked="1"/>
        <c:tickLblPos val="none"/>
        <c:crossAx val="49925504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095544491593694E-2"/>
          <c:y val="8.2515590998553726E-2"/>
          <c:w val="0.96690445550841131"/>
          <c:h val="0.75532003154684835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Индекс цен производителей сельскохозяйственной продукции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9"/>
            <c:spPr>
              <a:solidFill>
                <a:srgbClr val="DEAE00">
                  <a:lumMod val="20000"/>
                  <a:lumOff val="80000"/>
                </a:srgbClr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5.4374771387255313E-2"/>
                  <c:y val="-0.11137905493409248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8721967102507572E-2"/>
                  <c:y val="7.04396266756763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8605201662500305E-2"/>
                  <c:y val="-9.89137529650135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5569357079366821E-3"/>
                  <c:y val="-5.7286111691424724E-3"/>
                </c:manualLayout>
              </c:layout>
              <c:dLblPos val="r"/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106.7</c:v>
                </c:pt>
                <c:pt idx="1">
                  <c:v>95.1</c:v>
                </c:pt>
                <c:pt idx="2">
                  <c:v>135.6</c:v>
                </c:pt>
                <c:pt idx="3">
                  <c:v>80.400000000000006</c:v>
                </c:pt>
                <c:pt idx="4">
                  <c:v>105.4</c:v>
                </c:pt>
                <c:pt idx="5">
                  <c:v>110.7</c:v>
                </c:pt>
                <c:pt idx="6">
                  <c:v>115.7</c:v>
                </c:pt>
              </c:numCache>
            </c:numRef>
          </c:val>
        </c:ser>
        <c:dLbls>
          <c:showVal val="1"/>
        </c:dLbls>
        <c:dropLines>
          <c:spPr>
            <a:ln>
              <a:solidFill>
                <a:srgbClr val="DEAE00">
                  <a:lumMod val="40000"/>
                  <a:lumOff val="60000"/>
                </a:srgbClr>
              </a:solidFill>
            </a:ln>
          </c:spPr>
        </c:dropLines>
        <c:marker val="1"/>
        <c:axId val="50144000"/>
        <c:axId val="50145536"/>
      </c:lineChart>
      <c:catAx>
        <c:axId val="50144000"/>
        <c:scaling>
          <c:orientation val="minMax"/>
        </c:scaling>
        <c:axPos val="b"/>
        <c:numFmt formatCode="General" sourceLinked="1"/>
        <c:majorTickMark val="none"/>
        <c:tickLblPos val="low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0145536"/>
        <c:crossesAt val="100"/>
        <c:auto val="1"/>
        <c:lblAlgn val="ctr"/>
        <c:lblOffset val="100"/>
      </c:catAx>
      <c:valAx>
        <c:axId val="50145536"/>
        <c:scaling>
          <c:orientation val="minMax"/>
          <c:max val="140"/>
          <c:min val="70"/>
        </c:scaling>
        <c:delete val="1"/>
        <c:axPos val="l"/>
        <c:numFmt formatCode="General" sourceLinked="1"/>
        <c:tickLblPos val="none"/>
        <c:crossAx val="50144000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095544491593694E-2"/>
          <c:y val="8.2515590998553726E-2"/>
          <c:w val="0.96690445550841175"/>
          <c:h val="0.75532003154684868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Сводный индекс цен строительной продукции</c:v>
                </c:pt>
              </c:strCache>
            </c:strRef>
          </c:tx>
          <c:spPr>
            <a:ln>
              <a:solidFill>
                <a:srgbClr val="00602B"/>
              </a:solidFill>
            </a:ln>
          </c:spPr>
          <c:marker>
            <c:symbol val="square"/>
            <c:size val="9"/>
            <c:spPr>
              <a:solidFill>
                <a:srgbClr val="98C723">
                  <a:lumMod val="40000"/>
                  <a:lumOff val="60000"/>
                </a:srgbClr>
              </a:solidFill>
              <a:ln>
                <a:solidFill>
                  <a:srgbClr val="00602B"/>
                </a:solidFill>
              </a:ln>
            </c:spPr>
          </c:marker>
          <c:dLbls>
            <c:dLbl>
              <c:idx val="0"/>
              <c:layout>
                <c:manualLayout>
                  <c:x val="-5.4374771387255313E-2"/>
                  <c:y val="-0.11137905493409248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1.0477570839153344E-2"/>
                  <c:y val="6.9660951383273481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8605201662500305E-2"/>
                  <c:y val="-9.89137529650135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8721967102507704E-2"/>
                  <c:y val="-8.8244202167697156E-2"/>
                </c:manualLayout>
              </c:layout>
              <c:dLblPos val="r"/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effectLst/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118.7</c:v>
                </c:pt>
                <c:pt idx="1">
                  <c:v>89</c:v>
                </c:pt>
                <c:pt idx="2">
                  <c:v>112.1</c:v>
                </c:pt>
                <c:pt idx="3">
                  <c:v>113.5</c:v>
                </c:pt>
                <c:pt idx="4">
                  <c:v>107.7</c:v>
                </c:pt>
                <c:pt idx="5">
                  <c:v>106.7</c:v>
                </c:pt>
                <c:pt idx="6">
                  <c:v>120.5</c:v>
                </c:pt>
              </c:numCache>
            </c:numRef>
          </c:val>
        </c:ser>
        <c:dLbls>
          <c:showVal val="1"/>
        </c:dLbls>
        <c:dropLines>
          <c:spPr>
            <a:ln>
              <a:solidFill>
                <a:srgbClr val="00602B"/>
              </a:solidFill>
            </a:ln>
          </c:spPr>
        </c:dropLines>
        <c:marker val="1"/>
        <c:axId val="69408640"/>
        <c:axId val="69410176"/>
      </c:lineChart>
      <c:catAx>
        <c:axId val="69408640"/>
        <c:scaling>
          <c:orientation val="minMax"/>
        </c:scaling>
        <c:axPos val="b"/>
        <c:numFmt formatCode="General" sourceLinked="1"/>
        <c:majorTickMark val="none"/>
        <c:tickLblPos val="low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69410176"/>
        <c:crossesAt val="100"/>
        <c:auto val="1"/>
        <c:lblAlgn val="ctr"/>
        <c:lblOffset val="100"/>
      </c:catAx>
      <c:valAx>
        <c:axId val="69410176"/>
        <c:scaling>
          <c:orientation val="minMax"/>
          <c:max val="140"/>
          <c:min val="70"/>
        </c:scaling>
        <c:delete val="1"/>
        <c:axPos val="l"/>
        <c:numFmt formatCode="0.0" sourceLinked="1"/>
        <c:tickLblPos val="none"/>
        <c:crossAx val="69408640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8702361655922514E-2"/>
          <c:y val="3.0831149596125755E-2"/>
          <c:w val="0.99103269152430351"/>
          <c:h val="0.660781142046459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 w="38100"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116.5</c:v>
                </c:pt>
                <c:pt idx="1">
                  <c:v>102.4</c:v>
                </c:pt>
                <c:pt idx="2">
                  <c:v>114.7</c:v>
                </c:pt>
                <c:pt idx="3">
                  <c:v>102.2</c:v>
                </c:pt>
                <c:pt idx="4">
                  <c:v>105.6</c:v>
                </c:pt>
                <c:pt idx="5">
                  <c:v>106.3</c:v>
                </c:pt>
                <c:pt idx="6">
                  <c:v>116.7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Непродовольственные товары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108.4</c:v>
                </c:pt>
                <c:pt idx="1">
                  <c:v>107</c:v>
                </c:pt>
                <c:pt idx="2">
                  <c:v>106.6</c:v>
                </c:pt>
                <c:pt idx="3">
                  <c:v>107.7</c:v>
                </c:pt>
                <c:pt idx="4">
                  <c:v>104.2</c:v>
                </c:pt>
                <c:pt idx="5">
                  <c:v>104.8</c:v>
                </c:pt>
                <c:pt idx="6">
                  <c:v>106.1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Услуги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c:spPr>
          <c:dLbls>
            <c:delete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122.4</c:v>
                </c:pt>
                <c:pt idx="1">
                  <c:v>111.1</c:v>
                </c:pt>
                <c:pt idx="2">
                  <c:v>108.6</c:v>
                </c:pt>
                <c:pt idx="3">
                  <c:v>110.3</c:v>
                </c:pt>
                <c:pt idx="4">
                  <c:v>109.4</c:v>
                </c:pt>
                <c:pt idx="5">
                  <c:v>109.5</c:v>
                </c:pt>
                <c:pt idx="6">
                  <c:v>111.2</c:v>
                </c:pt>
              </c:numCache>
            </c:numRef>
          </c:val>
        </c:ser>
        <c:dLbls>
          <c:showVal val="1"/>
        </c:dLbls>
        <c:gapWidth val="43"/>
        <c:axId val="101951744"/>
        <c:axId val="101994496"/>
      </c:barChart>
      <c:lineChart>
        <c:grouping val="standard"/>
        <c:ser>
          <c:idx val="3"/>
          <c:order val="3"/>
          <c:tx>
            <c:strRef>
              <c:f>Лист1!$E$1</c:f>
              <c:strCache>
                <c:ptCount val="1"/>
                <c:pt idx="0">
                  <c:v>Все товары и услуги</c:v>
                </c:pt>
              </c:strCache>
            </c:strRef>
          </c:tx>
          <c:spPr>
            <a:ln w="38100">
              <a:solidFill>
                <a:srgbClr val="333399"/>
              </a:solidFill>
            </a:ln>
          </c:spPr>
          <c:marker>
            <c:symbol val="diamond"/>
            <c:size val="10"/>
            <c:spPr>
              <a:solidFill>
                <a:srgbClr val="3333CC"/>
              </a:solidFill>
              <a:ln>
                <a:solidFill>
                  <a:srgbClr val="333399"/>
                </a:solidFill>
              </a:ln>
            </c:spPr>
          </c:marker>
          <c:dLbls>
            <c:dLbl>
              <c:idx val="0"/>
              <c:layout>
                <c:manualLayout>
                  <c:x val="-3.4036179215954601E-2"/>
                  <c:y val="-3.6478424591628346E-2"/>
                </c:manualLayout>
              </c:layout>
              <c:showVal val="1"/>
            </c:dLbl>
            <c:dLbl>
              <c:idx val="1"/>
              <c:layout>
                <c:manualLayout>
                  <c:x val="-3.7130377326496246E-2"/>
                  <c:y val="3.9284457252522831E-2"/>
                </c:manualLayout>
              </c:layout>
              <c:showVal val="1"/>
            </c:dLbl>
            <c:dLbl>
              <c:idx val="2"/>
              <c:layout>
                <c:manualLayout>
                  <c:x val="-2.7847782994872016E-2"/>
                  <c:y val="-4.209048991341801E-2"/>
                </c:manualLayout>
              </c:layout>
              <c:showVal val="1"/>
            </c:dLbl>
            <c:dLbl>
              <c:idx val="3"/>
              <c:layout>
                <c:manualLayout>
                  <c:x val="-4.0184874994896112E-2"/>
                  <c:y val="-2.5254293948050392E-2"/>
                </c:manualLayout>
              </c:layout>
              <c:showVal val="1"/>
            </c:dLbl>
            <c:dLbl>
              <c:idx val="4"/>
              <c:layout>
                <c:manualLayout>
                  <c:x val="-3.5662585448720342E-2"/>
                  <c:y val="-3.8325133283270994E-2"/>
                </c:manualLayout>
              </c:layout>
              <c:showVal val="1"/>
            </c:dLbl>
            <c:dLbl>
              <c:idx val="5"/>
              <c:layout>
                <c:manualLayout>
                  <c:x val="-4.0224575437037211E-2"/>
                  <c:y val="-5.3314620556995949E-2"/>
                </c:manualLayout>
              </c:layout>
              <c:showVal val="1"/>
            </c:dLbl>
            <c:dLbl>
              <c:idx val="6"/>
              <c:layout>
                <c:manualLayout>
                  <c:x val="-3.5781636798190512E-2"/>
                  <c:y val="-3.9620315351386992E-2"/>
                </c:manualLayout>
              </c:layout>
              <c:showVal val="1"/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200" b="0" i="0" baseline="0">
                    <a:latin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114.2</c:v>
                </c:pt>
                <c:pt idx="1">
                  <c:v>106.3</c:v>
                </c:pt>
                <c:pt idx="2">
                  <c:v>109.8</c:v>
                </c:pt>
                <c:pt idx="3">
                  <c:v>106.2</c:v>
                </c:pt>
                <c:pt idx="4">
                  <c:v>105.8</c:v>
                </c:pt>
                <c:pt idx="5">
                  <c:v>106.3</c:v>
                </c:pt>
                <c:pt idx="6">
                  <c:v>110.9</c:v>
                </c:pt>
              </c:numCache>
            </c:numRef>
          </c:val>
        </c:ser>
        <c:marker val="1"/>
        <c:axId val="101951744"/>
        <c:axId val="101994496"/>
      </c:lineChart>
      <c:catAx>
        <c:axId val="101951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 b="0" i="0" baseline="0">
                <a:latin typeface="Arial" pitchFamily="34" charset="0"/>
              </a:defRPr>
            </a:pPr>
            <a:endParaRPr lang="ru-RU"/>
          </a:p>
        </c:txPr>
        <c:crossAx val="101994496"/>
        <c:crosses val="autoZero"/>
        <c:auto val="1"/>
        <c:lblAlgn val="ctr"/>
        <c:lblOffset val="100"/>
      </c:catAx>
      <c:valAx>
        <c:axId val="101994496"/>
        <c:scaling>
          <c:orientation val="minMax"/>
          <c:max val="125"/>
          <c:min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195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381513165203868E-2"/>
          <c:y val="0.83810494194530738"/>
          <c:w val="0.90385066426617766"/>
          <c:h val="0.1156081037339457"/>
        </c:manualLayout>
      </c:layout>
      <c:txPr>
        <a:bodyPr/>
        <a:lstStyle/>
        <a:p>
          <a:pPr>
            <a:defRPr sz="1300" b="0" i="0" baseline="0">
              <a:latin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4038E-3"/>
          <c:y val="4.3749999999999997E-2"/>
          <c:w val="0.97558546587925277"/>
          <c:h val="0.5422337598425076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4017857784068163E-4"/>
                  <c:y val="-1.8651970547288801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8528431530153518E-3"/>
                  <c:y val="3.0794114979156811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7539585601739802E-3"/>
                  <c:y val="-9.3913053766579227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9.8884592841308268E-5"/>
                  <c:y val="3.0794114979156811E-3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1.7539585601740381E-3"/>
                  <c:y val="3.8386036386008782E-3"/>
                </c:manualLayout>
              </c:layout>
              <c:dLblPos val="outEnd"/>
              <c:showVal val="1"/>
            </c:dLbl>
            <c:dLbl>
              <c:idx val="13"/>
              <c:layout>
                <c:manualLayout>
                  <c:x val="-1.7539585601740381E-3"/>
                  <c:y val="-6.260870251105265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0" i="0" baseline="0">
                    <a:latin typeface="Arial" pitchFamily="34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111.2</c:v>
                </c:pt>
                <c:pt idx="1">
                  <c:v>111.6</c:v>
                </c:pt>
                <c:pt idx="2">
                  <c:v>111.6</c:v>
                </c:pt>
                <c:pt idx="3">
                  <c:v>109.7</c:v>
                </c:pt>
                <c:pt idx="4">
                  <c:v>109.6</c:v>
                </c:pt>
                <c:pt idx="5">
                  <c:v>110.9</c:v>
                </c:pt>
                <c:pt idx="6">
                  <c:v>110.9</c:v>
                </c:pt>
                <c:pt idx="7">
                  <c:v>111</c:v>
                </c:pt>
                <c:pt idx="8">
                  <c:v>111.4</c:v>
                </c:pt>
                <c:pt idx="9">
                  <c:v>110.9</c:v>
                </c:pt>
                <c:pt idx="10">
                  <c:v>110.9</c:v>
                </c:pt>
                <c:pt idx="11">
                  <c:v>111.8</c:v>
                </c:pt>
                <c:pt idx="12">
                  <c:v>110.9</c:v>
                </c:pt>
                <c:pt idx="13">
                  <c:v>111.4</c:v>
                </c:pt>
              </c:numCache>
            </c:numRef>
          </c:val>
        </c:ser>
        <c:gapWidth val="82"/>
        <c:axId val="102121856"/>
        <c:axId val="102123392"/>
      </c:barChart>
      <c:catAx>
        <c:axId val="10212185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123392"/>
        <c:crosses val="autoZero"/>
        <c:auto val="1"/>
        <c:lblAlgn val="ctr"/>
        <c:lblOffset val="100"/>
      </c:catAx>
      <c:valAx>
        <c:axId val="102123392"/>
        <c:scaling>
          <c:orientation val="minMax"/>
        </c:scaling>
        <c:delete val="1"/>
        <c:axPos val="l"/>
        <c:numFmt formatCode="0.0" sourceLinked="1"/>
        <c:tickLblPos val="none"/>
        <c:crossAx val="102121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52887139107606E-2"/>
          <c:y val="0.11991789272091458"/>
          <c:w val="0.9597263779527555"/>
          <c:h val="0.48973455109926184"/>
        </c:manualLayout>
      </c:layout>
      <c:area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прирост, убыль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4166666666666828E-2"/>
                  <c:y val="4.0591940401683811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200" dirty="0">
                        <a:latin typeface="Arial" pitchFamily="34" charset="0"/>
                        <a:cs typeface="Arial" pitchFamily="34" charset="0"/>
                      </a:rPr>
                      <a:t>-</a:t>
                    </a:r>
                    <a:r>
                      <a:rPr lang="en-US" sz="1200" dirty="0"/>
                      <a:t>2,7</a:t>
                    </a:r>
                  </a:p>
                </c:rich>
              </c:tx>
              <c:spPr>
                <a:noFill/>
              </c:spPr>
              <c:showVal val="1"/>
            </c:dLbl>
            <c:dLbl>
              <c:idx val="1"/>
              <c:layout>
                <c:manualLayout>
                  <c:x val="5.4166666666666821E-2"/>
                  <c:y val="2.6696879359083582E-2"/>
                </c:manualLayout>
              </c:layout>
              <c:showVal val="1"/>
            </c:dLbl>
            <c:dLbl>
              <c:idx val="2"/>
              <c:layout>
                <c:manualLayout>
                  <c:x val="5.2083333333333558E-2"/>
                  <c:y val="2.2990115295831341E-2"/>
                </c:manualLayout>
              </c:layout>
              <c:showVal val="1"/>
            </c:dLbl>
            <c:dLbl>
              <c:idx val="3"/>
              <c:layout>
                <c:manualLayout>
                  <c:x val="5.4166666666666821E-2"/>
                  <c:y val="-3.857596069572541E-7"/>
                </c:manualLayout>
              </c:layout>
              <c:showVal val="1"/>
            </c:dLbl>
            <c:dLbl>
              <c:idx val="4"/>
              <c:layout>
                <c:manualLayout>
                  <c:x val="2.5000000000000001E-2"/>
                  <c:y val="-3.2799878604274559E-2"/>
                </c:manualLayout>
              </c:layout>
              <c:showVal val="1"/>
            </c:dLbl>
            <c:dLbl>
              <c:idx val="5"/>
              <c:layout>
                <c:manualLayout>
                  <c:x val="2.5000000000000001E-2"/>
                  <c:y val="-3.4357971065545591E-2"/>
                </c:manualLayout>
              </c:layout>
              <c:showVal val="1"/>
            </c:dLbl>
            <c:dLbl>
              <c:idx val="6"/>
              <c:layout>
                <c:manualLayout>
                  <c:x val="2.5000000000000001E-2"/>
                  <c:y val="-3.570775333905985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-2.7</c:v>
                </c:pt>
                <c:pt idx="1">
                  <c:v>-1.1000000000000001</c:v>
                </c:pt>
                <c:pt idx="2">
                  <c:v>-1.6</c:v>
                </c:pt>
                <c:pt idx="3">
                  <c:v>-0.70000000000000062</c:v>
                </c:pt>
                <c:pt idx="4">
                  <c:v>0.70000000000000062</c:v>
                </c:pt>
                <c:pt idx="5">
                  <c:v>0.9</c:v>
                </c:pt>
                <c:pt idx="6">
                  <c:v>0.60000000000000064</c:v>
                </c:pt>
              </c:numCache>
            </c:numRef>
          </c:val>
        </c:ser>
        <c:axId val="89143936"/>
        <c:axId val="89158016"/>
      </c:areaChar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Родившиеся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8.3333333333333367E-3"/>
                  <c:y val="1.679707545722436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0416666666666666E-2"/>
                  <c:y val="2.519561318583649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0833333333333412E-2"/>
                  <c:y val="4.199268864306082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3333333333333367E-3"/>
                  <c:y val="4.199268864306082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8.3333333333333367E-3"/>
                  <c:y val="2.0996344321530407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8.3333333333333367E-3"/>
                  <c:y val="1.6797075457224329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8.3333333333333367E-3"/>
                  <c:y val="1.2597806592918247E-2"/>
                </c:manualLayout>
              </c:layout>
              <c:dLblPos val="outEnd"/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11.9</c:v>
                </c:pt>
                <c:pt idx="1">
                  <c:v>12.8</c:v>
                </c:pt>
                <c:pt idx="2">
                  <c:v>12.9</c:v>
                </c:pt>
                <c:pt idx="3">
                  <c:v>12.9</c:v>
                </c:pt>
                <c:pt idx="4">
                  <c:v>14</c:v>
                </c:pt>
                <c:pt idx="5">
                  <c:v>14</c:v>
                </c:pt>
                <c:pt idx="6">
                  <c:v>13.9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Умершие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>
                <c:manualLayout>
                  <c:x val="-2.0833333333333498E-3"/>
                  <c:y val="1.259780659291824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0833333333333498E-3"/>
                  <c:y val="8.398537728612164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8.3333333333333367E-3"/>
                  <c:y val="4.1992688643060824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0416666666666666E-2"/>
                  <c:y val="1.6797075457224329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8749999999999999E-2"/>
                  <c:y val="1.2597806592918247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8749999999999999E-2"/>
                  <c:y val="1.679707545722432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-14.6</c:v>
                </c:pt>
                <c:pt idx="1">
                  <c:v>-13.9</c:v>
                </c:pt>
                <c:pt idx="2">
                  <c:v>-14.5</c:v>
                </c:pt>
                <c:pt idx="3">
                  <c:v>-13.6</c:v>
                </c:pt>
                <c:pt idx="4">
                  <c:v>-13.3</c:v>
                </c:pt>
                <c:pt idx="5">
                  <c:v>-13.1</c:v>
                </c:pt>
                <c:pt idx="6">
                  <c:v>-13.3</c:v>
                </c:pt>
              </c:numCache>
            </c:numRef>
          </c:val>
        </c:ser>
        <c:axId val="89143936"/>
        <c:axId val="89158016"/>
      </c:barChart>
      <c:catAx>
        <c:axId val="89143936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158016"/>
        <c:crosses val="autoZero"/>
        <c:auto val="1"/>
        <c:lblAlgn val="ctr"/>
        <c:lblOffset val="550"/>
      </c:catAx>
      <c:valAx>
        <c:axId val="89158016"/>
        <c:scaling>
          <c:orientation val="minMax"/>
          <c:max val="16"/>
          <c:min val="-15"/>
        </c:scaling>
        <c:delete val="1"/>
        <c:axPos val="l"/>
        <c:numFmt formatCode="#,##0.0" sourceLinked="0"/>
        <c:tickLblPos val="none"/>
        <c:crossAx val="89143936"/>
        <c:crosses val="autoZero"/>
        <c:crossBetween val="between"/>
        <c:majorUnit val="3"/>
        <c:minorUnit val="0.5"/>
      </c:valAx>
    </c:plotArea>
    <c:legend>
      <c:legendPos val="b"/>
      <c:layout>
        <c:manualLayout>
          <c:xMode val="edge"/>
          <c:yMode val="edge"/>
          <c:x val="4.3749999999999997E-2"/>
          <c:y val="0.83672250702302964"/>
          <c:w val="0.88798966535433066"/>
          <c:h val="9.9098605820070726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387973744730867E-2"/>
          <c:y val="6.8315182395923754E-2"/>
          <c:w val="0.60115232310702449"/>
          <c:h val="0.66909021342516473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Валовой региональный продукт, млрд. рублей</c:v>
                </c:pt>
              </c:strCache>
            </c:strRef>
          </c:tx>
          <c:spPr>
            <a:solidFill>
              <a:srgbClr val="92D050"/>
            </a:solidFill>
            <a:ln w="8242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000" dirty="0" smtClean="0"/>
                      <a:t>55</a:t>
                    </a:r>
                    <a:r>
                      <a:rPr lang="ru-RU" sz="1000" dirty="0" smtClean="0"/>
                      <a:t>,</a:t>
                    </a:r>
                    <a:r>
                      <a:rPr lang="en-US" sz="1000" dirty="0" smtClean="0"/>
                      <a:t>0</a:t>
                    </a:r>
                    <a:endParaRPr lang="ru-RU" sz="1000" dirty="0"/>
                  </a:p>
                </c:rich>
              </c:tx>
              <c:dLblPos val="ctr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10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sz="1000"/>
                      <a:t>6.1</a:t>
                    </a:r>
                  </a:p>
                </c:rich>
              </c:tx>
              <c:dLblPos val="ctr"/>
            </c:dLbl>
            <c:dLbl>
              <c:idx val="7"/>
              <c:spPr>
                <a:noFill/>
                <a:ln w="2061">
                  <a:noFill/>
                  <a:prstDash val="solid"/>
                </a:ln>
              </c:spPr>
              <c:txPr>
                <a:bodyPr anchor="ctr" anchorCtr="0"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 w="2061">
                  <a:noFill/>
                  <a:prstDash val="solid"/>
                </a:ln>
              </c:spPr>
              <c:txPr>
                <a:bodyPr anchor="ctr" anchorCtr="0"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9"/>
              <c:spPr>
                <a:noFill/>
                <a:ln w="2061">
                  <a:noFill/>
                  <a:prstDash val="solid"/>
                </a:ln>
              </c:spPr>
              <c:txPr>
                <a:bodyPr anchor="ctr" anchorCtr="0"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10"/>
              <c:spPr>
                <a:noFill/>
                <a:ln w="2061">
                  <a:noFill/>
                  <a:prstDash val="solid"/>
                </a:ln>
              </c:spPr>
              <c:txPr>
                <a:bodyPr anchor="ctr" anchorCtr="0"/>
                <a:lstStyle/>
                <a:p>
                  <a:pPr>
                    <a:defRPr sz="1100" b="0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spPr>
              <a:noFill/>
              <a:ln w="2061">
                <a:noFill/>
                <a:prstDash val="solid"/>
              </a:ln>
            </c:spPr>
            <c:txPr>
              <a:bodyPr anchor="ctr" anchorCtr="0"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Sheet1!$B$1:$H$1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Sheet1!$B$2:$H$2</c:f>
              <c:numCache>
                <c:formatCode>0.0</c:formatCode>
                <c:ptCount val="5"/>
                <c:pt idx="0">
                  <c:v>155</c:v>
                </c:pt>
                <c:pt idx="1">
                  <c:v>139.9</c:v>
                </c:pt>
                <c:pt idx="2">
                  <c:v>157.69999999999999</c:v>
                </c:pt>
                <c:pt idx="3">
                  <c:v>188.8</c:v>
                </c:pt>
                <c:pt idx="4">
                  <c:v>217</c:v>
                </c:pt>
              </c:numCache>
            </c:numRef>
          </c:val>
        </c:ser>
        <c:dLbls>
          <c:showVal val="1"/>
        </c:dLbls>
        <c:gapWidth val="50"/>
        <c:axId val="102359424"/>
        <c:axId val="102360960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Индекс физического объема ВРП (в сопоставимых ценах; в процентах к предыдущему году) </c:v>
                </c:pt>
              </c:strCache>
            </c:strRef>
          </c:tx>
          <c:spPr>
            <a:ln w="24727">
              <a:solidFill>
                <a:srgbClr val="003399"/>
              </a:solidFill>
              <a:prstDash val="solid"/>
            </a:ln>
          </c:spPr>
          <c:marker>
            <c:symbol val="x"/>
            <c:size val="6"/>
            <c:spPr>
              <a:solidFill>
                <a:srgbClr val="0000FF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0"/>
                  <c:y val="-1.9219084702440901E-2"/>
                </c:manualLayout>
              </c:layout>
              <c:dLblPos val="t"/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100"/>
                      <a:t>1</a:t>
                    </a:r>
                    <a:r>
                      <a:rPr lang="ru-RU" sz="1000"/>
                      <a:t>09.6</a:t>
                    </a:r>
                  </a:p>
                </c:rich>
              </c:tx>
              <c:dLblPos val="t"/>
            </c:dLbl>
            <c:dLbl>
              <c:idx val="7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9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10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spPr>
              <a:noFill/>
              <a:ln w="2061">
                <a:noFill/>
                <a:prstDash val="solid"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Sheet1!$B$1:$H$1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5"/>
                <c:pt idx="0">
                  <c:v>104.8</c:v>
                </c:pt>
                <c:pt idx="1">
                  <c:v>82.3</c:v>
                </c:pt>
                <c:pt idx="2">
                  <c:v>103.3</c:v>
                </c:pt>
                <c:pt idx="3">
                  <c:v>106.7</c:v>
                </c:pt>
                <c:pt idx="4">
                  <c:v>106.2</c:v>
                </c:pt>
              </c:numCache>
            </c:numRef>
          </c:val>
        </c:ser>
        <c:dLbls>
          <c:showVal val="1"/>
        </c:dLbls>
        <c:marker val="1"/>
        <c:axId val="102362496"/>
        <c:axId val="102384768"/>
      </c:lineChart>
      <c:catAx>
        <c:axId val="10235942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20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360960"/>
        <c:crossesAt val="0"/>
        <c:lblAlgn val="ctr"/>
        <c:lblOffset val="100"/>
        <c:tickLblSkip val="1"/>
        <c:tickMarkSkip val="1"/>
      </c:catAx>
      <c:valAx>
        <c:axId val="102360960"/>
        <c:scaling>
          <c:orientation val="minMax"/>
        </c:scaling>
        <c:axPos val="l"/>
        <c:numFmt formatCode="General" sourceLinked="0"/>
        <c:majorTickMark val="cross"/>
        <c:tickLblPos val="none"/>
        <c:spPr>
          <a:ln w="2061">
            <a:solidFill>
              <a:srgbClr val="000000">
                <a:alpha val="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359424"/>
        <c:crosses val="autoZero"/>
        <c:crossBetween val="between"/>
      </c:valAx>
      <c:catAx>
        <c:axId val="102362496"/>
        <c:scaling>
          <c:orientation val="minMax"/>
        </c:scaling>
        <c:delete val="1"/>
        <c:axPos val="b"/>
        <c:numFmt formatCode="General" sourceLinked="1"/>
        <c:tickLblPos val="none"/>
        <c:crossAx val="102384768"/>
        <c:crossesAt val="0"/>
        <c:lblAlgn val="ctr"/>
        <c:lblOffset val="100"/>
      </c:catAx>
      <c:valAx>
        <c:axId val="102384768"/>
        <c:scaling>
          <c:orientation val="minMax"/>
        </c:scaling>
        <c:axPos val="r"/>
        <c:numFmt formatCode="General" sourceLinked="0"/>
        <c:majorTickMark val="cross"/>
        <c:tickLblPos val="none"/>
        <c:spPr>
          <a:ln w="2061">
            <a:solidFill>
              <a:srgbClr val="000000">
                <a:alpha val="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2362496"/>
        <c:crosses val="max"/>
        <c:crossBetween val="between"/>
      </c:valAx>
      <c:spPr>
        <a:noFill/>
        <a:ln w="16485">
          <a:noFill/>
        </a:ln>
      </c:spPr>
    </c:plotArea>
    <c:legend>
      <c:legendPos val="tr"/>
      <c:layout>
        <c:manualLayout>
          <c:xMode val="edge"/>
          <c:yMode val="edge"/>
          <c:x val="0.76487219926285954"/>
          <c:y val="6.3422828186679353E-2"/>
          <c:w val="0.19781934239225979"/>
          <c:h val="0.77932472913575401"/>
        </c:manualLayout>
      </c:layout>
      <c:spPr>
        <a:noFill/>
        <a:ln w="16485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4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>
        <c:manualLayout>
          <c:layoutTarget val="inner"/>
          <c:xMode val="edge"/>
          <c:yMode val="edge"/>
          <c:x val="1.4062500000000045E-2"/>
          <c:y val="6.4923430107226412E-2"/>
          <c:w val="0.81387846051633062"/>
          <c:h val="0.629877189544313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2014 г.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7894779427577311E-3"/>
                  <c:y val="-9.2938398798025883E-3"/>
                </c:manualLayout>
              </c:layout>
              <c:showVal val="1"/>
            </c:dLbl>
            <c:dLbl>
              <c:idx val="1"/>
              <c:layout>
                <c:manualLayout>
                  <c:x val="-4.3283517344940934E-3"/>
                  <c:y val="-9.2938398798025883E-3"/>
                </c:manualLayout>
              </c:layout>
              <c:showVal val="1"/>
            </c:dLbl>
            <c:dLbl>
              <c:idx val="2"/>
              <c:layout>
                <c:manualLayout>
                  <c:x val="-2.765173458641947E-3"/>
                  <c:y val="-2.5046427204942278E-2"/>
                </c:manualLayout>
              </c:layout>
              <c:showVal val="1"/>
            </c:dLbl>
            <c:dLbl>
              <c:idx val="3"/>
              <c:layout>
                <c:manualLayout>
                  <c:x val="-3.7958066458304569E-3"/>
                  <c:y val="-2.9160017544350811E-2"/>
                </c:manualLayout>
              </c:layout>
              <c:showVal val="1"/>
            </c:dLbl>
            <c:dLbl>
              <c:idx val="4"/>
              <c:layout>
                <c:manualLayout>
                  <c:xMode val="edge"/>
                  <c:yMode val="edge"/>
                  <c:x val="0.35937500000000266"/>
                  <c:y val="0.60905349794238683"/>
                </c:manualLayout>
              </c:layout>
              <c:showVal val="1"/>
            </c:dLbl>
            <c:dLbl>
              <c:idx val="5"/>
              <c:layout>
                <c:manualLayout>
                  <c:xMode val="edge"/>
                  <c:yMode val="edge"/>
                  <c:x val="0.43593750000000031"/>
                  <c:y val="0.40740740740740738"/>
                </c:manualLayout>
              </c:layout>
              <c:showVal val="1"/>
            </c:dLbl>
            <c:numFmt formatCode="0.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I</c:v>
                </c:pt>
                <c:pt idx="1">
                  <c:v>II 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104.2</c:v>
                </c:pt>
                <c:pt idx="1">
                  <c:v>104.2</c:v>
                </c:pt>
                <c:pt idx="2">
                  <c:v>99.1</c:v>
                </c:pt>
                <c:pt idx="3">
                  <c:v>102.8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2013 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9.5495086956214265E-4"/>
                  <c:y val="-1.1901822898771366E-2"/>
                </c:manualLayout>
              </c:layout>
              <c:showVal val="1"/>
            </c:dLbl>
            <c:dLbl>
              <c:idx val="1"/>
              <c:layout>
                <c:manualLayout>
                  <c:x val="6.193182499910012E-3"/>
                  <c:y val="-2.4101551928478793E-2"/>
                </c:manualLayout>
              </c:layout>
              <c:showVal val="1"/>
            </c:dLbl>
            <c:dLbl>
              <c:idx val="2"/>
              <c:layout>
                <c:manualLayout>
                  <c:x val="9.320308180858581E-4"/>
                  <c:y val="2.6321192269287141E-3"/>
                </c:manualLayout>
              </c:layout>
              <c:showVal val="1"/>
            </c:dLbl>
            <c:dLbl>
              <c:idx val="3"/>
              <c:layout>
                <c:manualLayout>
                  <c:x val="1.9997360348434167E-6"/>
                  <c:y val="-2.8120421437703547E-2"/>
                </c:manualLayout>
              </c:layout>
              <c:showVal val="1"/>
            </c:dLbl>
            <c:dLbl>
              <c:idx val="4"/>
              <c:layout>
                <c:manualLayout>
                  <c:xMode val="edge"/>
                  <c:yMode val="edge"/>
                  <c:x val="0.35937500000000266"/>
                  <c:y val="0.43621399176955283"/>
                </c:manualLayout>
              </c:layout>
              <c:showVal val="1"/>
            </c:dLbl>
            <c:dLbl>
              <c:idx val="5"/>
              <c:layout>
                <c:manualLayout>
                  <c:xMode val="edge"/>
                  <c:yMode val="edge"/>
                  <c:x val="0.44062500000000027"/>
                  <c:y val="0.57201646090534375"/>
                </c:manualLayout>
              </c:layout>
              <c:showVal val="1"/>
            </c:dLbl>
            <c:dLbl>
              <c:idx val="6"/>
              <c:layout>
                <c:manualLayout>
                  <c:xMode val="edge"/>
                  <c:yMode val="edge"/>
                  <c:x val="0.52656249999999205"/>
                  <c:y val="0.39094650205761838"/>
                </c:manualLayout>
              </c:layout>
              <c:showVal val="1"/>
            </c:dLbl>
            <c:dLbl>
              <c:idx val="7"/>
              <c:layout>
                <c:manualLayout>
                  <c:xMode val="edge"/>
                  <c:yMode val="edge"/>
                  <c:x val="0.61250000000000004"/>
                  <c:y val="0.39917695473251363"/>
                </c:manualLayout>
              </c:layout>
              <c:showVal val="1"/>
            </c:dLbl>
            <c:dLbl>
              <c:idx val="8"/>
              <c:layout>
                <c:manualLayout>
                  <c:xMode val="edge"/>
                  <c:yMode val="edge"/>
                  <c:x val="0.69062500000000748"/>
                  <c:y val="0.40740740740740738"/>
                </c:manualLayout>
              </c:layout>
              <c:showVal val="1"/>
            </c:dLbl>
            <c:dLbl>
              <c:idx val="9"/>
              <c:layout>
                <c:manualLayout>
                  <c:xMode val="edge"/>
                  <c:yMode val="edge"/>
                  <c:x val="0.76562500000001066"/>
                  <c:y val="0.39506172839506642"/>
                </c:manualLayout>
              </c:layout>
              <c:showVal val="1"/>
            </c:dLbl>
            <c:dLbl>
              <c:idx val="10"/>
              <c:layout>
                <c:manualLayout>
                  <c:xMode val="edge"/>
                  <c:yMode val="edge"/>
                  <c:x val="0.83750000000000002"/>
                  <c:y val="0.39917695473251363"/>
                </c:manualLayout>
              </c:layout>
              <c:showVal val="1"/>
            </c:dLbl>
            <c:dLbl>
              <c:idx val="11"/>
              <c:layout>
                <c:manualLayout>
                  <c:xMode val="edge"/>
                  <c:yMode val="edge"/>
                  <c:x val="0.92500000000000004"/>
                  <c:y val="0.39917695473251363"/>
                </c:manualLayout>
              </c:layout>
              <c:showVal val="1"/>
            </c:dLbl>
            <c:numFmt formatCode="0.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Sheet1!$B$1:$E$1</c:f>
              <c:strCache>
                <c:ptCount val="4"/>
                <c:pt idx="0">
                  <c:v>I</c:v>
                </c:pt>
                <c:pt idx="1">
                  <c:v>II 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87.5</c:v>
                </c:pt>
                <c:pt idx="1">
                  <c:v>92.8</c:v>
                </c:pt>
                <c:pt idx="2">
                  <c:v>96.6</c:v>
                </c:pt>
                <c:pt idx="3">
                  <c:v>103</c:v>
                </c:pt>
              </c:numCache>
            </c:numRef>
          </c:val>
        </c:ser>
        <c:dLbls>
          <c:showVal val="1"/>
        </c:dLbls>
        <c:gapWidth val="130"/>
        <c:axId val="101699584"/>
        <c:axId val="101701888"/>
      </c:barChart>
      <c:catAx>
        <c:axId val="101699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r>
                  <a:rPr lang="ru-RU" sz="1200" b="0">
                    <a:latin typeface="Arial" pitchFamily="34" charset="0"/>
                    <a:cs typeface="Arial" pitchFamily="34" charset="0"/>
                  </a:rPr>
                  <a:t>к в а р т а л ы</a:t>
                </a:r>
              </a:p>
            </c:rich>
          </c:tx>
          <c:layout>
            <c:manualLayout>
              <c:xMode val="edge"/>
              <c:yMode val="edge"/>
              <c:x val="0.32851971232105243"/>
              <c:y val="0.87432883101855174"/>
            </c:manualLayout>
          </c:layout>
        </c:title>
        <c:numFmt formatCode="General" sourceLinked="1"/>
        <c:majorTickMark val="cross"/>
        <c:tickLblPos val="nextTo"/>
        <c:txPr>
          <a:bodyPr rot="0" vert="horz"/>
          <a:lstStyle/>
          <a:p>
            <a:pPr>
              <a:defRPr sz="1200"/>
            </a:pPr>
            <a:endParaRPr lang="ru-RU"/>
          </a:p>
        </c:txPr>
        <c:crossAx val="101701888"/>
        <c:crosses val="autoZero"/>
        <c:lblAlgn val="ctr"/>
        <c:lblOffset val="100"/>
        <c:tickLblSkip val="1"/>
        <c:tickMarkSkip val="1"/>
      </c:catAx>
      <c:valAx>
        <c:axId val="101701888"/>
        <c:scaling>
          <c:orientation val="minMax"/>
        </c:scaling>
        <c:delete val="1"/>
        <c:axPos val="l"/>
        <c:numFmt formatCode="General" sourceLinked="1"/>
        <c:tickLblPos val="none"/>
        <c:crossAx val="10169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85515911899879"/>
          <c:y val="0.205761172858516"/>
          <c:w val="0.10066071278591281"/>
          <c:h val="0.36334070569351634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4.8478859390363761E-2"/>
          <c:y val="4.5812937307660097E-2"/>
          <c:w val="0.95152114920830466"/>
          <c:h val="0.729777580772256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8100"/>
            </a:sp3d>
          </c:spPr>
          <c:dLbls>
            <c:dLbl>
              <c:idx val="0"/>
              <c:layout>
                <c:manualLayout>
                  <c:x val="-2.63274336283186E-4"/>
                  <c:y val="0.4567489399091628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02,7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0"/>
                  <c:y val="0.11213596728308819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z="1200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200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,0</a:t>
                    </a:r>
                    <a:endParaRPr lang="en-US" sz="1200" dirty="0">
                      <a:ln w="3175">
                        <a:noFill/>
                      </a:ln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3.1219272369715227E-3"/>
                  <c:y val="0.5716199307845251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1</a:t>
                    </a:r>
                    <a:r>
                      <a:rPr lang="en-US" sz="1200" dirty="0" smtClean="0"/>
                      <a:t>11,9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0"/>
                  <c:y val="0.5716199307845251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1</a:t>
                    </a:r>
                    <a:r>
                      <a:rPr lang="en-US" sz="1200" dirty="0" smtClean="0"/>
                      <a:t>11,7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3.1219272369715227E-3"/>
                  <c:y val="0.55247476563862796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1</a:t>
                    </a:r>
                    <a:r>
                      <a:rPr lang="en-US" sz="1200" dirty="0" smtClean="0"/>
                      <a:t>10,3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5"/>
              <c:layout>
                <c:manualLayout>
                  <c:x val="-6.2438544739429804E-3"/>
                  <c:y val="0.43486875117100254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/>
                      <a:t>1</a:t>
                    </a:r>
                    <a:r>
                      <a:rPr lang="en-US" sz="1200" dirty="0" smtClean="0"/>
                      <a:t>00,5</a:t>
                    </a:r>
                    <a:endParaRPr lang="en-US" sz="1200" dirty="0"/>
                  </a:p>
                </c:rich>
              </c:tx>
              <c:dLblPos val="outEnd"/>
              <c:showVal val="1"/>
            </c:dLbl>
            <c:dLbl>
              <c:idx val="6"/>
              <c:layout>
                <c:manualLayout>
                  <c:x val="-3.3852015732546712E-3"/>
                  <c:y val="0.48409917583186918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04,5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200" b="0">
                    <a:ln w="3175">
                      <a:noFill/>
                    </a:ln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102.7</c:v>
                </c:pt>
                <c:pt idx="1">
                  <c:v>74</c:v>
                </c:pt>
                <c:pt idx="2">
                  <c:v>111.9</c:v>
                </c:pt>
                <c:pt idx="3">
                  <c:v>111.7</c:v>
                </c:pt>
                <c:pt idx="4" formatCode="General">
                  <c:v>110.3</c:v>
                </c:pt>
                <c:pt idx="5" formatCode="General">
                  <c:v>100.5</c:v>
                </c:pt>
                <c:pt idx="6" formatCode="General">
                  <c:v>104.5</c:v>
                </c:pt>
              </c:numCache>
            </c:numRef>
          </c:val>
        </c:ser>
        <c:gapWidth val="40"/>
        <c:axId val="103427456"/>
        <c:axId val="10342924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3175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-5.0598574237954774E-2"/>
                  <c:y val="3.193129276166345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 formatCode="General">
                  <c:v>100.6</c:v>
                </c:pt>
                <c:pt idx="1">
                  <c:v>89.3</c:v>
                </c:pt>
                <c:pt idx="2">
                  <c:v>107.3</c:v>
                </c:pt>
                <c:pt idx="3">
                  <c:v>105</c:v>
                </c:pt>
                <c:pt idx="4" formatCode="General">
                  <c:v>103.4</c:v>
                </c:pt>
                <c:pt idx="5" formatCode="General">
                  <c:v>100.4</c:v>
                </c:pt>
                <c:pt idx="6" formatCode="General">
                  <c:v>101.7</c:v>
                </c:pt>
              </c:numCache>
            </c:numRef>
          </c:val>
        </c:ser>
        <c:marker val="1"/>
        <c:axId val="103427456"/>
        <c:axId val="103429248"/>
      </c:lineChart>
      <c:catAx>
        <c:axId val="103427456"/>
        <c:scaling>
          <c:orientation val="minMax"/>
        </c:scaling>
        <c:axPos val="b"/>
        <c:numFmt formatCode="General" sourceLinked="1"/>
        <c:tickLblPos val="nextTo"/>
        <c:spPr>
          <a:ln w="34925">
            <a:prstDash val="solid"/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429248"/>
        <c:crosses val="autoZero"/>
        <c:auto val="1"/>
        <c:lblAlgn val="ctr"/>
        <c:lblOffset val="100"/>
      </c:catAx>
      <c:valAx>
        <c:axId val="103429248"/>
        <c:scaling>
          <c:orientation val="minMax"/>
          <c:min val="60"/>
        </c:scaling>
        <c:delete val="1"/>
        <c:axPos val="l"/>
        <c:numFmt formatCode="General" sourceLinked="1"/>
        <c:tickLblPos val="none"/>
        <c:crossAx val="10342745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"/>
          <c:y val="0.93200257566001288"/>
          <c:w val="1"/>
          <c:h val="6.2527377155446942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3.4307781717640859E-2"/>
          <c:w val="0.95004916420845664"/>
          <c:h val="0.8250982449264067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4.054552518365778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ru-RU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,0</a:t>
                    </a:r>
                    <a:endParaRPr lang="en-US" sz="1200" b="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inBase"/>
              <c:showVal val="1"/>
            </c:dLbl>
            <c:dLbl>
              <c:idx val="1"/>
              <c:layout>
                <c:manualLayout>
                  <c:x val="0"/>
                  <c:y val="-4.0545525183657782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2,8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inBase"/>
              <c:showVal val="1"/>
            </c:dLbl>
            <c:dLbl>
              <c:idx val="2"/>
              <c:layout>
                <c:manualLayout>
                  <c:x val="0"/>
                  <c:y val="-4.0545525183657782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inBase"/>
              <c:showVal val="1"/>
            </c:dLbl>
            <c:dLbl>
              <c:idx val="3"/>
              <c:layout>
                <c:manualLayout>
                  <c:x val="-3.1219272369715219E-3"/>
                  <c:y val="-4.054552518365778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102,0</a:t>
                    </a:r>
                    <a:endParaRPr lang="en-US" sz="1200" b="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inBase"/>
              <c:showVal val="1"/>
            </c:dLbl>
            <c:dLbl>
              <c:idx val="4"/>
              <c:layout>
                <c:manualLayout>
                  <c:x val="-6.2438544739429804E-3"/>
                  <c:y val="-4.0545525183657782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02,5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inBase"/>
              <c:showVal val="1"/>
            </c:dLbl>
            <c:dLbl>
              <c:idx val="5"/>
              <c:layout>
                <c:manualLayout>
                  <c:x val="-6.2438544739429804E-3"/>
                  <c:y val="-4.0545525183657782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07,1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inBase"/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74</c:v>
                </c:pt>
                <c:pt idx="1">
                  <c:v>82.8</c:v>
                </c:pt>
                <c:pt idx="2">
                  <c:v>92.5</c:v>
                </c:pt>
                <c:pt idx="3">
                  <c:v>102</c:v>
                </c:pt>
                <c:pt idx="4" formatCode="General">
                  <c:v>102.5</c:v>
                </c:pt>
                <c:pt idx="5" formatCode="General">
                  <c:v>107.1</c:v>
                </c:pt>
              </c:numCache>
            </c:numRef>
          </c:val>
        </c:ser>
        <c:gapWidth val="60"/>
        <c:axId val="103574912"/>
        <c:axId val="103597184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3175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C0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89.3</c:v>
                </c:pt>
                <c:pt idx="1">
                  <c:v>95.8</c:v>
                </c:pt>
                <c:pt idx="2">
                  <c:v>100.6</c:v>
                </c:pt>
                <c:pt idx="3">
                  <c:v>104</c:v>
                </c:pt>
                <c:pt idx="4" formatCode="General">
                  <c:v>104.4</c:v>
                </c:pt>
                <c:pt idx="5" formatCode="General">
                  <c:v>106.2</c:v>
                </c:pt>
              </c:numCache>
            </c:numRef>
          </c:val>
        </c:ser>
        <c:marker val="1"/>
        <c:axId val="103574912"/>
        <c:axId val="103597184"/>
      </c:lineChart>
      <c:catAx>
        <c:axId val="103574912"/>
        <c:scaling>
          <c:orientation val="minMax"/>
        </c:scaling>
        <c:axPos val="b"/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597184"/>
        <c:crosses val="autoZero"/>
        <c:auto val="1"/>
        <c:lblAlgn val="ctr"/>
        <c:lblOffset val="100"/>
      </c:catAx>
      <c:valAx>
        <c:axId val="103597184"/>
        <c:scaling>
          <c:orientation val="minMax"/>
          <c:max val="120"/>
          <c:min val="60"/>
        </c:scaling>
        <c:delete val="1"/>
        <c:axPos val="l"/>
        <c:numFmt formatCode="0.0" sourceLinked="1"/>
        <c:tickLblPos val="none"/>
        <c:crossAx val="103574912"/>
        <c:crosses val="autoZero"/>
        <c:crossBetween val="between"/>
      </c:valAx>
      <c:spPr>
        <a:noFill/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rotY val="154"/>
      <c:perspective val="30"/>
    </c:view3D>
    <c:plotArea>
      <c:layout>
        <c:manualLayout>
          <c:layoutTarget val="inner"/>
          <c:xMode val="edge"/>
          <c:yMode val="edge"/>
          <c:x val="0.16270128706647177"/>
          <c:y val="0.18866393507024876"/>
          <c:w val="0.73924343804799664"/>
          <c:h val="0.6857541256167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spPr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Pt>
            <c:idx val="2"/>
            <c:spPr>
              <a:solidFill>
                <a:srgbClr val="FFC00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21290209311424158"/>
                  <c:y val="6.9570816652202013E-3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800" dirty="0"/>
                      <a:t>Добыча полезных ископаемых
</a:t>
                    </a:r>
                    <a:r>
                      <a:rPr lang="ru-RU" sz="1000" dirty="0" smtClean="0"/>
                      <a:t>0,6</a:t>
                    </a:r>
                    <a:endParaRPr lang="ru-RU" sz="1000" dirty="0"/>
                  </a:p>
                </c:rich>
              </c:tx>
              <c:spPr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1.1383020344288026E-2"/>
                  <c:y val="1.6438920971522667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ru-RU" sz="800" dirty="0">
                        <a:solidFill>
                          <a:schemeClr val="tx1"/>
                        </a:solidFill>
                      </a:rPr>
                      <a:t>Обрабатывающие производства
</a:t>
                    </a:r>
                    <a:r>
                      <a:rPr lang="ru-RU" sz="1000" dirty="0" smtClean="0">
                        <a:solidFill>
                          <a:schemeClr val="tx1"/>
                        </a:solidFill>
                      </a:rPr>
                      <a:t>85,7</a:t>
                    </a:r>
                    <a:endParaRPr lang="ru-RU" sz="10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1.0853090766823163E-2"/>
                  <c:y val="9.704155415121570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Производство и распределение электроэнергии, газа и воды
</a:t>
                    </a:r>
                    <a:r>
                      <a:rPr lang="ru-RU" sz="1000" dirty="0" smtClean="0"/>
                      <a:t>13,7</a:t>
                    </a:r>
                    <a:endParaRPr lang="ru-RU" sz="1000" dirty="0"/>
                  </a:p>
                </c:rich>
              </c:tx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7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0.60000000000000064</c:v>
                </c:pt>
                <c:pt idx="1">
                  <c:v>85.7</c:v>
                </c:pt>
                <c:pt idx="2">
                  <c:v>13.7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1.7429620858674107E-2"/>
          <c:y val="7.989381720430147E-2"/>
          <c:w val="0.98060568732200082"/>
          <c:h val="0.9016359767025088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1,7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15.5</c:v>
                </c:pt>
                <c:pt idx="1">
                  <c:v>22.6</c:v>
                </c:pt>
                <c:pt idx="2">
                  <c:v>7.1</c:v>
                </c:pt>
                <c:pt idx="3">
                  <c:v>6.5</c:v>
                </c:pt>
                <c:pt idx="4">
                  <c:v>0</c:v>
                </c:pt>
                <c:pt idx="5">
                  <c:v>11.7</c:v>
                </c:pt>
                <c:pt idx="6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16,9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11.8</c:v>
                </c:pt>
                <c:pt idx="1">
                  <c:v>15.9</c:v>
                </c:pt>
                <c:pt idx="2">
                  <c:v>9.5</c:v>
                </c:pt>
                <c:pt idx="3">
                  <c:v>5.7</c:v>
                </c:pt>
                <c:pt idx="4">
                  <c:v>16.899999999999999</c:v>
                </c:pt>
                <c:pt idx="5">
                  <c:v>7</c:v>
                </c:pt>
                <c:pt idx="6">
                  <c:v>16.7</c:v>
                </c:pt>
              </c:numCache>
            </c:numRef>
          </c:val>
        </c:ser>
        <c:gapWidth val="70"/>
        <c:axId val="103216640"/>
        <c:axId val="103218176"/>
      </c:barChart>
      <c:catAx>
        <c:axId val="103216640"/>
        <c:scaling>
          <c:orientation val="minMax"/>
        </c:scaling>
        <c:delete val="1"/>
        <c:axPos val="l"/>
        <c:majorGridlines>
          <c:spPr>
            <a:ln w="22225"/>
          </c:spPr>
        </c:majorGridlines>
        <c:tickLblPos val="none"/>
        <c:crossAx val="103218176"/>
        <c:crosses val="autoZero"/>
        <c:auto val="1"/>
        <c:lblAlgn val="ctr"/>
        <c:lblOffset val="100"/>
      </c:catAx>
      <c:valAx>
        <c:axId val="103218176"/>
        <c:scaling>
          <c:orientation val="minMax"/>
          <c:max val="27"/>
          <c:min val="0"/>
        </c:scaling>
        <c:delete val="1"/>
        <c:axPos val="b"/>
        <c:numFmt formatCode="General" sourceLinked="1"/>
        <c:tickLblPos val="none"/>
        <c:crossAx val="103216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769992967651224"/>
          <c:y val="3.2455962059620799E-2"/>
          <c:w val="0.41549929676511954"/>
          <c:h val="4.3857723577235802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3620762059409715E-2"/>
          <c:y val="0.17333212016013891"/>
          <c:w val="0.88398212791843656"/>
          <c:h val="0.479251842205104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b="0" dirty="0" smtClean="0"/>
                      <a:t>1</a:t>
                    </a:r>
                    <a:r>
                      <a:rPr lang="ru-RU" sz="1100" dirty="0" smtClean="0"/>
                      <a:t>14,8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 b="0" dirty="0" smtClean="0"/>
                      <a:t>5</a:t>
                    </a:r>
                    <a:r>
                      <a:rPr lang="ru-RU" sz="1100" dirty="0" smtClean="0"/>
                      <a:t>8,2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100" b="0" dirty="0" smtClean="0"/>
                      <a:t>1</a:t>
                    </a:r>
                    <a:r>
                      <a:rPr lang="ru-RU" sz="1100" dirty="0" smtClean="0"/>
                      <a:t>17,0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100" b="0" dirty="0" smtClean="0"/>
                      <a:t>1</a:t>
                    </a:r>
                    <a:r>
                      <a:rPr lang="ru-RU" sz="1100" dirty="0" smtClean="0"/>
                      <a:t>13,2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100" b="0" dirty="0" smtClean="0"/>
                      <a:t>1</a:t>
                    </a:r>
                    <a:r>
                      <a:rPr lang="ru-RU" sz="1100" dirty="0" smtClean="0"/>
                      <a:t>11,1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100" b="0" dirty="0" smtClean="0"/>
                      <a:t>1</a:t>
                    </a:r>
                    <a:r>
                      <a:rPr lang="ru-RU" sz="1100" dirty="0" smtClean="0"/>
                      <a:t>19,4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z="1100" b="0" dirty="0" smtClean="0"/>
                      <a:t>1</a:t>
                    </a:r>
                    <a:r>
                      <a:rPr lang="ru-RU" sz="1100" dirty="0" smtClean="0"/>
                      <a:t>08,8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txPr>
              <a:bodyPr/>
              <a:lstStyle/>
              <a:p>
                <a:pPr>
                  <a:defRPr sz="11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114.8</c:v>
                </c:pt>
                <c:pt idx="1">
                  <c:v>58.2</c:v>
                </c:pt>
                <c:pt idx="2">
                  <c:v>117</c:v>
                </c:pt>
                <c:pt idx="3">
                  <c:v>113.2</c:v>
                </c:pt>
                <c:pt idx="4">
                  <c:v>111.1</c:v>
                </c:pt>
                <c:pt idx="5">
                  <c:v>119.4</c:v>
                </c:pt>
                <c:pt idx="6">
                  <c:v>108.8</c:v>
                </c:pt>
              </c:numCache>
            </c:numRef>
          </c:val>
        </c:ser>
        <c:gapWidth val="46"/>
        <c:axId val="106019840"/>
        <c:axId val="10591104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97.1</c:v>
                </c:pt>
                <c:pt idx="1">
                  <c:v>72.5</c:v>
                </c:pt>
                <c:pt idx="2">
                  <c:v>114.5</c:v>
                </c:pt>
                <c:pt idx="3">
                  <c:v>107.4</c:v>
                </c:pt>
                <c:pt idx="4">
                  <c:v>110.7</c:v>
                </c:pt>
                <c:pt idx="5">
                  <c:v>98</c:v>
                </c:pt>
                <c:pt idx="6">
                  <c:v>101.8</c:v>
                </c:pt>
              </c:numCache>
            </c:numRef>
          </c:val>
        </c:ser>
        <c:marker val="1"/>
        <c:axId val="106019840"/>
        <c:axId val="105911040"/>
      </c:lineChart>
      <c:catAx>
        <c:axId val="10601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911040"/>
        <c:crosses val="autoZero"/>
        <c:auto val="1"/>
        <c:lblAlgn val="ctr"/>
        <c:lblOffset val="100"/>
      </c:catAx>
      <c:valAx>
        <c:axId val="105911040"/>
        <c:scaling>
          <c:orientation val="minMax"/>
          <c:max val="120"/>
          <c:min val="0"/>
        </c:scaling>
        <c:delete val="1"/>
        <c:axPos val="l"/>
        <c:numFmt formatCode="General" sourceLinked="1"/>
        <c:tickLblPos val="none"/>
        <c:crossAx val="10601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210585355275483E-2"/>
          <c:y val="0.86272984607189895"/>
          <c:w val="0.9517894146447341"/>
          <c:h val="7.3185139561577767E-2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3620762059409368E-2"/>
          <c:y val="0.17333212016013891"/>
          <c:w val="0.88398212791843656"/>
          <c:h val="0.506936761766798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 b="1" u="none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smtClean="0"/>
                      <a:t>111,4</a:t>
                    </a:r>
                    <a:endParaRPr lang="en-US" sz="1100" dirty="0"/>
                  </a:p>
                </c:rich>
              </c:tx>
              <c:spPr/>
              <c:dLblPos val="inBase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100" b="1" u="none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smtClean="0"/>
                      <a:t>77,2</a:t>
                    </a:r>
                    <a:endParaRPr lang="en-US" sz="1100"/>
                  </a:p>
                </c:rich>
              </c:tx>
              <c:spPr/>
              <c:dLblPos val="inBase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100" b="1" u="none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smtClean="0"/>
                      <a:t>109,6</a:t>
                    </a:r>
                    <a:endParaRPr lang="en-US" sz="1100" dirty="0"/>
                  </a:p>
                </c:rich>
              </c:tx>
              <c:spPr/>
              <c:dLblPos val="inBase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b="1" u="none" dirty="0" smtClean="0">
                        <a:latin typeface="Arial" pitchFamily="34" charset="0"/>
                        <a:cs typeface="Arial" pitchFamily="34" charset="0"/>
                      </a:rPr>
                      <a:t>112,8</a:t>
                    </a:r>
                    <a:endParaRPr lang="en-US" sz="1100" b="1" u="none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inBase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100" b="1" u="none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smtClean="0"/>
                      <a:t>98,8</a:t>
                    </a:r>
                    <a:endParaRPr lang="en-US" sz="1100"/>
                  </a:p>
                </c:rich>
              </c:tx>
              <c:spPr/>
              <c:dLblPos val="inBase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100" b="1" u="none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smtClean="0"/>
                      <a:t>101,3</a:t>
                    </a:r>
                    <a:endParaRPr lang="en-US" sz="1100"/>
                  </a:p>
                </c:rich>
              </c:tx>
              <c:spPr/>
              <c:dLblPos val="inBase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100" b="1" u="none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100" smtClean="0"/>
                      <a:t>107,7</a:t>
                    </a:r>
                    <a:endParaRPr lang="en-US" sz="1100" dirty="0"/>
                  </a:p>
                </c:rich>
              </c:tx>
              <c:spPr/>
              <c:dLblPos val="inBase"/>
              <c:showVal val="1"/>
            </c:dLbl>
            <c:txPr>
              <a:bodyPr/>
              <a:lstStyle/>
              <a:p>
                <a:pPr>
                  <a:defRPr sz="1100" u="none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111.4</c:v>
                </c:pt>
                <c:pt idx="1">
                  <c:v>77.2</c:v>
                </c:pt>
                <c:pt idx="2">
                  <c:v>109.6</c:v>
                </c:pt>
                <c:pt idx="3">
                  <c:v>112.8</c:v>
                </c:pt>
                <c:pt idx="4">
                  <c:v>98.8</c:v>
                </c:pt>
                <c:pt idx="5">
                  <c:v>101.3</c:v>
                </c:pt>
                <c:pt idx="6">
                  <c:v>107.7</c:v>
                </c:pt>
              </c:numCache>
            </c:numRef>
          </c:val>
        </c:ser>
        <c:gapWidth val="46"/>
        <c:axId val="105923328"/>
        <c:axId val="10592524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92.6</c:v>
                </c:pt>
                <c:pt idx="1">
                  <c:v>67.8</c:v>
                </c:pt>
                <c:pt idx="2">
                  <c:v>118.9</c:v>
                </c:pt>
                <c:pt idx="3">
                  <c:v>111.9</c:v>
                </c:pt>
                <c:pt idx="4">
                  <c:v>106.4</c:v>
                </c:pt>
                <c:pt idx="5">
                  <c:v>99</c:v>
                </c:pt>
                <c:pt idx="6">
                  <c:v>99.5</c:v>
                </c:pt>
              </c:numCache>
            </c:numRef>
          </c:val>
        </c:ser>
        <c:marker val="1"/>
        <c:axId val="105923328"/>
        <c:axId val="105925248"/>
      </c:lineChart>
      <c:catAx>
        <c:axId val="105923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925248"/>
        <c:crosses val="autoZero"/>
        <c:auto val="1"/>
        <c:lblAlgn val="ctr"/>
        <c:lblOffset val="100"/>
      </c:catAx>
      <c:valAx>
        <c:axId val="105925248"/>
        <c:scaling>
          <c:orientation val="minMax"/>
          <c:max val="120"/>
          <c:min val="50"/>
        </c:scaling>
        <c:delete val="1"/>
        <c:axPos val="l"/>
        <c:numFmt formatCode="General" sourceLinked="1"/>
        <c:tickLblPos val="none"/>
        <c:crossAx val="105923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210585355275483E-2"/>
          <c:y val="0.85312018813516621"/>
          <c:w val="0.95178941464473232"/>
          <c:h val="7.3185139561577767E-2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3620762059409548E-2"/>
          <c:y val="0.29029145884138319"/>
          <c:w val="0.88398212791843656"/>
          <c:h val="0.4358554788515531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119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4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82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121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1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149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6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118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102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9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105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4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119.4</c:v>
                </c:pt>
                <c:pt idx="1">
                  <c:v>82.8</c:v>
                </c:pt>
                <c:pt idx="2">
                  <c:v>121.1</c:v>
                </c:pt>
                <c:pt idx="3">
                  <c:v>149.6</c:v>
                </c:pt>
                <c:pt idx="4">
                  <c:v>118.8</c:v>
                </c:pt>
                <c:pt idx="5">
                  <c:v>102.9</c:v>
                </c:pt>
                <c:pt idx="6">
                  <c:v>105.4</c:v>
                </c:pt>
              </c:numCache>
            </c:numRef>
          </c:val>
        </c:ser>
        <c:gapWidth val="46"/>
        <c:axId val="107082112"/>
        <c:axId val="10708403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100.4</c:v>
                </c:pt>
                <c:pt idx="1">
                  <c:v>62.8</c:v>
                </c:pt>
                <c:pt idx="2">
                  <c:v>127.2</c:v>
                </c:pt>
                <c:pt idx="3">
                  <c:v>117.2</c:v>
                </c:pt>
                <c:pt idx="4">
                  <c:v>110.3</c:v>
                </c:pt>
                <c:pt idx="5">
                  <c:v>102.2</c:v>
                </c:pt>
                <c:pt idx="6">
                  <c:v>108.5</c:v>
                </c:pt>
              </c:numCache>
            </c:numRef>
          </c:val>
        </c:ser>
        <c:marker val="1"/>
        <c:axId val="107082112"/>
        <c:axId val="107084032"/>
      </c:lineChart>
      <c:catAx>
        <c:axId val="107082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084032"/>
        <c:crosses val="autoZero"/>
        <c:auto val="1"/>
        <c:lblAlgn val="ctr"/>
        <c:lblOffset val="100"/>
      </c:catAx>
      <c:valAx>
        <c:axId val="107084032"/>
        <c:scaling>
          <c:orientation val="minMax"/>
          <c:max val="150"/>
          <c:min val="10"/>
        </c:scaling>
        <c:delete val="1"/>
        <c:axPos val="l"/>
        <c:numFmt formatCode="General" sourceLinked="1"/>
        <c:tickLblPos val="none"/>
        <c:crossAx val="107082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210585355275483E-2"/>
          <c:y val="0.87183362680596177"/>
          <c:w val="0.95178941464473321"/>
          <c:h val="7.3185139561577767E-2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3620762059409437E-2"/>
          <c:y val="0.17333212016013891"/>
          <c:w val="0.88398212791843656"/>
          <c:h val="0.493555665466973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105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89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9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103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1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98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112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7</a:t>
                    </a:r>
                    <a:endParaRPr lang="en-US" sz="1100"/>
                  </a:p>
                </c:rich>
              </c:tx>
              <c:dLblPos val="inBase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95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5</a:t>
                    </a:r>
                    <a:endParaRPr lang="en-US" sz="1100"/>
                  </a:p>
                </c:rich>
              </c:tx>
              <c:dLblPos val="inBase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98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5</a:t>
                    </a:r>
                    <a:endParaRPr lang="en-US" sz="1100"/>
                  </a:p>
                </c:rich>
              </c:tx>
              <c:dLblPos val="inBase"/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105.8</c:v>
                </c:pt>
                <c:pt idx="1">
                  <c:v>89.9</c:v>
                </c:pt>
                <c:pt idx="2">
                  <c:v>103.1</c:v>
                </c:pt>
                <c:pt idx="3">
                  <c:v>98.8</c:v>
                </c:pt>
                <c:pt idx="4">
                  <c:v>112.7</c:v>
                </c:pt>
                <c:pt idx="5">
                  <c:v>95.5</c:v>
                </c:pt>
                <c:pt idx="6">
                  <c:v>98.5</c:v>
                </c:pt>
              </c:numCache>
            </c:numRef>
          </c:val>
        </c:ser>
        <c:gapWidth val="46"/>
        <c:axId val="107480960"/>
        <c:axId val="10750771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101.9</c:v>
                </c:pt>
                <c:pt idx="1">
                  <c:v>99.4</c:v>
                </c:pt>
                <c:pt idx="2">
                  <c:v>103.2</c:v>
                </c:pt>
                <c:pt idx="3">
                  <c:v>103.9</c:v>
                </c:pt>
                <c:pt idx="4">
                  <c:v>104.1</c:v>
                </c:pt>
                <c:pt idx="5">
                  <c:v>100.6</c:v>
                </c:pt>
                <c:pt idx="6">
                  <c:v>102.5</c:v>
                </c:pt>
              </c:numCache>
            </c:numRef>
          </c:val>
        </c:ser>
        <c:marker val="1"/>
        <c:axId val="107480960"/>
        <c:axId val="107507712"/>
      </c:lineChart>
      <c:catAx>
        <c:axId val="107480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507712"/>
        <c:crosses val="autoZero"/>
        <c:auto val="1"/>
        <c:lblAlgn val="ctr"/>
        <c:lblOffset val="100"/>
      </c:catAx>
      <c:valAx>
        <c:axId val="107507712"/>
        <c:scaling>
          <c:orientation val="minMax"/>
          <c:max val="120"/>
          <c:min val="50"/>
        </c:scaling>
        <c:delete val="1"/>
        <c:axPos val="l"/>
        <c:numFmt formatCode="General" sourceLinked="1"/>
        <c:tickLblPos val="none"/>
        <c:crossAx val="107480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210585355275483E-2"/>
          <c:y val="0.85312018813516621"/>
          <c:w val="0.95178941464473277"/>
          <c:h val="7.3185139561577767E-2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703537799677116E-2"/>
          <c:y val="3.437500000000001E-2"/>
          <c:w val="0.96275158345765022"/>
          <c:h val="0.7420826771653547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Первыми </c:v>
                </c:pt>
              </c:strCache>
            </c:strRef>
          </c:tx>
          <c:spPr>
            <a:ln w="41275"/>
          </c:spPr>
          <c:dLbls>
            <c:dLbl>
              <c:idx val="6"/>
              <c:layout>
                <c:manualLayout>
                  <c:x val="-1.69310984283408E-3"/>
                  <c:y val="9.3750000000001152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55</c:v>
                </c:pt>
                <c:pt idx="1">
                  <c:v>53.8</c:v>
                </c:pt>
                <c:pt idx="2">
                  <c:v>49.8</c:v>
                </c:pt>
                <c:pt idx="3">
                  <c:v>48.1</c:v>
                </c:pt>
                <c:pt idx="4">
                  <c:v>45.2</c:v>
                </c:pt>
                <c:pt idx="5">
                  <c:v>43.2</c:v>
                </c:pt>
                <c:pt idx="6">
                  <c:v>40.5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Вторыми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dLbls>
            <c:dLbl>
              <c:idx val="6"/>
              <c:layout>
                <c:manualLayout>
                  <c:x val="5.0793295285024255E-3"/>
                  <c:y val="-0.1"/>
                </c:manualLayout>
              </c:layout>
              <c:dLblPos val="b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33</c:v>
                </c:pt>
                <c:pt idx="1">
                  <c:v>34.800000000000004</c:v>
                </c:pt>
                <c:pt idx="2">
                  <c:v>38.300000000000004</c:v>
                </c:pt>
                <c:pt idx="3">
                  <c:v>39</c:v>
                </c:pt>
                <c:pt idx="4">
                  <c:v>40.1</c:v>
                </c:pt>
                <c:pt idx="5">
                  <c:v>40.6</c:v>
                </c:pt>
                <c:pt idx="6">
                  <c:v>42.4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Третьими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diamond"/>
            <c:size val="9"/>
          </c:marke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9.1</c:v>
                </c:pt>
                <c:pt idx="1">
                  <c:v>8.7000000000000011</c:v>
                </c:pt>
                <c:pt idx="2">
                  <c:v>9.1</c:v>
                </c:pt>
                <c:pt idx="3">
                  <c:v>9.5</c:v>
                </c:pt>
                <c:pt idx="4">
                  <c:v>11.2</c:v>
                </c:pt>
                <c:pt idx="5">
                  <c:v>12.7</c:v>
                </c:pt>
                <c:pt idx="6">
                  <c:v>13.1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Четветрыми и более</c:v>
                </c:pt>
              </c:strCache>
            </c:strRef>
          </c:tx>
          <c:spPr>
            <a:ln w="41275">
              <a:solidFill>
                <a:srgbClr val="00602B"/>
              </a:solidFill>
            </a:ln>
          </c:spPr>
          <c:marker>
            <c:symbol val="circle"/>
            <c:size val="9"/>
            <c:spPr>
              <a:solidFill>
                <a:srgbClr val="98C723"/>
              </a:solidFill>
              <a:ln>
                <a:solidFill>
                  <a:srgbClr val="00602B"/>
                </a:solidFill>
              </a:ln>
            </c:spPr>
          </c:marke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Лист1!$E$2:$E$8</c:f>
              <c:numCache>
                <c:formatCode>0.0</c:formatCode>
                <c:ptCount val="7"/>
                <c:pt idx="0">
                  <c:v>2.9</c:v>
                </c:pt>
                <c:pt idx="1">
                  <c:v>2.7</c:v>
                </c:pt>
                <c:pt idx="2">
                  <c:v>2.8</c:v>
                </c:pt>
                <c:pt idx="3">
                  <c:v>3.2</c:v>
                </c:pt>
                <c:pt idx="4">
                  <c:v>3.4</c:v>
                </c:pt>
                <c:pt idx="5">
                  <c:v>3.5</c:v>
                </c:pt>
                <c:pt idx="6">
                  <c:v>4</c:v>
                </c:pt>
              </c:numCache>
            </c:numRef>
          </c:val>
        </c:ser>
        <c:marker val="1"/>
        <c:axId val="89279488"/>
        <c:axId val="89297664"/>
      </c:lineChart>
      <c:catAx>
        <c:axId val="89279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297664"/>
        <c:crosses val="autoZero"/>
        <c:auto val="1"/>
        <c:lblAlgn val="ctr"/>
        <c:lblOffset val="100"/>
      </c:catAx>
      <c:valAx>
        <c:axId val="89297664"/>
        <c:scaling>
          <c:orientation val="minMax"/>
        </c:scaling>
        <c:delete val="1"/>
        <c:axPos val="l"/>
        <c:numFmt formatCode="0.0" sourceLinked="1"/>
        <c:tickLblPos val="none"/>
        <c:crossAx val="8927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975913846038991E-2"/>
          <c:y val="0.91411368110235658"/>
          <c:w val="0.95267238057909764"/>
          <c:h val="6.7136318897637839E-2"/>
        </c:manualLayout>
      </c:layout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3620762059409617E-2"/>
          <c:y val="0.17333212016013891"/>
          <c:w val="0.88398212791843656"/>
          <c:h val="0.5528146784624430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Чувашская Республика</c:v>
                </c:pt>
              </c:strCache>
            </c:strRef>
          </c:tx>
          <c:spPr>
            <a:solidFill>
              <a:srgbClr val="59B0B9">
                <a:lumMod val="60000"/>
                <a:lumOff val="40000"/>
              </a:srgbClr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103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6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77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4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119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108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8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110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3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98</a:t>
                    </a:r>
                    <a:r>
                      <a:rPr lang="ru-RU" sz="1100" smtClean="0"/>
                      <a:t>,</a:t>
                    </a:r>
                    <a:r>
                      <a:rPr lang="en-US" sz="1100" smtClean="0"/>
                      <a:t>9</a:t>
                    </a:r>
                    <a:endParaRPr lang="en-US" sz="1100" dirty="0"/>
                  </a:p>
                </c:rich>
              </c:tx>
              <c:dLblPos val="inBase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88</a:t>
                    </a:r>
                    <a:r>
                      <a:rPr lang="ru-RU" sz="1100" smtClean="0"/>
                      <a:t>,0</a:t>
                    </a:r>
                    <a:endParaRPr lang="en-US" sz="1100"/>
                  </a:p>
                </c:rich>
              </c:tx>
              <c:dLblPos val="inBase"/>
              <c:showVal val="1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103.6</c:v>
                </c:pt>
                <c:pt idx="1">
                  <c:v>77.400000000000006</c:v>
                </c:pt>
                <c:pt idx="2">
                  <c:v>119.8</c:v>
                </c:pt>
                <c:pt idx="3">
                  <c:v>108.8</c:v>
                </c:pt>
                <c:pt idx="4">
                  <c:v>110.3</c:v>
                </c:pt>
                <c:pt idx="5">
                  <c:v>98.9</c:v>
                </c:pt>
                <c:pt idx="6">
                  <c:v>88</c:v>
                </c:pt>
              </c:numCache>
            </c:numRef>
          </c:val>
        </c:ser>
        <c:gapWidth val="46"/>
        <c:axId val="111481600"/>
        <c:axId val="11148352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254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95.4</c:v>
                </c:pt>
                <c:pt idx="1">
                  <c:v>93.1</c:v>
                </c:pt>
                <c:pt idx="2">
                  <c:v>110.6</c:v>
                </c:pt>
                <c:pt idx="3">
                  <c:v>109.5</c:v>
                </c:pt>
                <c:pt idx="4">
                  <c:v>104.1</c:v>
                </c:pt>
                <c:pt idx="5">
                  <c:v>105.4</c:v>
                </c:pt>
                <c:pt idx="6">
                  <c:v>100.1</c:v>
                </c:pt>
              </c:numCache>
            </c:numRef>
          </c:val>
        </c:ser>
        <c:marker val="1"/>
        <c:axId val="111481600"/>
        <c:axId val="111483520"/>
      </c:lineChart>
      <c:catAx>
        <c:axId val="111481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1483520"/>
        <c:crosses val="autoZero"/>
        <c:auto val="1"/>
        <c:lblAlgn val="ctr"/>
        <c:lblOffset val="100"/>
      </c:catAx>
      <c:valAx>
        <c:axId val="111483520"/>
        <c:scaling>
          <c:orientation val="minMax"/>
          <c:max val="120"/>
          <c:min val="0"/>
        </c:scaling>
        <c:delete val="1"/>
        <c:axPos val="l"/>
        <c:numFmt formatCode="General" sourceLinked="1"/>
        <c:tickLblPos val="none"/>
        <c:crossAx val="111481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210585355275483E-2"/>
          <c:y val="0.89460137928460104"/>
          <c:w val="0.95178941464473366"/>
          <c:h val="7.3185139561577767E-2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403E-3"/>
          <c:y val="4.3749999999999997E-2"/>
          <c:w val="0.97558546587925277"/>
          <c:h val="0.5422337598425077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103.2</c:v>
                </c:pt>
                <c:pt idx="1">
                  <c:v>113.6</c:v>
                </c:pt>
                <c:pt idx="2">
                  <c:v>110.2</c:v>
                </c:pt>
                <c:pt idx="3">
                  <c:v>100.6</c:v>
                </c:pt>
                <c:pt idx="4">
                  <c:v>100.9</c:v>
                </c:pt>
                <c:pt idx="5">
                  <c:v>104.5</c:v>
                </c:pt>
                <c:pt idx="6">
                  <c:v>104.3</c:v>
                </c:pt>
                <c:pt idx="7">
                  <c:v>103.2</c:v>
                </c:pt>
                <c:pt idx="8">
                  <c:v>100.6</c:v>
                </c:pt>
                <c:pt idx="9">
                  <c:v>101.2</c:v>
                </c:pt>
                <c:pt idx="10">
                  <c:v>107.4</c:v>
                </c:pt>
                <c:pt idx="11">
                  <c:v>99.3</c:v>
                </c:pt>
                <c:pt idx="12">
                  <c:v>101.6</c:v>
                </c:pt>
                <c:pt idx="13">
                  <c:v>100.7</c:v>
                </c:pt>
              </c:numCache>
            </c:numRef>
          </c:val>
        </c:ser>
        <c:gapWidth val="82"/>
        <c:axId val="121800960"/>
        <c:axId val="121884672"/>
      </c:barChart>
      <c:catAx>
        <c:axId val="12180096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101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1884672"/>
        <c:crosses val="autoZero"/>
        <c:auto val="1"/>
        <c:lblAlgn val="ctr"/>
        <c:lblOffset val="100"/>
      </c:catAx>
      <c:valAx>
        <c:axId val="121884672"/>
        <c:scaling>
          <c:orientation val="minMax"/>
          <c:min val="50"/>
        </c:scaling>
        <c:delete val="1"/>
        <c:axPos val="l"/>
        <c:numFmt formatCode="0.0" sourceLinked="1"/>
        <c:tickLblPos val="none"/>
        <c:crossAx val="121800960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90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2.2855686265528832E-2"/>
          <c:w val="1"/>
          <c:h val="0.6488922212268017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8.7143707564971539E-3"/>
                  <c:y val="-2.0914886293832521E-2"/>
                </c:manualLayout>
              </c:layout>
              <c:showVal val="1"/>
            </c:dLbl>
            <c:dLbl>
              <c:idx val="1"/>
              <c:layout>
                <c:manualLayout>
                  <c:x val="7.4912268316556768E-3"/>
                  <c:y val="-6.797338045495642E-2"/>
                </c:manualLayout>
              </c:layout>
              <c:showVal val="1"/>
            </c:dLbl>
            <c:dLbl>
              <c:idx val="2"/>
              <c:layout>
                <c:manualLayout>
                  <c:x val="9.7899445703376851E-3"/>
                  <c:y val="-3.7211932870756664E-2"/>
                </c:manualLayout>
              </c:layout>
              <c:showVal val="1"/>
            </c:dLbl>
            <c:dLbl>
              <c:idx val="3"/>
              <c:layout>
                <c:manualLayout>
                  <c:x val="6.0845647772996324E-3"/>
                  <c:y val="-1.6232675147851521E-2"/>
                </c:manualLayout>
              </c:layout>
              <c:showVal val="1"/>
            </c:dLbl>
            <c:dLbl>
              <c:idx val="4"/>
              <c:layout>
                <c:manualLayout>
                  <c:x val="7.8848480301459706E-3"/>
                  <c:y val="-4.7317048267275778E-2"/>
                </c:manualLayout>
              </c:layout>
              <c:showVal val="1"/>
            </c:dLbl>
            <c:dLbl>
              <c:idx val="5"/>
              <c:layout>
                <c:manualLayout>
                  <c:x val="7.7199887451326818E-3"/>
                  <c:y val="-2.8942503819819051E-2"/>
                </c:manualLayout>
              </c:layout>
              <c:showVal val="1"/>
            </c:dLbl>
            <c:dLbl>
              <c:idx val="6"/>
              <c:layout>
                <c:manualLayout>
                  <c:x val="5.4225726299491723E-3"/>
                  <c:y val="-5.2287215734581872E-2"/>
                </c:manualLayout>
              </c:layout>
              <c:showVal val="1"/>
            </c:dLbl>
            <c:numFmt formatCode="#,##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51.3</c:v>
                </c:pt>
                <c:pt idx="1">
                  <c:v>55.4</c:v>
                </c:pt>
                <c:pt idx="2">
                  <c:v>68.400000000000006</c:v>
                </c:pt>
                <c:pt idx="3">
                  <c:v>48.1</c:v>
                </c:pt>
                <c:pt idx="4">
                  <c:v>51.4</c:v>
                </c:pt>
                <c:pt idx="5">
                  <c:v>51.6</c:v>
                </c:pt>
                <c:pt idx="6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6833723878722976E-3"/>
                  <c:y val="-1.896840739558801E-2"/>
                </c:manualLayout>
              </c:layout>
              <c:showVal val="1"/>
            </c:dLbl>
            <c:dLbl>
              <c:idx val="1"/>
              <c:layout>
                <c:manualLayout>
                  <c:x val="9.9459016787764708E-3"/>
                  <c:y val="-6.3228024651959596E-3"/>
                </c:manualLayout>
              </c:layout>
              <c:showVal val="1"/>
            </c:dLbl>
            <c:dLbl>
              <c:idx val="2"/>
              <c:layout>
                <c:manualLayout>
                  <c:x val="7.1042154848403637E-3"/>
                  <c:y val="1.896840739558801E-2"/>
                </c:manualLayout>
              </c:layout>
              <c:showVal val="1"/>
            </c:dLbl>
            <c:dLbl>
              <c:idx val="3"/>
              <c:layout>
                <c:manualLayout>
                  <c:x val="8.5250585818084246E-3"/>
                  <c:y val="6.3228024651959596E-3"/>
                </c:manualLayout>
              </c:layout>
              <c:showVal val="1"/>
            </c:dLbl>
            <c:dLbl>
              <c:idx val="4"/>
              <c:layout>
                <c:manualLayout>
                  <c:x val="4.2625292909042123E-3"/>
                  <c:y val="-1.896840739558801E-2"/>
                </c:manualLayout>
              </c:layout>
              <c:showVal val="1"/>
            </c:dLbl>
            <c:dLbl>
              <c:idx val="5"/>
              <c:layout>
                <c:manualLayout>
                  <c:x val="7.1042154848403637E-3"/>
                  <c:y val="-1.896840739558801E-2"/>
                </c:manualLayout>
              </c:layout>
              <c:showVal val="1"/>
            </c:dLbl>
            <c:dLbl>
              <c:idx val="6"/>
              <c:layout>
                <c:manualLayout>
                  <c:x val="4.2625292909042123E-3"/>
                  <c:y val="6.3228024651959596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0</c:formatCode>
                <c:ptCount val="7"/>
                <c:pt idx="0">
                  <c:v>48.7</c:v>
                </c:pt>
                <c:pt idx="1">
                  <c:v>44.6</c:v>
                </c:pt>
                <c:pt idx="2">
                  <c:v>31.6</c:v>
                </c:pt>
                <c:pt idx="3">
                  <c:v>51.9</c:v>
                </c:pt>
                <c:pt idx="4">
                  <c:v>48.6</c:v>
                </c:pt>
                <c:pt idx="5">
                  <c:v>48.4</c:v>
                </c:pt>
                <c:pt idx="6">
                  <c:v>50.2</c:v>
                </c:pt>
              </c:numCache>
            </c:numRef>
          </c:val>
        </c:ser>
        <c:shape val="cylinder"/>
        <c:axId val="123256832"/>
        <c:axId val="123258368"/>
        <c:axId val="0"/>
      </c:bar3DChart>
      <c:catAx>
        <c:axId val="123256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258368"/>
        <c:crosses val="autoZero"/>
        <c:auto val="1"/>
        <c:lblAlgn val="ctr"/>
        <c:lblOffset val="100"/>
      </c:catAx>
      <c:valAx>
        <c:axId val="123258368"/>
        <c:scaling>
          <c:orientation val="minMax"/>
        </c:scaling>
        <c:delete val="1"/>
        <c:axPos val="l"/>
        <c:numFmt formatCode="0" sourceLinked="1"/>
        <c:tickLblPos val="none"/>
        <c:crossAx val="12325683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</c:legend>
    <c:plotVisOnly val="1"/>
  </c:chart>
  <c:spPr>
    <a:ln>
      <a:noFill/>
    </a:ln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0527085001051061E-3"/>
          <c:y val="0"/>
          <c:w val="0.66303795943752875"/>
          <c:h val="0.8195166678276224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сельского хозяйства (млрд.руб.)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ru-RU" sz="1100" b="0" dirty="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ru-RU" sz="1000" b="1" dirty="0" smtClean="0">
                        <a:latin typeface="Times New Roman" pitchFamily="18" charset="0"/>
                        <a:cs typeface="Times New Roman" pitchFamily="18" charset="0"/>
                      </a:rPr>
                      <a:t>,1</a:t>
                    </a:r>
                    <a:endParaRPr lang="en-US" sz="1000" b="1" dirty="0"/>
                  </a:p>
                </c:rich>
              </c:tx>
              <c:dLblPos val="inBase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ru-RU" sz="1200" b="0" dirty="0" smtClean="0"/>
                      <a:t>2.6</a:t>
                    </a:r>
                    <a:endParaRPr lang="en-US" sz="1200" b="0" dirty="0"/>
                  </a:p>
                </c:rich>
              </c:tx>
              <c:dLblPos val="inBase"/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21.8</c:v>
                </c:pt>
                <c:pt idx="1">
                  <c:v>24.1</c:v>
                </c:pt>
                <c:pt idx="2">
                  <c:v>21.4</c:v>
                </c:pt>
                <c:pt idx="3">
                  <c:v>32.1</c:v>
                </c:pt>
                <c:pt idx="4">
                  <c:v>32.6</c:v>
                </c:pt>
                <c:pt idx="5">
                  <c:v>30.9</c:v>
                </c:pt>
                <c:pt idx="6">
                  <c:v>37.800000000000004</c:v>
                </c:pt>
              </c:numCache>
            </c:numRef>
          </c:val>
        </c:ser>
        <c:gapWidth val="75"/>
        <c:axId val="123637760"/>
        <c:axId val="12363968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Индекс производства (в сопоставимых ценах; в % к предыдущему году)</c:v>
                </c:pt>
              </c:strCache>
            </c:strRef>
          </c:tx>
          <c:spPr>
            <a:ln w="38100">
              <a:solidFill>
                <a:srgbClr val="3333CC"/>
              </a:solidFill>
            </a:ln>
          </c:spPr>
          <c:marker>
            <c:spPr>
              <a:solidFill>
                <a:srgbClr val="333399"/>
              </a:solidFill>
              <a:ln>
                <a:solidFill>
                  <a:srgbClr val="3333CC"/>
                </a:solidFill>
              </a:ln>
            </c:spPr>
          </c:marker>
          <c:dLbls>
            <c:dLbl>
              <c:idx val="0"/>
              <c:layout>
                <c:manualLayout>
                  <c:x val="-3.0131615847047211E-2"/>
                  <c:y val="-5.0793295285022626E-2"/>
                </c:manualLayout>
              </c:layout>
              <c:showVal val="1"/>
            </c:dLbl>
            <c:dLbl>
              <c:idx val="1"/>
              <c:layout>
                <c:manualLayout>
                  <c:x val="-2.8625035054694842E-2"/>
                  <c:y val="-6.3491619106277972E-2"/>
                </c:manualLayout>
              </c:layout>
              <c:showVal val="1"/>
            </c:dLbl>
            <c:dLbl>
              <c:idx val="2"/>
              <c:layout>
                <c:manualLayout>
                  <c:x val="-3.6157939016456614E-2"/>
                  <c:y val="-6.3491619106277972E-2"/>
                </c:manualLayout>
              </c:layout>
              <c:showVal val="1"/>
            </c:dLbl>
            <c:dLbl>
              <c:idx val="4"/>
              <c:layout>
                <c:manualLayout>
                  <c:x val="-3.1784952134947975E-2"/>
                  <c:y val="-9.8872381408111151E-2"/>
                </c:manualLayout>
              </c:layout>
              <c:showVal val="1"/>
            </c:dLbl>
            <c:dLbl>
              <c:idx val="5"/>
              <c:layout>
                <c:manualLayout>
                  <c:x val="-3.163819663939961E-2"/>
                  <c:y val="-4.656052067793718E-2"/>
                </c:manualLayout>
              </c:layout>
              <c:showVal val="1"/>
            </c:dLbl>
            <c:dLbl>
              <c:idx val="6"/>
              <c:layout>
                <c:manualLayout>
                  <c:x val="-2.2598711885285391E-2"/>
                  <c:y val="-6.349161910627797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104.9</c:v>
                </c:pt>
                <c:pt idx="1">
                  <c:v>106.6</c:v>
                </c:pt>
                <c:pt idx="2">
                  <c:v>73.599999999999994</c:v>
                </c:pt>
                <c:pt idx="3">
                  <c:v>140.5</c:v>
                </c:pt>
                <c:pt idx="4">
                  <c:v>100.7</c:v>
                </c:pt>
                <c:pt idx="5">
                  <c:v>89.1</c:v>
                </c:pt>
                <c:pt idx="6">
                  <c:v>102.8</c:v>
                </c:pt>
              </c:numCache>
            </c:numRef>
          </c:val>
        </c:ser>
        <c:marker val="1"/>
        <c:axId val="123651584"/>
        <c:axId val="123641216"/>
      </c:lineChart>
      <c:catAx>
        <c:axId val="123637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639680"/>
        <c:crosses val="autoZero"/>
        <c:auto val="1"/>
        <c:lblAlgn val="ctr"/>
        <c:lblOffset val="100"/>
        <c:tickMarkSkip val="150"/>
      </c:catAx>
      <c:valAx>
        <c:axId val="123639680"/>
        <c:scaling>
          <c:orientation val="minMax"/>
          <c:max val="40"/>
        </c:scaling>
        <c:axPos val="l"/>
        <c:numFmt formatCode="0.0" sourceLinked="1"/>
        <c:tickLblPos val="none"/>
        <c:spPr>
          <a:ln>
            <a:solidFill>
              <a:srgbClr val="FFC000">
                <a:alpha val="0"/>
              </a:srgbClr>
            </a:solidFill>
          </a:ln>
        </c:spPr>
        <c:crossAx val="123637760"/>
        <c:crosses val="autoZero"/>
        <c:crossBetween val="between"/>
      </c:valAx>
      <c:valAx>
        <c:axId val="123641216"/>
        <c:scaling>
          <c:orientation val="minMax"/>
        </c:scaling>
        <c:axPos val="r"/>
        <c:numFmt formatCode="General" sourceLinked="1"/>
        <c:tickLblPos val="none"/>
        <c:spPr>
          <a:ln>
            <a:solidFill>
              <a:prstClr val="black">
                <a:tint val="75000"/>
                <a:shade val="95000"/>
                <a:satMod val="105000"/>
                <a:alpha val="0"/>
              </a:prstClr>
            </a:solidFill>
          </a:ln>
        </c:spPr>
        <c:crossAx val="123651584"/>
        <c:crosses val="max"/>
        <c:crossBetween val="between"/>
      </c:valAx>
      <c:catAx>
        <c:axId val="123651584"/>
        <c:scaling>
          <c:orientation val="minMax"/>
        </c:scaling>
        <c:delete val="1"/>
        <c:axPos val="b"/>
        <c:numFmt formatCode="General" sourceLinked="1"/>
        <c:tickLblPos val="none"/>
        <c:crossAx val="12364121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2867651457530525"/>
          <c:y val="0.1382512780756322"/>
          <c:w val="0.2648252758240553"/>
          <c:h val="0.6740712546624108"/>
        </c:manualLayout>
      </c:layout>
      <c:txPr>
        <a:bodyPr/>
        <a:lstStyle/>
        <a:p>
          <a:pPr>
            <a:defRPr sz="1200"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b="1" i="0" baseline="0"/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plotArea>
      <c:layout>
        <c:manualLayout>
          <c:layoutTarget val="inner"/>
          <c:xMode val="edge"/>
          <c:yMode val="edge"/>
          <c:x val="3.4722244572682436E-2"/>
          <c:y val="1.7302183448331134E-3"/>
          <c:w val="0.92271322369961584"/>
          <c:h val="0.7002197579472235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Молока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CCECFF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6"/>
              <c:layout>
                <c:manualLayout>
                  <c:x val="-3.5443046185360413E-2"/>
                  <c:y val="-5.641342268780297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494</c:v>
                </c:pt>
                <c:pt idx="1">
                  <c:v>495</c:v>
                </c:pt>
                <c:pt idx="2">
                  <c:v>495</c:v>
                </c:pt>
                <c:pt idx="3">
                  <c:v>489</c:v>
                </c:pt>
                <c:pt idx="4">
                  <c:v>458</c:v>
                </c:pt>
                <c:pt idx="5">
                  <c:v>423</c:v>
                </c:pt>
                <c:pt idx="6">
                  <c:v>423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Яиц</c:v>
                </c:pt>
              </c:strCache>
            </c:strRef>
          </c:tx>
          <c:dLbls>
            <c:dLbl>
              <c:idx val="0"/>
              <c:layout>
                <c:manualLayout>
                  <c:x val="-3.0500383023962841E-2"/>
                  <c:y val="-7.580316744204393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0615056701168009E-2"/>
                  <c:y val="-8.056990686091444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2147937411095492E-2"/>
                  <c:y val="-6.150294918543180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4599265261314252E-2"/>
                  <c:y val="-7.1036428023173184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4579897326237415E-2"/>
                  <c:y val="-6.626968860430244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4560669667361656E-2"/>
                  <c:y val="-5.196947034769048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6669451616844541E-2"/>
                  <c:y val="-5.8210145648285888E-2"/>
                </c:manualLayout>
              </c:layout>
              <c:dLblPos val="r"/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267</c:v>
                </c:pt>
                <c:pt idx="1">
                  <c:v>287</c:v>
                </c:pt>
                <c:pt idx="2">
                  <c:v>284</c:v>
                </c:pt>
                <c:pt idx="3">
                  <c:v>324</c:v>
                </c:pt>
                <c:pt idx="4">
                  <c:v>350</c:v>
                </c:pt>
                <c:pt idx="5">
                  <c:v>338</c:v>
                </c:pt>
                <c:pt idx="6">
                  <c:v>261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Мяса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109</c:v>
                </c:pt>
                <c:pt idx="1">
                  <c:v>115</c:v>
                </c:pt>
                <c:pt idx="2">
                  <c:v>108</c:v>
                </c:pt>
                <c:pt idx="3">
                  <c:v>105</c:v>
                </c:pt>
                <c:pt idx="4">
                  <c:v>110</c:v>
                </c:pt>
                <c:pt idx="5">
                  <c:v>101</c:v>
                </c:pt>
                <c:pt idx="6">
                  <c:v>107</c:v>
                </c:pt>
              </c:numCache>
            </c:numRef>
          </c:val>
        </c:ser>
        <c:marker val="1"/>
        <c:axId val="124238464"/>
        <c:axId val="124326272"/>
      </c:lineChart>
      <c:catAx>
        <c:axId val="12423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4326272"/>
        <c:crosses val="autoZero"/>
        <c:auto val="1"/>
        <c:lblAlgn val="ctr"/>
        <c:lblOffset val="100"/>
      </c:catAx>
      <c:valAx>
        <c:axId val="124326272"/>
        <c:scaling>
          <c:orientation val="minMax"/>
        </c:scaling>
        <c:delete val="1"/>
        <c:axPos val="l"/>
        <c:numFmt formatCode="General" sourceLinked="1"/>
        <c:tickLblPos val="none"/>
        <c:crossAx val="124238464"/>
        <c:crosses val="autoZero"/>
        <c:crossBetween val="between"/>
      </c:valAx>
    </c:plotArea>
    <c:plotVisOnly val="1"/>
    <c:dispBlanksAs val="zero"/>
  </c:chart>
  <c:spPr>
    <a:noFill/>
    <a:ln>
      <a:noFill/>
    </a:ln>
  </c:sp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0150007618434282E-2"/>
          <c:y val="3.0948448089664491E-2"/>
          <c:w val="0.93969998476313321"/>
          <c:h val="0.801164750123773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CХО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78</c:v>
                </c:pt>
                <c:pt idx="1">
                  <c:v>70</c:v>
                </c:pt>
                <c:pt idx="2">
                  <c:v>72</c:v>
                </c:pt>
                <c:pt idx="3">
                  <c:v>67</c:v>
                </c:pt>
                <c:pt idx="4">
                  <c:v>66</c:v>
                </c:pt>
                <c:pt idx="5">
                  <c:v>65</c:v>
                </c:pt>
                <c:pt idx="6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7409097834940337E-3"/>
                  <c:y val="-5.1580746816107404E-3"/>
                </c:manualLayout>
              </c:layout>
              <c:showVal val="1"/>
            </c:dLbl>
            <c:dLbl>
              <c:idx val="1"/>
              <c:layout>
                <c:manualLayout>
                  <c:x val="2.7409097834940632E-3"/>
                  <c:y val="-2.5790373408053797E-2"/>
                </c:manualLayout>
              </c:layout>
              <c:showVal val="1"/>
            </c:dLbl>
            <c:dLbl>
              <c:idx val="2"/>
              <c:layout>
                <c:manualLayout>
                  <c:x val="-5.4818195669880509E-3"/>
                  <c:y val="-1.547422404483224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1580746816107404E-3"/>
                </c:manualLayout>
              </c:layout>
              <c:showVal val="1"/>
            </c:dLbl>
            <c:dLbl>
              <c:idx val="4"/>
              <c:layout>
                <c:manualLayout>
                  <c:x val="5.4818195669880509E-3"/>
                  <c:y val="-1.0316149363221462E-2"/>
                </c:manualLayout>
              </c:layout>
              <c:showVal val="1"/>
            </c:dLbl>
            <c:dLbl>
              <c:idx val="5"/>
              <c:layout>
                <c:manualLayout>
                  <c:x val="-5.4818195669879485E-3"/>
                  <c:y val="-5.1580746816107404E-3"/>
                </c:manualLayout>
              </c:layout>
              <c:showVal val="1"/>
            </c:dLbl>
            <c:dLbl>
              <c:idx val="6"/>
              <c:layout>
                <c:manualLayout>
                  <c:x val="-5.4818195669881524E-3"/>
                  <c:y val="-1.0316149363221462E-2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9</c:v>
                </c:pt>
                <c:pt idx="6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99FF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154</c:v>
                </c:pt>
                <c:pt idx="1">
                  <c:v>148</c:v>
                </c:pt>
                <c:pt idx="2">
                  <c:v>148</c:v>
                </c:pt>
                <c:pt idx="3">
                  <c:v>149</c:v>
                </c:pt>
                <c:pt idx="4">
                  <c:v>134</c:v>
                </c:pt>
                <c:pt idx="5">
                  <c:v>127</c:v>
                </c:pt>
                <c:pt idx="6">
                  <c:v>125</c:v>
                </c:pt>
              </c:numCache>
            </c:numRef>
          </c:val>
        </c:ser>
        <c:gapWidth val="62"/>
        <c:overlap val="100"/>
        <c:axId val="121795328"/>
        <c:axId val="121886208"/>
      </c:barChart>
      <c:catAx>
        <c:axId val="121795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1886208"/>
        <c:crosses val="autoZero"/>
        <c:auto val="1"/>
        <c:lblAlgn val="ctr"/>
        <c:lblOffset val="100"/>
      </c:catAx>
      <c:valAx>
        <c:axId val="121886208"/>
        <c:scaling>
          <c:orientation val="minMax"/>
        </c:scaling>
        <c:delete val="1"/>
        <c:axPos val="l"/>
        <c:numFmt formatCode="0" sourceLinked="1"/>
        <c:tickLblPos val="none"/>
        <c:crossAx val="12179532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0150007618434282E-2"/>
          <c:y val="3.0948448089664498E-2"/>
          <c:w val="0.93969998476313343"/>
          <c:h val="0.801164750123773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CХО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100</c:v>
                </c:pt>
                <c:pt idx="1">
                  <c:v>126</c:v>
                </c:pt>
                <c:pt idx="2">
                  <c:v>135</c:v>
                </c:pt>
                <c:pt idx="3">
                  <c:v>123</c:v>
                </c:pt>
                <c:pt idx="4">
                  <c:v>129</c:v>
                </c:pt>
                <c:pt idx="5">
                  <c:v>117</c:v>
                </c:pt>
                <c:pt idx="6">
                  <c:v>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7409097834940358E-3"/>
                  <c:y val="-5.1580746816107404E-3"/>
                </c:manualLayout>
              </c:layout>
              <c:showVal val="1"/>
            </c:dLbl>
            <c:dLbl>
              <c:idx val="1"/>
              <c:layout>
                <c:manualLayout>
                  <c:x val="2.740909783494064E-3"/>
                  <c:y val="-2.5790373408053815E-2"/>
                </c:manualLayout>
              </c:layout>
              <c:showVal val="1"/>
            </c:dLbl>
            <c:dLbl>
              <c:idx val="2"/>
              <c:layout>
                <c:manualLayout>
                  <c:x val="-5.4818195669880509E-3"/>
                  <c:y val="-1.547422404483225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1580746816107404E-3"/>
                </c:manualLayout>
              </c:layout>
              <c:showVal val="1"/>
            </c:dLbl>
            <c:dLbl>
              <c:idx val="4"/>
              <c:layout>
                <c:manualLayout>
                  <c:x val="5.4818195669880509E-3"/>
                  <c:y val="-1.0316149363221462E-2"/>
                </c:manualLayout>
              </c:layout>
              <c:showVal val="1"/>
            </c:dLbl>
            <c:dLbl>
              <c:idx val="5"/>
              <c:layout>
                <c:manualLayout>
                  <c:x val="-2.5423101136910712E-3"/>
                  <c:y val="-1.0503041749569958E-2"/>
                </c:manualLayout>
              </c:layout>
              <c:showVal val="1"/>
            </c:dLbl>
            <c:dLbl>
              <c:idx val="6"/>
              <c:layout>
                <c:manualLayout>
                  <c:x val="-2.5423101136910712E-3"/>
                  <c:y val="5.7173782037686204E-3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11</c:v>
                </c:pt>
                <c:pt idx="1">
                  <c:v>9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99FF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5"/>
              <c:layout>
                <c:manualLayout>
                  <c:x val="-8.8184646150428238E-3"/>
                  <c:y val="-1.0689048018233669E-2"/>
                </c:manualLayout>
              </c:layout>
              <c:showVal val="1"/>
            </c:dLbl>
            <c:dLbl>
              <c:idx val="6"/>
              <c:layout>
                <c:manualLayout>
                  <c:x val="-8.8184646150428238E-3"/>
                  <c:y val="-2.67226200455841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73</c:v>
                </c:pt>
                <c:pt idx="1">
                  <c:v>77</c:v>
                </c:pt>
                <c:pt idx="2">
                  <c:v>79</c:v>
                </c:pt>
                <c:pt idx="3">
                  <c:v>80</c:v>
                </c:pt>
                <c:pt idx="4">
                  <c:v>66</c:v>
                </c:pt>
                <c:pt idx="5">
                  <c:v>31</c:v>
                </c:pt>
                <c:pt idx="6">
                  <c:v>30</c:v>
                </c:pt>
              </c:numCache>
            </c:numRef>
          </c:val>
        </c:ser>
        <c:gapWidth val="62"/>
        <c:overlap val="100"/>
        <c:axId val="124612992"/>
        <c:axId val="124614528"/>
      </c:barChart>
      <c:catAx>
        <c:axId val="124612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4614528"/>
        <c:crosses val="autoZero"/>
        <c:auto val="1"/>
        <c:lblAlgn val="ctr"/>
        <c:lblOffset val="100"/>
      </c:catAx>
      <c:valAx>
        <c:axId val="124614528"/>
        <c:scaling>
          <c:orientation val="minMax"/>
        </c:scaling>
        <c:delete val="1"/>
        <c:axPos val="l"/>
        <c:numFmt formatCode="0" sourceLinked="1"/>
        <c:tickLblPos val="none"/>
        <c:crossAx val="12461299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7787051438729133E-2"/>
          <c:y val="3.0948413139280807E-2"/>
          <c:w val="0.93969998476313343"/>
          <c:h val="0.801164750123773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CХО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2910787690256818E-2"/>
                  <c:y val="-1.1757952820057031E-2"/>
                </c:manualLayout>
              </c:layout>
              <c:showVal val="1"/>
            </c:dLbl>
            <c:dLbl>
              <c:idx val="1"/>
              <c:layout>
                <c:manualLayout>
                  <c:x val="5.2910787690256818E-2"/>
                  <c:y val="-1.1757952820057031E-2"/>
                </c:manualLayout>
              </c:layout>
              <c:showVal val="1"/>
            </c:dLbl>
            <c:dLbl>
              <c:idx val="2"/>
              <c:layout>
                <c:manualLayout>
                  <c:x val="4.9971299485242392E-2"/>
                  <c:y val="-5.8789764100285174E-3"/>
                </c:manualLayout>
              </c:layout>
              <c:showVal val="1"/>
            </c:dLbl>
            <c:dLbl>
              <c:idx val="3"/>
              <c:layout>
                <c:manualLayout>
                  <c:x val="4.9971299485242392E-2"/>
                  <c:y val="-5.8789764100285174E-3"/>
                </c:manualLayout>
              </c:layout>
              <c:showVal val="1"/>
            </c:dLbl>
            <c:dLbl>
              <c:idx val="4"/>
              <c:layout>
                <c:manualLayout>
                  <c:x val="6.466874051031371E-2"/>
                  <c:y val="-1.1757952820057031E-2"/>
                </c:manualLayout>
              </c:layout>
              <c:showVal val="1"/>
            </c:dLbl>
            <c:dLbl>
              <c:idx val="5"/>
              <c:layout>
                <c:manualLayout>
                  <c:x val="6.466874051031371E-2"/>
                  <c:y val="-1.1757952820057031E-2"/>
                </c:manualLayout>
              </c:layout>
              <c:showVal val="1"/>
            </c:dLbl>
            <c:dLbl>
              <c:idx val="6"/>
              <c:layout>
                <c:manualLayout>
                  <c:x val="6.466874051031371E-2"/>
                  <c:y val="-1.175795282005703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9394882050142578E-3"/>
                  <c:y val="-6.97033662926341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1.1757952820057031E-2"/>
                  <c:y val="-6.9703366292634183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6.1950986927378514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5.3889994550113279E-17"/>
                  <c:y val="-5.8075028700514696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6.3954005110543291E-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6.3954005110543291E-2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0"/>
                  <c:y val="-6.5957023293708103E-2"/>
                </c:manualLayout>
              </c:layout>
              <c:dLblPos val="ctr"/>
              <c:showVal val="1"/>
            </c:dLbl>
            <c:spPr>
              <a:solidFill>
                <a:sysClr val="window" lastClr="FFFFFF"/>
              </a:solidFill>
            </c:spPr>
            <c:txPr>
              <a:bodyPr anchor="t" anchorCtr="0"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99FF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168</c:v>
                </c:pt>
                <c:pt idx="1">
                  <c:v>166</c:v>
                </c:pt>
                <c:pt idx="2">
                  <c:v>168</c:v>
                </c:pt>
                <c:pt idx="3">
                  <c:v>171</c:v>
                </c:pt>
                <c:pt idx="4">
                  <c:v>169</c:v>
                </c:pt>
                <c:pt idx="5">
                  <c:v>172</c:v>
                </c:pt>
                <c:pt idx="6">
                  <c:v>173</c:v>
                </c:pt>
              </c:numCache>
            </c:numRef>
          </c:val>
        </c:ser>
        <c:gapWidth val="62"/>
        <c:overlap val="100"/>
        <c:axId val="125055360"/>
        <c:axId val="125056896"/>
      </c:barChart>
      <c:catAx>
        <c:axId val="125055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056896"/>
        <c:crosses val="autoZero"/>
        <c:auto val="1"/>
        <c:lblAlgn val="ctr"/>
        <c:lblOffset val="100"/>
      </c:catAx>
      <c:valAx>
        <c:axId val="125056896"/>
        <c:scaling>
          <c:orientation val="minMax"/>
        </c:scaling>
        <c:delete val="1"/>
        <c:axPos val="l"/>
        <c:numFmt formatCode="0" sourceLinked="1"/>
        <c:tickLblPos val="none"/>
        <c:crossAx val="12505536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3089610413657849E-2"/>
          <c:y val="3.0948446204389989E-2"/>
          <c:w val="0.93969998476313366"/>
          <c:h val="0.801164750123773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CХО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2213</c:v>
                </c:pt>
                <c:pt idx="1">
                  <c:v>2207</c:v>
                </c:pt>
                <c:pt idx="2">
                  <c:v>1782</c:v>
                </c:pt>
                <c:pt idx="3">
                  <c:v>2284</c:v>
                </c:pt>
                <c:pt idx="4">
                  <c:v>2963</c:v>
                </c:pt>
                <c:pt idx="5">
                  <c:v>2942</c:v>
                </c:pt>
                <c:pt idx="6">
                  <c:v>3043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2.740909783494038E-3"/>
                  <c:y val="-5.1580746816107404E-3"/>
                </c:manualLayout>
              </c:layout>
              <c:showVal val="1"/>
            </c:dLbl>
            <c:dLbl>
              <c:idx val="1"/>
              <c:layout>
                <c:manualLayout>
                  <c:x val="2.7409097834940649E-3"/>
                  <c:y val="-2.5790373408053829E-2"/>
                </c:manualLayout>
              </c:layout>
              <c:showVal val="1"/>
            </c:dLbl>
            <c:dLbl>
              <c:idx val="2"/>
              <c:layout>
                <c:manualLayout>
                  <c:x val="-5.4818195669880509E-3"/>
                  <c:y val="-1.547422404483226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1580746816107404E-3"/>
                </c:manualLayout>
              </c:layout>
              <c:showVal val="1"/>
            </c:dLbl>
            <c:dLbl>
              <c:idx val="4"/>
              <c:layout>
                <c:manualLayout>
                  <c:x val="5.4818195669880509E-3"/>
                  <c:y val="-1.0316149363221462E-2"/>
                </c:manualLayout>
              </c:layout>
              <c:showVal val="1"/>
            </c:dLbl>
            <c:dLbl>
              <c:idx val="5"/>
              <c:layout>
                <c:manualLayout>
                  <c:x val="-2.5423101136910712E-3"/>
                  <c:y val="-1.0503041749569965E-2"/>
                </c:manualLayout>
              </c:layout>
              <c:showVal val="1"/>
            </c:dLbl>
            <c:dLbl>
              <c:idx val="6"/>
              <c:layout>
                <c:manualLayout>
                  <c:x val="-2.5423101136910712E-3"/>
                  <c:y val="5.7173782037686222E-3"/>
                </c:manualLayout>
              </c:layout>
              <c:showVal val="1"/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51</c:v>
                </c:pt>
                <c:pt idx="3">
                  <c:v>61</c:v>
                </c:pt>
                <c:pt idx="4">
                  <c:v>58</c:v>
                </c:pt>
                <c:pt idx="5">
                  <c:v>73</c:v>
                </c:pt>
                <c:pt idx="6">
                  <c:v>110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Население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99FF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8.4530290285206811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2.6944997275056658E-17"/>
                  <c:y val="-4.0705298617613919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7.3534984208104004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5.0920929420540724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0"/>
                  <c:y val="-7.0885477010490902E-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7.7362435919818909E-2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0"/>
                  <c:y val="-8.268228133382001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611</c:v>
                </c:pt>
                <c:pt idx="1">
                  <c:v>614</c:v>
                </c:pt>
                <c:pt idx="2">
                  <c:v>629</c:v>
                </c:pt>
                <c:pt idx="3">
                  <c:v>658</c:v>
                </c:pt>
                <c:pt idx="4">
                  <c:v>670</c:v>
                </c:pt>
                <c:pt idx="5">
                  <c:v>672</c:v>
                </c:pt>
                <c:pt idx="6">
                  <c:v>661</c:v>
                </c:pt>
              </c:numCache>
            </c:numRef>
          </c:val>
        </c:ser>
        <c:gapWidth val="62"/>
        <c:overlap val="100"/>
        <c:axId val="125398016"/>
        <c:axId val="125305600"/>
      </c:barChart>
      <c:catAx>
        <c:axId val="125398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305600"/>
        <c:crosses val="autoZero"/>
        <c:auto val="1"/>
        <c:lblAlgn val="ctr"/>
        <c:lblOffset val="100"/>
      </c:catAx>
      <c:valAx>
        <c:axId val="125305600"/>
        <c:scaling>
          <c:orientation val="minMax"/>
        </c:scaling>
        <c:delete val="1"/>
        <c:axPos val="l"/>
        <c:numFmt formatCode="0" sourceLinked="1"/>
        <c:tickLblPos val="none"/>
        <c:crossAx val="12539801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4047E-3"/>
          <c:y val="4.3749999999999997E-2"/>
          <c:w val="0.97558546587925254"/>
          <c:h val="0.5422337598425075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"/>
                  <c:y val="-2.4596464258262785E-2"/>
                </c:manualLayout>
              </c:layout>
              <c:showVal val="1"/>
            </c:dLbl>
            <c:dLbl>
              <c:idx val="6"/>
              <c:layout>
                <c:manualLayout>
                  <c:x val="5.2344605558667413E-3"/>
                  <c:y val="-9.2236740968485772E-3"/>
                </c:manualLayout>
              </c:layout>
              <c:showVal val="1"/>
            </c:dLbl>
            <c:dLbl>
              <c:idx val="10"/>
              <c:layout>
                <c:manualLayout>
                  <c:x val="3.4896403705778254E-3"/>
                  <c:y val="-1.2298232129131396E-2"/>
                </c:manualLayout>
              </c:layout>
              <c:showVal val="1"/>
            </c:dLbl>
            <c:dLbl>
              <c:idx val="12"/>
              <c:layout>
                <c:manualLayout>
                  <c:x val="1.7448201852889127E-3"/>
                  <c:y val="-1.2298232129131396E-2"/>
                </c:manualLayout>
              </c:layout>
              <c:showVal val="1"/>
            </c:dLbl>
            <c:dLbl>
              <c:idx val="13"/>
              <c:layout>
                <c:manualLayout>
                  <c:x val="-1.7448201852889127E-3"/>
                  <c:y val="9.2236740968485772E-3"/>
                </c:manualLayout>
              </c:layout>
              <c:showVal val="1"/>
            </c:dLbl>
            <c:txPr>
              <a:bodyPr/>
              <a:lstStyle/>
              <a:p>
                <a:pPr>
                  <a:defRPr sz="120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101.1</c:v>
                </c:pt>
                <c:pt idx="1">
                  <c:v>115.8</c:v>
                </c:pt>
                <c:pt idx="2">
                  <c:v>107.4</c:v>
                </c:pt>
                <c:pt idx="3">
                  <c:v>102.3</c:v>
                </c:pt>
                <c:pt idx="4">
                  <c:v>113.5</c:v>
                </c:pt>
                <c:pt idx="5">
                  <c:v>102.8</c:v>
                </c:pt>
                <c:pt idx="6">
                  <c:v>100.5</c:v>
                </c:pt>
                <c:pt idx="7">
                  <c:v>109.1</c:v>
                </c:pt>
                <c:pt idx="8">
                  <c:v>104.2</c:v>
                </c:pt>
                <c:pt idx="9">
                  <c:v>101.9</c:v>
                </c:pt>
                <c:pt idx="10">
                  <c:v>100.3</c:v>
                </c:pt>
                <c:pt idx="11">
                  <c:v>102.7</c:v>
                </c:pt>
                <c:pt idx="12">
                  <c:v>100.1</c:v>
                </c:pt>
                <c:pt idx="13">
                  <c:v>96.5</c:v>
                </c:pt>
              </c:numCache>
            </c:numRef>
          </c:val>
        </c:ser>
        <c:gapWidth val="82"/>
        <c:axId val="125642240"/>
        <c:axId val="125643776"/>
      </c:barChart>
      <c:catAx>
        <c:axId val="12564224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101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5643776"/>
        <c:crosses val="autoZero"/>
        <c:auto val="1"/>
        <c:lblAlgn val="ctr"/>
        <c:lblOffset val="100"/>
      </c:catAx>
      <c:valAx>
        <c:axId val="125643776"/>
        <c:scaling>
          <c:orientation val="minMax"/>
          <c:min val="50"/>
        </c:scaling>
        <c:delete val="1"/>
        <c:axPos val="l"/>
        <c:numFmt formatCode="0.0" sourceLinked="1"/>
        <c:tickLblPos val="none"/>
        <c:crossAx val="125642240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703537799677116E-2"/>
          <c:y val="8.4766375164665134E-2"/>
          <c:w val="0.96275158345765022"/>
          <c:h val="0.61983699342048693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Первыми </c:v>
                </c:pt>
              </c:strCache>
            </c:strRef>
          </c:tx>
          <c:spPr>
            <a:ln w="41275"/>
          </c:spPr>
          <c:dLbls>
            <c:dLbl>
              <c:idx val="6"/>
              <c:layout>
                <c:manualLayout>
                  <c:x val="-4.5646769584902457E-2"/>
                  <c:y val="4.888901233196310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57.8</c:v>
                </c:pt>
                <c:pt idx="1">
                  <c:v>56.6</c:v>
                </c:pt>
                <c:pt idx="2">
                  <c:v>52.1</c:v>
                </c:pt>
                <c:pt idx="3">
                  <c:v>49.6</c:v>
                </c:pt>
                <c:pt idx="4">
                  <c:v>46.6</c:v>
                </c:pt>
                <c:pt idx="5">
                  <c:v>45.2</c:v>
                </c:pt>
                <c:pt idx="6">
                  <c:v>41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Вторыми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dLbls>
            <c:dLbl>
              <c:idx val="6"/>
              <c:layout>
                <c:manualLayout>
                  <c:x val="-4.481930222484664E-2"/>
                  <c:y val="-6.521735680162542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34.5</c:v>
                </c:pt>
                <c:pt idx="1">
                  <c:v>35.9</c:v>
                </c:pt>
                <c:pt idx="2">
                  <c:v>40</c:v>
                </c:pt>
                <c:pt idx="3">
                  <c:v>41.3</c:v>
                </c:pt>
                <c:pt idx="4">
                  <c:v>42.2</c:v>
                </c:pt>
                <c:pt idx="5">
                  <c:v>42.5</c:v>
                </c:pt>
                <c:pt idx="6">
                  <c:v>45.4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Третьими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diamond"/>
            <c:size val="9"/>
          </c:marker>
          <c:dLbls>
            <c:dLbl>
              <c:idx val="0"/>
              <c:layout>
                <c:manualLayout>
                  <c:x val="-3.9321473644002104E-2"/>
                  <c:y val="-7.12173955980199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1394763877671546E-2"/>
                  <c:y val="-7.12173955980199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5358118760836811E-2"/>
                  <c:y val="-7.12173955980199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7339796202419492E-2"/>
                  <c:y val="-9.734617964259115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5.9</c:v>
                </c:pt>
                <c:pt idx="1">
                  <c:v>6</c:v>
                </c:pt>
                <c:pt idx="2">
                  <c:v>6.2</c:v>
                </c:pt>
                <c:pt idx="3">
                  <c:v>7.1</c:v>
                </c:pt>
                <c:pt idx="4">
                  <c:v>9.1</c:v>
                </c:pt>
                <c:pt idx="5">
                  <c:v>10.1</c:v>
                </c:pt>
                <c:pt idx="6">
                  <c:v>10.9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Четветрыми и более</c:v>
                </c:pt>
              </c:strCache>
            </c:strRef>
          </c:tx>
          <c:spPr>
            <a:ln w="41275">
              <a:solidFill>
                <a:srgbClr val="00602B"/>
              </a:solidFill>
            </a:ln>
          </c:spPr>
          <c:marker>
            <c:symbol val="circle"/>
            <c:size val="9"/>
            <c:spPr>
              <a:solidFill>
                <a:srgbClr val="98C723"/>
              </a:solidFill>
              <a:ln>
                <a:solidFill>
                  <a:srgbClr val="00602B"/>
                </a:solidFill>
              </a:ln>
            </c:spPr>
          </c:marker>
          <c:dLbls>
            <c:dLbl>
              <c:idx val="0"/>
              <c:layout>
                <c:manualLayout>
                  <c:x val="-6.1119925501411224E-2"/>
                  <c:y val="4.9121526179621592E-4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7.4991667592489722E-2"/>
                  <c:y val="-4.5479073753709907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6696022539318411E-3"/>
                  <c:y val="4.912152617963083E-4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5541344345010425E-2"/>
                  <c:y val="-2.470439792404020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7.6146345786797685E-3"/>
                  <c:y val="-2.470439792404019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9.5963120202624177E-3"/>
                  <c:y val="-4.9900011109876935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3468054111340834E-2"/>
                  <c:y val="-4.990001110987693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Лист1!$E$2:$E$8</c:f>
              <c:numCache>
                <c:formatCode>0.0</c:formatCode>
                <c:ptCount val="7"/>
                <c:pt idx="0">
                  <c:v>1.8</c:v>
                </c:pt>
                <c:pt idx="1">
                  <c:v>1.5</c:v>
                </c:pt>
                <c:pt idx="2">
                  <c:v>1.7</c:v>
                </c:pt>
                <c:pt idx="3">
                  <c:v>1.9000000000000001</c:v>
                </c:pt>
                <c:pt idx="4">
                  <c:v>2</c:v>
                </c:pt>
                <c:pt idx="5">
                  <c:v>2.2000000000000002</c:v>
                </c:pt>
                <c:pt idx="6">
                  <c:v>2.7</c:v>
                </c:pt>
              </c:numCache>
            </c:numRef>
          </c:val>
        </c:ser>
        <c:marker val="1"/>
        <c:axId val="89588480"/>
        <c:axId val="89590016"/>
      </c:lineChart>
      <c:catAx>
        <c:axId val="89588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590016"/>
        <c:crosses val="autoZero"/>
        <c:auto val="1"/>
        <c:lblAlgn val="ctr"/>
        <c:lblOffset val="100"/>
      </c:catAx>
      <c:valAx>
        <c:axId val="89590016"/>
        <c:scaling>
          <c:orientation val="minMax"/>
          <c:max val="60"/>
          <c:min val="0"/>
        </c:scaling>
        <c:axPos val="l"/>
        <c:numFmt formatCode="0.0" sourceLinked="1"/>
        <c:tickLblPos val="none"/>
        <c:spPr>
          <a:ln>
            <a:solidFill>
              <a:srgbClr val="98C723">
                <a:alpha val="0"/>
              </a:srgbClr>
            </a:solidFill>
          </a:ln>
        </c:spPr>
        <c:crossAx val="895884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8650515652595011E-2"/>
          <c:y val="8.6092715231787992E-2"/>
          <c:w val="0.68661492054949869"/>
          <c:h val="0.75628998222234667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Объем работ по виду деятельности "Строительство", млрд. рублей</c:v>
                </c:pt>
              </c:strCache>
            </c:strRef>
          </c:tx>
          <c:spPr>
            <a:solidFill>
              <a:srgbClr val="92D050"/>
            </a:solidFill>
            <a:ln w="8242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inBase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Sheet1!$B$2:$H$2</c:f>
              <c:numCache>
                <c:formatCode>0.0</c:formatCode>
                <c:ptCount val="7"/>
                <c:pt idx="0">
                  <c:v>33.700000000000003</c:v>
                </c:pt>
                <c:pt idx="1">
                  <c:v>17.600000000000001</c:v>
                </c:pt>
                <c:pt idx="2">
                  <c:v>19.5</c:v>
                </c:pt>
                <c:pt idx="3">
                  <c:v>23.7</c:v>
                </c:pt>
                <c:pt idx="4">
                  <c:v>27.8</c:v>
                </c:pt>
                <c:pt idx="5">
                  <c:v>34.300000000000004</c:v>
                </c:pt>
                <c:pt idx="6">
                  <c:v>36.1</c:v>
                </c:pt>
              </c:numCache>
            </c:numRef>
          </c:val>
        </c:ser>
        <c:dLbls>
          <c:showVal val="1"/>
        </c:dLbls>
        <c:gapWidth val="82"/>
        <c:axId val="125888000"/>
        <c:axId val="125889536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В процентах к предыдущему году (в сопоставимых ценах) </c:v>
                </c:pt>
              </c:strCache>
            </c:strRef>
          </c:tx>
          <c:spPr>
            <a:ln w="24727">
              <a:solidFill>
                <a:srgbClr val="003399"/>
              </a:solidFill>
              <a:prstDash val="solid"/>
            </a:ln>
          </c:spPr>
          <c:marker>
            <c:symbol val="x"/>
            <c:size val="6"/>
            <c:spPr>
              <a:solidFill>
                <a:srgbClr val="0000FF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0"/>
                  <c:y val="-1.9219084702440901E-2"/>
                </c:manualLayout>
              </c:layout>
              <c:dLblPos val="t"/>
              <c:showVal val="1"/>
            </c:dLbl>
            <c:dLbl>
              <c:idx val="5"/>
              <c:layout>
                <c:manualLayout>
                  <c:x val="-3.2422265715471105E-2"/>
                  <c:y val="-8.9204290466353545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1</a:t>
                    </a:r>
                    <a:r>
                      <a:rPr lang="ru-RU" sz="1000"/>
                      <a:t>09.6</a:t>
                    </a:r>
                  </a:p>
                </c:rich>
              </c:tx>
              <c:dLblPos val="r"/>
            </c:dLbl>
            <c:dLbl>
              <c:idx val="7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9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10"/>
              <c:spPr>
                <a:noFill/>
                <a:ln w="2061">
                  <a:noFill/>
                  <a:prstDash val="solid"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</c:dLbl>
            <c:spPr>
              <a:noFill/>
              <a:ln w="2061">
                <a:noFill/>
                <a:prstDash val="solid"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96.1</c:v>
                </c:pt>
                <c:pt idx="1">
                  <c:v>55.6</c:v>
                </c:pt>
                <c:pt idx="2">
                  <c:v>114.7</c:v>
                </c:pt>
                <c:pt idx="3">
                  <c:v>102.9</c:v>
                </c:pt>
                <c:pt idx="4">
                  <c:v>97.8</c:v>
                </c:pt>
                <c:pt idx="5">
                  <c:v>109.6</c:v>
                </c:pt>
                <c:pt idx="6">
                  <c:v>98.8</c:v>
                </c:pt>
              </c:numCache>
            </c:numRef>
          </c:val>
        </c:ser>
        <c:dLbls>
          <c:showVal val="1"/>
        </c:dLbls>
        <c:marker val="1"/>
        <c:axId val="125907712"/>
        <c:axId val="125909248"/>
      </c:lineChart>
      <c:catAx>
        <c:axId val="125888000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20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889536"/>
        <c:crossesAt val="0"/>
        <c:lblAlgn val="ctr"/>
        <c:lblOffset val="100"/>
        <c:tickLblSkip val="1"/>
        <c:tickMarkSkip val="1"/>
      </c:catAx>
      <c:valAx>
        <c:axId val="125889536"/>
        <c:scaling>
          <c:orientation val="minMax"/>
        </c:scaling>
        <c:axPos val="l"/>
        <c:numFmt formatCode="General" sourceLinked="0"/>
        <c:majorTickMark val="none"/>
        <c:tickLblPos val="none"/>
        <c:spPr>
          <a:noFill/>
          <a:ln w="2061">
            <a:solidFill>
              <a:srgbClr val="000000">
                <a:alpha val="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888000"/>
        <c:crosses val="autoZero"/>
        <c:crossBetween val="between"/>
      </c:valAx>
      <c:catAx>
        <c:axId val="125907712"/>
        <c:scaling>
          <c:orientation val="minMax"/>
        </c:scaling>
        <c:delete val="1"/>
        <c:axPos val="b"/>
        <c:numFmt formatCode="General" sourceLinked="1"/>
        <c:tickLblPos val="none"/>
        <c:crossAx val="125909248"/>
        <c:crossesAt val="0"/>
        <c:lblAlgn val="ctr"/>
        <c:lblOffset val="100"/>
      </c:catAx>
      <c:valAx>
        <c:axId val="125909248"/>
        <c:scaling>
          <c:orientation val="minMax"/>
        </c:scaling>
        <c:axPos val="r"/>
        <c:numFmt formatCode="General" sourceLinked="0"/>
        <c:majorTickMark val="none"/>
        <c:tickLblPos val="none"/>
        <c:spPr>
          <a:ln w="2061">
            <a:solidFill>
              <a:srgbClr val="000000">
                <a:alpha val="0"/>
              </a:srgbClr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907712"/>
        <c:crosses val="max"/>
        <c:crossBetween val="between"/>
      </c:valAx>
      <c:spPr>
        <a:noFill/>
        <a:ln w="16485">
          <a:noFill/>
        </a:ln>
      </c:spPr>
    </c:plotArea>
    <c:legend>
      <c:legendPos val="tr"/>
      <c:layout>
        <c:manualLayout>
          <c:xMode val="edge"/>
          <c:yMode val="edge"/>
          <c:x val="0.76199288801316545"/>
          <c:y val="0.18391588976921833"/>
          <c:w val="0.19781934239225982"/>
          <c:h val="0.6548813889899866"/>
        </c:manualLayout>
      </c:layout>
      <c:spPr>
        <a:noFill/>
        <a:ln w="16485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64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437611748763018E-2"/>
          <c:y val="2.8533998218117602E-2"/>
          <c:w val="0.90572812313302964"/>
          <c:h val="0.587693071573377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31750"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98C723">
                    <a:lumMod val="50000"/>
                  </a:srgbClr>
                </a:solidFill>
              </a:ln>
            </c:spPr>
          </c:marker>
          <c:dLbls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977.8</c:v>
                </c:pt>
                <c:pt idx="1">
                  <c:v>852.2</c:v>
                </c:pt>
                <c:pt idx="2">
                  <c:v>874.7</c:v>
                </c:pt>
                <c:pt idx="3">
                  <c:v>886.4</c:v>
                </c:pt>
                <c:pt idx="4">
                  <c:v>818.5</c:v>
                </c:pt>
                <c:pt idx="5">
                  <c:v>837.1</c:v>
                </c:pt>
                <c:pt idx="6">
                  <c:v>862.1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организациями-застройщиками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dirty="0" smtClean="0"/>
                      <a:t>96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3</a:t>
                    </a:r>
                    <a:r>
                      <a:rPr lang="en-US" dirty="0" smtClean="0"/>
                      <a:t>01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b"/>
              <c:showVal val="1"/>
            </c:dLbl>
            <c:dLbl>
              <c:idx val="6"/>
              <c:layout>
                <c:manualLayout>
                  <c:x val="-5.0299116614167846E-2"/>
                  <c:y val="-4.75681915869459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dirty="0" smtClean="0"/>
                      <a:t>58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296.60000000000002</c:v>
                </c:pt>
                <c:pt idx="1">
                  <c:v>290.5</c:v>
                </c:pt>
                <c:pt idx="2">
                  <c:v>296</c:v>
                </c:pt>
                <c:pt idx="3">
                  <c:v>271.2</c:v>
                </c:pt>
                <c:pt idx="4">
                  <c:v>301</c:v>
                </c:pt>
                <c:pt idx="5">
                  <c:v>367.1</c:v>
                </c:pt>
                <c:pt idx="6">
                  <c:v>458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индивидуальными застройщиками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3641998280617216E-2"/>
                  <c:y val="-5.700623988221813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8465952738141004E-2"/>
                  <c:y val="-6.223496145567613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4969972256345091E-2"/>
                  <c:y val="-5.177751830875968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930598526848115E-2"/>
                  <c:y val="-3.086263201492701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797801129275321E-2"/>
                  <c:y val="-5.7006239882218139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1473991774549306E-2"/>
                  <c:y val="-4.65487967353015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dirty="0" smtClean="0"/>
                      <a:t>70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6"/>
              <c:layout>
                <c:manualLayout>
                  <c:x val="-4.8365493803598628E-2"/>
                  <c:y val="7.2120538912392979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681.2</c:v>
                </c:pt>
                <c:pt idx="1">
                  <c:v>561.70000000000005</c:v>
                </c:pt>
                <c:pt idx="2">
                  <c:v>578.70000000000005</c:v>
                </c:pt>
                <c:pt idx="3">
                  <c:v>615.20000000000005</c:v>
                </c:pt>
                <c:pt idx="4">
                  <c:v>517.5</c:v>
                </c:pt>
                <c:pt idx="5">
                  <c:v>470</c:v>
                </c:pt>
                <c:pt idx="6">
                  <c:v>404.1</c:v>
                </c:pt>
              </c:numCache>
            </c:numRef>
          </c:val>
        </c:ser>
        <c:marker val="1"/>
        <c:axId val="126230912"/>
        <c:axId val="126232448"/>
      </c:lineChart>
      <c:catAx>
        <c:axId val="126230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6232448"/>
        <c:crosses val="autoZero"/>
        <c:auto val="1"/>
        <c:lblAlgn val="ctr"/>
        <c:lblOffset val="100"/>
      </c:catAx>
      <c:valAx>
        <c:axId val="126232448"/>
        <c:scaling>
          <c:orientation val="minMax"/>
        </c:scaling>
        <c:delete val="1"/>
        <c:axPos val="l"/>
        <c:numFmt formatCode="General" sourceLinked="1"/>
        <c:tickLblPos val="none"/>
        <c:crossAx val="1262309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272269523837482E-2"/>
          <c:y val="0.76348886652844405"/>
          <c:w val="0.97041268601325059"/>
          <c:h val="0.23651113347155844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950213592825197"/>
          <c:y val="1.8053549605599425E-4"/>
          <c:w val="0.83049785248448582"/>
          <c:h val="0.787472274905957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рынок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38100" h="38100"/>
            </a:sp3d>
          </c:spPr>
          <c:dLbls>
            <c:txPr>
              <a:bodyPr/>
              <a:lstStyle/>
              <a:p>
                <a:pPr>
                  <a:defRPr sz="1100" b="0" i="0" baseline="0">
                    <a:latin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33522</c:v>
                </c:pt>
                <c:pt idx="1">
                  <c:v>29488</c:v>
                </c:pt>
                <c:pt idx="2">
                  <c:v>29438</c:v>
                </c:pt>
                <c:pt idx="3">
                  <c:v>34740</c:v>
                </c:pt>
                <c:pt idx="4">
                  <c:v>39588</c:v>
                </c:pt>
                <c:pt idx="5">
                  <c:v>40713</c:v>
                </c:pt>
                <c:pt idx="6">
                  <c:v>42594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Вторичный рынок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h="38100"/>
            </a:sp3d>
          </c:spPr>
          <c:dLbls>
            <c:txPr>
              <a:bodyPr/>
              <a:lstStyle/>
              <a:p>
                <a:pPr>
                  <a:defRPr sz="1100" b="0" i="0" baseline="0">
                    <a:latin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33216</c:v>
                </c:pt>
                <c:pt idx="1">
                  <c:v>28870</c:v>
                </c:pt>
                <c:pt idx="2">
                  <c:v>29279</c:v>
                </c:pt>
                <c:pt idx="3">
                  <c:v>31474</c:v>
                </c:pt>
                <c:pt idx="4">
                  <c:v>35714</c:v>
                </c:pt>
                <c:pt idx="5">
                  <c:v>40483</c:v>
                </c:pt>
                <c:pt idx="6">
                  <c:v>42322</c:v>
                </c:pt>
              </c:numCache>
            </c:numRef>
          </c:val>
        </c:ser>
        <c:dLbls>
          <c:showVal val="1"/>
        </c:dLbls>
        <c:gapWidth val="63"/>
        <c:axId val="126149760"/>
        <c:axId val="126151296"/>
      </c:barChart>
      <c:catAx>
        <c:axId val="1261497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0" i="0" baseline="0">
                <a:latin typeface="Arial" pitchFamily="34" charset="0"/>
              </a:defRPr>
            </a:pPr>
            <a:endParaRPr lang="ru-RU"/>
          </a:p>
        </c:txPr>
        <c:crossAx val="126151296"/>
        <c:crosses val="autoZero"/>
        <c:auto val="1"/>
        <c:lblAlgn val="ctr"/>
        <c:lblOffset val="100"/>
      </c:catAx>
      <c:valAx>
        <c:axId val="126151296"/>
        <c:scaling>
          <c:orientation val="minMax"/>
        </c:scaling>
        <c:delete val="1"/>
        <c:axPos val="b"/>
        <c:numFmt formatCode="General" sourceLinked="1"/>
        <c:tickLblPos val="none"/>
        <c:crossAx val="126149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4890142925295912E-2"/>
          <c:y val="0.85557929079309158"/>
          <c:w val="0.85969641717369782"/>
          <c:h val="0.12771596806704041"/>
        </c:manualLayout>
      </c:layout>
      <c:spPr>
        <a:ln>
          <a:noFill/>
        </a:ln>
      </c:spPr>
      <c:txPr>
        <a:bodyPr/>
        <a:lstStyle/>
        <a:p>
          <a:pPr>
            <a:defRPr sz="1200"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747867454068403E-3"/>
          <c:y val="4.3749999999999997E-2"/>
          <c:w val="0.97558546587925277"/>
          <c:h val="0.6375449533066629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</c:formatCode>
                <c:ptCount val="14"/>
                <c:pt idx="0">
                  <c:v>652</c:v>
                </c:pt>
                <c:pt idx="1">
                  <c:v>603</c:v>
                </c:pt>
                <c:pt idx="2">
                  <c:v>393</c:v>
                </c:pt>
                <c:pt idx="3">
                  <c:v>628</c:v>
                </c:pt>
                <c:pt idx="4">
                  <c:v>416</c:v>
                </c:pt>
                <c:pt idx="5">
                  <c:v>695</c:v>
                </c:pt>
                <c:pt idx="6">
                  <c:v>419</c:v>
                </c:pt>
                <c:pt idx="7">
                  <c:v>525</c:v>
                </c:pt>
                <c:pt idx="8">
                  <c:v>482</c:v>
                </c:pt>
                <c:pt idx="9">
                  <c:v>572</c:v>
                </c:pt>
                <c:pt idx="10">
                  <c:v>663</c:v>
                </c:pt>
                <c:pt idx="11">
                  <c:v>588</c:v>
                </c:pt>
                <c:pt idx="12">
                  <c:v>609</c:v>
                </c:pt>
                <c:pt idx="13">
                  <c:v>566</c:v>
                </c:pt>
              </c:numCache>
            </c:numRef>
          </c:val>
        </c:ser>
        <c:gapWidth val="82"/>
        <c:axId val="132252032"/>
        <c:axId val="132253568"/>
      </c:barChart>
      <c:catAx>
        <c:axId val="132252032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101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2253568"/>
        <c:crosses val="autoZero"/>
        <c:auto val="1"/>
        <c:lblAlgn val="ctr"/>
        <c:lblOffset val="100"/>
      </c:catAx>
      <c:valAx>
        <c:axId val="132253568"/>
        <c:scaling>
          <c:orientation val="minMax"/>
          <c:min val="70"/>
        </c:scaling>
        <c:delete val="1"/>
        <c:axPos val="l"/>
        <c:numFmt formatCode="0" sourceLinked="1"/>
        <c:tickLblPos val="none"/>
        <c:crossAx val="132252032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8.8888888888889767E-2"/>
          <c:y val="8.6092715231787992E-2"/>
          <c:w val="0.63334813000560264"/>
          <c:h val="0.75628998222234667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Инвестиции в основной капитал
(млрд. рублей)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003399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Sheet1!$B$2:$H$2</c:f>
              <c:numCache>
                <c:formatCode>0.0</c:formatCode>
                <c:ptCount val="7"/>
                <c:pt idx="0">
                  <c:v>50.5</c:v>
                </c:pt>
                <c:pt idx="1">
                  <c:v>35.700000000000003</c:v>
                </c:pt>
                <c:pt idx="2">
                  <c:v>42.6</c:v>
                </c:pt>
                <c:pt idx="3">
                  <c:v>55.9</c:v>
                </c:pt>
                <c:pt idx="4">
                  <c:v>65.3</c:v>
                </c:pt>
                <c:pt idx="5">
                  <c:v>60.1</c:v>
                </c:pt>
                <c:pt idx="6">
                  <c:v>56.4</c:v>
                </c:pt>
              </c:numCache>
            </c:numRef>
          </c:val>
        </c:ser>
        <c:dLbls>
          <c:showVal val="1"/>
        </c:dLbls>
        <c:gapWidth val="50"/>
        <c:axId val="133985408"/>
        <c:axId val="133986944"/>
      </c:bar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В процентах к предыдущему году 
(в сопоставимых ценах)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100" dirty="0" smtClean="0">
                        <a:latin typeface="Arial" pitchFamily="34" charset="0"/>
                        <a:cs typeface="Arial" pitchFamily="34" charset="0"/>
                      </a:rPr>
                      <a:t>8</a:t>
                    </a:r>
                    <a:r>
                      <a:rPr lang="ru-RU" sz="1100" dirty="0" smtClean="0"/>
                      <a:t>2.7</a:t>
                    </a:r>
                    <a:endParaRPr lang="ru-RU" sz="1100" dirty="0"/>
                  </a:p>
                </c:rich>
              </c:tx>
              <c:dLblPos val="t"/>
            </c:dLbl>
            <c:spPr>
              <a:solidFill>
                <a:prstClr val="white"/>
              </a:solidFill>
              <a:ln>
                <a:noFill/>
              </a:ln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105.5</c:v>
                </c:pt>
                <c:pt idx="1">
                  <c:v>73.599999999999994</c:v>
                </c:pt>
                <c:pt idx="2">
                  <c:v>118.8</c:v>
                </c:pt>
                <c:pt idx="3">
                  <c:v>116.1</c:v>
                </c:pt>
                <c:pt idx="4">
                  <c:v>106.9</c:v>
                </c:pt>
                <c:pt idx="5">
                  <c:v>82.7</c:v>
                </c:pt>
                <c:pt idx="6">
                  <c:v>89.5</c:v>
                </c:pt>
              </c:numCache>
            </c:numRef>
          </c:val>
        </c:ser>
        <c:dLbls>
          <c:showVal val="1"/>
        </c:dLbls>
        <c:marker val="1"/>
        <c:axId val="133992832"/>
        <c:axId val="133994368"/>
      </c:lineChart>
      <c:catAx>
        <c:axId val="133985408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986944"/>
        <c:crossesAt val="0"/>
        <c:lblAlgn val="ctr"/>
        <c:lblOffset val="100"/>
        <c:tickLblSkip val="1"/>
        <c:tickMarkSkip val="1"/>
      </c:catAx>
      <c:valAx>
        <c:axId val="133986944"/>
        <c:scaling>
          <c:orientation val="minMax"/>
        </c:scaling>
        <c:axPos val="l"/>
        <c:numFmt formatCode="General" sourceLinked="0"/>
        <c:majorTickMark val="cross"/>
        <c:tickLblPos val="none"/>
        <c:spPr>
          <a:ln>
            <a:solidFill>
              <a:prstClr val="black">
                <a:alpha val="0"/>
              </a:prstClr>
            </a:solidFill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133985408"/>
        <c:crosses val="autoZero"/>
        <c:crossBetween val="between"/>
      </c:valAx>
      <c:catAx>
        <c:axId val="133992832"/>
        <c:scaling>
          <c:orientation val="minMax"/>
        </c:scaling>
        <c:delete val="1"/>
        <c:axPos val="b"/>
        <c:numFmt formatCode="General" sourceLinked="1"/>
        <c:tickLblPos val="none"/>
        <c:crossAx val="133994368"/>
        <c:crossesAt val="0"/>
        <c:lblAlgn val="ctr"/>
        <c:lblOffset val="100"/>
      </c:catAx>
      <c:valAx>
        <c:axId val="133994368"/>
        <c:scaling>
          <c:orientation val="minMax"/>
        </c:scaling>
        <c:axPos val="r"/>
        <c:numFmt formatCode="General" sourceLinked="0"/>
        <c:majorTickMark val="cross"/>
        <c:tickLblPos val="none"/>
        <c:spPr>
          <a:ln>
            <a:solidFill>
              <a:prstClr val="black">
                <a:alpha val="0"/>
              </a:prstClr>
            </a:solidFill>
          </a:ln>
        </c:spPr>
        <c:txPr>
          <a:bodyPr rot="0" vert="horz"/>
          <a:lstStyle/>
          <a:p>
            <a:pPr>
              <a:defRPr sz="1000"/>
            </a:pPr>
            <a:endParaRPr lang="ru-RU"/>
          </a:p>
        </c:txPr>
        <c:crossAx val="133992832"/>
        <c:crosses val="max"/>
        <c:crossBetween val="between"/>
      </c:valAx>
    </c:plotArea>
    <c:legend>
      <c:legendPos val="tr"/>
      <c:layout>
        <c:manualLayout>
          <c:xMode val="edge"/>
          <c:yMode val="edge"/>
          <c:x val="0.74318698265162331"/>
          <c:y val="0.20056472545623991"/>
          <c:w val="0.22162807842698087"/>
          <c:h val="0.7292249423076157"/>
        </c:manualLayout>
      </c:layout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7963539030642732E-2"/>
          <c:y val="0.14277514138640729"/>
          <c:w val="0.67695834722068104"/>
          <c:h val="0.7415419450748876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Оборот розничной торговли (млрд. рублей)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67.7</c:v>
                </c:pt>
                <c:pt idx="1">
                  <c:v>72.599999999999994</c:v>
                </c:pt>
                <c:pt idx="2">
                  <c:v>82.2</c:v>
                </c:pt>
                <c:pt idx="3" formatCode="0.0">
                  <c:v>97</c:v>
                </c:pt>
                <c:pt idx="4">
                  <c:v>108.7</c:v>
                </c:pt>
                <c:pt idx="5">
                  <c:v>119.9</c:v>
                </c:pt>
                <c:pt idx="6">
                  <c:v>132.6</c:v>
                </c:pt>
              </c:numCache>
            </c:numRef>
          </c:val>
        </c:ser>
        <c:gapWidth val="53"/>
        <c:axId val="134041600"/>
        <c:axId val="134043136"/>
      </c:barChart>
      <c:lineChart>
        <c:grouping val="standard"/>
        <c:ser>
          <c:idx val="1"/>
          <c:order val="1"/>
          <c:tx>
            <c:strRef>
              <c:f>Лист1!$A$3</c:f>
              <c:strCache>
                <c:ptCount val="1"/>
                <c:pt idx="0">
                  <c:v>Индекс физического объема (в процентах к предыдущему году)</c:v>
                </c:pt>
              </c:strCache>
            </c:strRef>
          </c:tx>
          <c:spPr>
            <a:ln>
              <a:solidFill>
                <a:srgbClr val="333399"/>
              </a:solidFill>
            </a:ln>
          </c:spPr>
          <c:marker>
            <c:spPr>
              <a:solidFill>
                <a:srgbClr val="3333CC"/>
              </a:solidFill>
              <a:ln>
                <a:solidFill>
                  <a:srgbClr val="333399"/>
                </a:solidFill>
              </a:ln>
            </c:spPr>
          </c:marke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Лист1!$B$1:$H$1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122.8</c:v>
                </c:pt>
                <c:pt idx="1">
                  <c:v>99.3</c:v>
                </c:pt>
                <c:pt idx="2">
                  <c:v>106.3</c:v>
                </c:pt>
                <c:pt idx="3">
                  <c:v>108.8</c:v>
                </c:pt>
                <c:pt idx="4">
                  <c:v>108.1</c:v>
                </c:pt>
                <c:pt idx="5">
                  <c:v>104.1</c:v>
                </c:pt>
                <c:pt idx="6">
                  <c:v>102.7</c:v>
                </c:pt>
              </c:numCache>
            </c:numRef>
          </c:val>
        </c:ser>
        <c:marker val="1"/>
        <c:axId val="134041600"/>
        <c:axId val="134043136"/>
      </c:lineChart>
      <c:catAx>
        <c:axId val="134041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043136"/>
        <c:crosses val="autoZero"/>
        <c:auto val="1"/>
        <c:lblAlgn val="ctr"/>
        <c:lblOffset val="100"/>
      </c:catAx>
      <c:valAx>
        <c:axId val="134043136"/>
        <c:scaling>
          <c:orientation val="minMax"/>
        </c:scaling>
        <c:delete val="1"/>
        <c:axPos val="l"/>
        <c:numFmt formatCode="General" sourceLinked="1"/>
        <c:tickLblPos val="none"/>
        <c:crossAx val="13404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34330856242315"/>
          <c:y val="0.18997756862994059"/>
          <c:w val="0.24085839742086318"/>
          <c:h val="0.64524047592595535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714999644610365"/>
          <c:y val="0.16475976049667496"/>
          <c:w val="0.54740896513015758"/>
          <c:h val="0.685089016220462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крупные и средние</c:v>
                </c:pt>
                <c:pt idx="1">
                  <c:v>индивидуальные предприниматели</c:v>
                </c:pt>
                <c:pt idx="2">
                  <c:v>малые предприятия (включая микропредприятия)</c:v>
                </c:pt>
                <c:pt idx="3">
                  <c:v>рынки ярмарки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31</c:v>
                </c:pt>
                <c:pt idx="2">
                  <c:v>16</c:v>
                </c:pt>
                <c:pt idx="3">
                  <c:v>17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6714999644610354"/>
          <c:y val="0.16475976049667496"/>
          <c:w val="0.54740896513015758"/>
          <c:h val="0.685089016220463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28%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крупные и средние</c:v>
                </c:pt>
                <c:pt idx="1">
                  <c:v>индивидуальные предприниматели</c:v>
                </c:pt>
                <c:pt idx="2">
                  <c:v>малые предприятия (включая микропредприятия)</c:v>
                </c:pt>
                <c:pt idx="3">
                  <c:v>рынки ярмарки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28</c:v>
                </c:pt>
                <c:pt idx="2">
                  <c:v>18</c:v>
                </c:pt>
                <c:pt idx="3">
                  <c:v>6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4047E-3"/>
          <c:y val="4.3749999999999997E-2"/>
          <c:w val="0.97558546587925254"/>
          <c:h val="0.6375449533066629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191.98910000000001</c:v>
                </c:pt>
                <c:pt idx="1">
                  <c:v>106.18060000000001</c:v>
                </c:pt>
                <c:pt idx="2">
                  <c:v>89.988900000000001</c:v>
                </c:pt>
                <c:pt idx="3">
                  <c:v>203.91299999999998</c:v>
                </c:pt>
                <c:pt idx="4">
                  <c:v>129.67769999999999</c:v>
                </c:pt>
                <c:pt idx="5">
                  <c:v>106.95480000000002</c:v>
                </c:pt>
                <c:pt idx="6">
                  <c:v>184.8803000000004</c:v>
                </c:pt>
                <c:pt idx="7">
                  <c:v>126.69839999999998</c:v>
                </c:pt>
                <c:pt idx="8">
                  <c:v>189.87840000000031</c:v>
                </c:pt>
                <c:pt idx="9">
                  <c:v>134.23299999999998</c:v>
                </c:pt>
                <c:pt idx="10">
                  <c:v>130.3850000000003</c:v>
                </c:pt>
                <c:pt idx="11">
                  <c:v>193.9838</c:v>
                </c:pt>
                <c:pt idx="12">
                  <c:v>118.56760000000016</c:v>
                </c:pt>
                <c:pt idx="13">
                  <c:v>128.6311</c:v>
                </c:pt>
              </c:numCache>
            </c:numRef>
          </c:val>
        </c:ser>
        <c:gapWidth val="82"/>
        <c:axId val="134360448"/>
        <c:axId val="134427776"/>
      </c:barChart>
      <c:catAx>
        <c:axId val="13436044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101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4427776"/>
        <c:crosses val="autoZero"/>
        <c:auto val="1"/>
        <c:lblAlgn val="ctr"/>
        <c:lblOffset val="100"/>
      </c:catAx>
      <c:valAx>
        <c:axId val="134427776"/>
        <c:scaling>
          <c:orientation val="minMax"/>
          <c:min val="70"/>
        </c:scaling>
        <c:delete val="1"/>
        <c:axPos val="l"/>
        <c:numFmt formatCode="0.0" sourceLinked="1"/>
        <c:tickLblPos val="none"/>
        <c:crossAx val="134360448"/>
        <c:crosses val="autoZero"/>
        <c:crossBetween val="between"/>
      </c:valAx>
      <c:spPr>
        <a:noFill/>
        <a:ln w="25408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3703514840423472E-2"/>
          <c:y val="2.8806323106956412E-3"/>
          <c:w val="0.96275158345765022"/>
          <c:h val="0.69169139936832691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Первыми </c:v>
                </c:pt>
              </c:strCache>
            </c:strRef>
          </c:tx>
          <c:spPr>
            <a:ln w="41275"/>
          </c:spPr>
          <c:dLbls>
            <c:dLbl>
              <c:idx val="6"/>
              <c:layout>
                <c:manualLayout>
                  <c:x val="-3.1775027493824257E-2"/>
                  <c:y val="-8.196580308281170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50.7</c:v>
                </c:pt>
                <c:pt idx="1">
                  <c:v>50</c:v>
                </c:pt>
                <c:pt idx="2">
                  <c:v>46.7</c:v>
                </c:pt>
                <c:pt idx="3">
                  <c:v>46</c:v>
                </c:pt>
                <c:pt idx="4">
                  <c:v>43.2</c:v>
                </c:pt>
                <c:pt idx="5">
                  <c:v>40.200000000000003</c:v>
                </c:pt>
                <c:pt idx="6">
                  <c:v>39.800000000000004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Вторыми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dLbls>
            <c:dLbl>
              <c:idx val="0"/>
              <c:layout>
                <c:manualLayout>
                  <c:x val="-3.9990250771137791E-2"/>
                  <c:y val="-5.175858596356677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2063541004807204E-2"/>
                  <c:y val="-8.325315044360150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3953605654303084E-2"/>
                  <c:y val="-5.480641039884485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8008573329555151E-2"/>
                  <c:y val="-5.175858596356677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0081863563224846E-2"/>
                  <c:y val="5.633872222082852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0173476355311332E-2"/>
                  <c:y val="6.771738624023902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3020850367437323E-2"/>
                  <c:y val="6.929487993397573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30.7</c:v>
                </c:pt>
                <c:pt idx="1">
                  <c:v>33.5</c:v>
                </c:pt>
                <c:pt idx="2">
                  <c:v>35.9</c:v>
                </c:pt>
                <c:pt idx="3">
                  <c:v>35.9</c:v>
                </c:pt>
                <c:pt idx="4">
                  <c:v>37</c:v>
                </c:pt>
                <c:pt idx="5">
                  <c:v>38</c:v>
                </c:pt>
                <c:pt idx="6">
                  <c:v>38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Третьими</c:v>
                </c:pt>
              </c:strCache>
            </c:strRef>
          </c:tx>
          <c:spPr>
            <a:ln w="41275">
              <a:solidFill>
                <a:srgbClr val="7030A0"/>
              </a:solidFill>
            </a:ln>
          </c:spPr>
          <c:marker>
            <c:symbol val="diamond"/>
            <c:size val="9"/>
          </c:marker>
          <c:dLbls>
            <c:dLbl>
              <c:idx val="0"/>
              <c:layout>
                <c:manualLayout>
                  <c:x val="-3.9990250771137791E-2"/>
                  <c:y val="-5.633872222082852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1880315420633684E-2"/>
                  <c:y val="-7.340671824994386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9898637979051537E-2"/>
                  <c:y val="-6.237501388734593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3953605654303084E-2"/>
                  <c:y val="-7.4972820480264102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3953605654303084E-2"/>
                  <c:y val="-7.497282048026410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13.8</c:v>
                </c:pt>
                <c:pt idx="1">
                  <c:v>12.3</c:v>
                </c:pt>
                <c:pt idx="2">
                  <c:v>13</c:v>
                </c:pt>
                <c:pt idx="3">
                  <c:v>12.9</c:v>
                </c:pt>
                <c:pt idx="4">
                  <c:v>14.2</c:v>
                </c:pt>
                <c:pt idx="5">
                  <c:v>16.5</c:v>
                </c:pt>
                <c:pt idx="6">
                  <c:v>16.3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Четветрыми и более</c:v>
                </c:pt>
              </c:strCache>
            </c:strRef>
          </c:tx>
          <c:spPr>
            <a:ln w="41275">
              <a:solidFill>
                <a:srgbClr val="00602B"/>
              </a:solidFill>
            </a:ln>
          </c:spPr>
          <c:marker>
            <c:symbol val="circle"/>
            <c:size val="9"/>
            <c:spPr>
              <a:solidFill>
                <a:srgbClr val="98C723"/>
              </a:solidFill>
              <a:ln>
                <a:solidFill>
                  <a:srgbClr val="00602B"/>
                </a:solidFill>
              </a:ln>
            </c:spPr>
          </c:marker>
          <c:dLbls>
            <c:dLbl>
              <c:idx val="0"/>
              <c:layout>
                <c:manualLayout>
                  <c:x val="-7.614634578679739E-3"/>
                  <c:y val="-2.470459631469517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9.5963120202624177E-3"/>
                  <c:y val="-2.97437189518624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1577989461845069E-2"/>
                  <c:y val="-2.470459631469517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5541344345010432E-2"/>
                  <c:y val="-2.470439792404020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7.6146345786797685E-3"/>
                  <c:y val="-2.4704397924040201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9.5963120202624177E-3"/>
                  <c:y val="-4.990001110987696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3468054111340824E-2"/>
                  <c:y val="-4.990001110987696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Лист1!$E$2:$E$8</c:f>
              <c:numCache>
                <c:formatCode>0.0</c:formatCode>
                <c:ptCount val="7"/>
                <c:pt idx="0">
                  <c:v>4.8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5</c:v>
                </c:pt>
                <c:pt idx="4">
                  <c:v>5.5</c:v>
                </c:pt>
                <c:pt idx="5">
                  <c:v>5.3</c:v>
                </c:pt>
                <c:pt idx="6">
                  <c:v>5.9</c:v>
                </c:pt>
              </c:numCache>
            </c:numRef>
          </c:val>
        </c:ser>
        <c:marker val="1"/>
        <c:axId val="89740416"/>
        <c:axId val="89741952"/>
      </c:lineChart>
      <c:catAx>
        <c:axId val="89740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741952"/>
        <c:crosses val="autoZero"/>
        <c:auto val="1"/>
        <c:lblAlgn val="ctr"/>
        <c:lblOffset val="100"/>
      </c:catAx>
      <c:valAx>
        <c:axId val="89741952"/>
        <c:scaling>
          <c:orientation val="minMax"/>
          <c:max val="60"/>
          <c:min val="0"/>
        </c:scaling>
        <c:axPos val="l"/>
        <c:numFmt formatCode="0.0" sourceLinked="1"/>
        <c:tickLblPos val="none"/>
        <c:spPr>
          <a:ln>
            <a:solidFill>
              <a:srgbClr val="98C723">
                <a:alpha val="0"/>
              </a:srgbClr>
            </a:solidFill>
          </a:ln>
        </c:spPr>
        <c:crossAx val="89740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975913846038991E-2"/>
          <c:y val="0.91411368110235602"/>
          <c:w val="0.87799826236535794"/>
          <c:h val="8.5886290412176422E-2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163304187323522E-2"/>
          <c:y val="9.418364890673521E-2"/>
          <c:w val="0.91574437273746279"/>
          <c:h val="0.70049888636712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браков</c:v>
                </c:pt>
              </c:strCache>
            </c:strRef>
          </c:tx>
          <c:spPr>
            <a:solidFill>
              <a:srgbClr val="82AA1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9325</c:v>
                </c:pt>
                <c:pt idx="1">
                  <c:v>9027</c:v>
                </c:pt>
                <c:pt idx="2">
                  <c:v>9369</c:v>
                </c:pt>
                <c:pt idx="3">
                  <c:v>10765</c:v>
                </c:pt>
                <c:pt idx="4">
                  <c:v>9249</c:v>
                </c:pt>
                <c:pt idx="5">
                  <c:v>9286</c:v>
                </c:pt>
                <c:pt idx="6">
                  <c:v>9271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разводов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4786</c:v>
                </c:pt>
                <c:pt idx="1">
                  <c:v>5053</c:v>
                </c:pt>
                <c:pt idx="2">
                  <c:v>4336</c:v>
                </c:pt>
                <c:pt idx="3">
                  <c:v>4475</c:v>
                </c:pt>
                <c:pt idx="4">
                  <c:v>4431</c:v>
                </c:pt>
                <c:pt idx="5">
                  <c:v>4657</c:v>
                </c:pt>
                <c:pt idx="6">
                  <c:v>4843</c:v>
                </c:pt>
              </c:numCache>
            </c:numRef>
          </c:val>
        </c:ser>
        <c:gapWidth val="50"/>
        <c:overlap val="6"/>
        <c:axId val="90006656"/>
        <c:axId val="90008192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Число разводов на 1000 браков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1.3947134528911985E-2"/>
                  <c:y val="-4.578261145587038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5803653395236823E-2"/>
                  <c:y val="-3.738407372725785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7660172261561663E-2"/>
                  <c:y val="-3.318480486295173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7660172261561663E-2"/>
                  <c:y val="-4.158334259156374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2090615662587251E-2"/>
                  <c:y val="-4.578261145587038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3947134528912056E-2"/>
                  <c:y val="-5.418114918448204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5803653395236823E-2"/>
                  <c:y val="-3.738407372725785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513</c:v>
                </c:pt>
                <c:pt idx="1">
                  <c:v>560</c:v>
                </c:pt>
                <c:pt idx="2">
                  <c:v>463</c:v>
                </c:pt>
                <c:pt idx="3">
                  <c:v>416</c:v>
                </c:pt>
                <c:pt idx="4">
                  <c:v>479</c:v>
                </c:pt>
                <c:pt idx="5">
                  <c:v>502</c:v>
                </c:pt>
                <c:pt idx="6">
                  <c:v>522</c:v>
                </c:pt>
              </c:numCache>
            </c:numRef>
          </c:val>
        </c:ser>
        <c:marker val="1"/>
        <c:axId val="90023808"/>
        <c:axId val="90022272"/>
      </c:lineChart>
      <c:catAx>
        <c:axId val="9000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008192"/>
        <c:crosses val="autoZero"/>
        <c:auto val="1"/>
        <c:lblAlgn val="ctr"/>
        <c:lblOffset val="100"/>
      </c:catAx>
      <c:valAx>
        <c:axId val="90008192"/>
        <c:scaling>
          <c:orientation val="minMax"/>
          <c:max val="11000"/>
          <c:min val="0"/>
        </c:scaling>
        <c:axPos val="l"/>
        <c:numFmt formatCode="General" sourceLinked="1"/>
        <c:majorTickMark val="none"/>
        <c:tickLblPos val="none"/>
        <c:spPr>
          <a:noFill/>
          <a:ln>
            <a:noFill/>
          </a:ln>
        </c:spPr>
        <c:crossAx val="90006656"/>
        <c:crosses val="autoZero"/>
        <c:crossBetween val="between"/>
        <c:majorUnit val="1000"/>
      </c:valAx>
      <c:valAx>
        <c:axId val="90022272"/>
        <c:scaling>
          <c:orientation val="minMax"/>
          <c:max val="1000"/>
          <c:min val="0"/>
        </c:scaling>
        <c:axPos val="r"/>
        <c:numFmt formatCode="General" sourceLinked="1"/>
        <c:majorTickMark val="none"/>
        <c:tickLblPos val="none"/>
        <c:spPr>
          <a:ln>
            <a:noFill/>
          </a:ln>
        </c:spPr>
        <c:crossAx val="90023808"/>
        <c:crosses val="max"/>
        <c:crossBetween val="between"/>
        <c:majorUnit val="100"/>
      </c:valAx>
      <c:catAx>
        <c:axId val="90023808"/>
        <c:scaling>
          <c:orientation val="minMax"/>
        </c:scaling>
        <c:delete val="1"/>
        <c:axPos val="b"/>
        <c:numFmt formatCode="General" sourceLinked="1"/>
        <c:tickLblPos val="none"/>
        <c:crossAx val="90022272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5738662515131801E-2"/>
          <c:y val="1.9743765844199176E-2"/>
          <c:w val="0.94648357974654773"/>
          <c:h val="0.6025083071577906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spPr>
            <a:ln w="38100" cmpd="sng">
              <a:solidFill>
                <a:srgbClr val="92D050"/>
              </a:solidFill>
              <a:prstDash val="sysDash"/>
              <a:headEnd type="none"/>
              <a:tailEnd type="none"/>
            </a:ln>
          </c:spPr>
          <c:marker>
            <c:symbol val="none"/>
          </c:marker>
          <c:dLbls>
            <c:spPr>
              <a:noFill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696.9</c:v>
                </c:pt>
                <c:pt idx="1">
                  <c:v>682.8</c:v>
                </c:pt>
                <c:pt idx="2">
                  <c:v>625.4</c:v>
                </c:pt>
                <c:pt idx="3">
                  <c:v>593.20000000000005</c:v>
                </c:pt>
                <c:pt idx="4">
                  <c:v>606.20000000000005</c:v>
                </c:pt>
                <c:pt idx="5" formatCode="0.0">
                  <c:v>552</c:v>
                </c:pt>
                <c:pt idx="6">
                  <c:v>567.5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травмы, отравления и некоторые другие  последствия воздействия внешних причин</c:v>
                </c:pt>
              </c:strCache>
            </c:strRef>
          </c:tx>
          <c:spPr>
            <a:ln w="38100">
              <a:solidFill>
                <a:srgbClr val="FFC000"/>
              </a:solidFill>
              <a:headEnd type="none"/>
              <a:tailEnd type="none"/>
            </a:ln>
          </c:spPr>
          <c:marker>
            <c:symbol val="none"/>
          </c:marker>
          <c:dLbls>
            <c:spPr>
              <a:noFill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261.8</c:v>
                </c:pt>
                <c:pt idx="1">
                  <c:v>234.7</c:v>
                </c:pt>
                <c:pt idx="2">
                  <c:v>235.9</c:v>
                </c:pt>
                <c:pt idx="3">
                  <c:v>207.8</c:v>
                </c:pt>
                <c:pt idx="4">
                  <c:v>191.1</c:v>
                </c:pt>
                <c:pt idx="5">
                  <c:v>181.6</c:v>
                </c:pt>
                <c:pt idx="6">
                  <c:v>195.6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новообразования</c:v>
                </c:pt>
              </c:strCache>
            </c:strRef>
          </c:tx>
          <c:spPr>
            <a:ln w="41275">
              <a:solidFill>
                <a:schemeClr val="accent2">
                  <a:lumMod val="75000"/>
                </a:schemeClr>
              </a:solidFill>
              <a:prstDash val="sysDot"/>
              <a:headEnd type="none"/>
              <a:tailEnd type="none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08064365772897E-2"/>
                  <c:y val="4.605198187855673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2592170474034172E-2"/>
                  <c:y val="3.674360256267843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2592170474034172E-2"/>
                  <c:y val="3.674360256267843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4.2592170474034172E-2"/>
                  <c:y val="3.347750455710683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4619403718871624E-2"/>
                  <c:y val="4.980799458496393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4619403718871624E-2"/>
                  <c:y val="4.654189657939210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4.4619403718871624E-2"/>
                  <c:y val="4.6541896579392103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150.69999999999999</c:v>
                </c:pt>
                <c:pt idx="1">
                  <c:v>163.5</c:v>
                </c:pt>
                <c:pt idx="2">
                  <c:v>163.80000000000001</c:v>
                </c:pt>
                <c:pt idx="3">
                  <c:v>157.19999999999999</c:v>
                </c:pt>
                <c:pt idx="4">
                  <c:v>149.6</c:v>
                </c:pt>
                <c:pt idx="5">
                  <c:v>146.4</c:v>
                </c:pt>
                <c:pt idx="6">
                  <c:v>151.30000000000001</c:v>
                </c:pt>
              </c:numCache>
            </c:numRef>
          </c:val>
          <c:smooth val="1"/>
        </c:ser>
        <c:dLbls>
          <c:showVal val="1"/>
        </c:dLbls>
        <c:dropLines>
          <c:spPr>
            <a:ln w="15875" cap="sq">
              <a:solidFill>
                <a:schemeClr val="bg1">
                  <a:lumMod val="65000"/>
                </a:schemeClr>
              </a:solidFill>
              <a:prstDash val="lgDash"/>
              <a:bevel/>
            </a:ln>
          </c:spPr>
        </c:dropLines>
        <c:marker val="1"/>
        <c:axId val="89945600"/>
        <c:axId val="89947136"/>
      </c:lineChart>
      <c:catAx>
        <c:axId val="89945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9947136"/>
        <c:crosses val="autoZero"/>
        <c:auto val="1"/>
        <c:lblAlgn val="ctr"/>
        <c:lblOffset val="100"/>
      </c:catAx>
      <c:valAx>
        <c:axId val="89947136"/>
        <c:scaling>
          <c:orientation val="minMax"/>
          <c:max val="800"/>
        </c:scaling>
        <c:delete val="1"/>
        <c:axPos val="l"/>
        <c:numFmt formatCode="General" sourceLinked="1"/>
        <c:tickLblPos val="none"/>
        <c:crossAx val="89945600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"/>
          <c:y val="0.73839601155427448"/>
          <c:w val="1"/>
          <c:h val="0.26160398844572824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478674540684047E-3"/>
          <c:y val="4.3749999999999997E-2"/>
          <c:w val="0.97558546587925254"/>
          <c:h val="0.5422337598425075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5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20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Лист1!$D$3:$Q$3</c:f>
              <c:strCache>
                <c:ptCount val="14"/>
                <c:pt idx="0">
                  <c:v>Республика 
Башкортостан</c:v>
                </c:pt>
                <c:pt idx="1">
                  <c:v>Республика  
Марий Эл</c:v>
                </c:pt>
                <c:pt idx="2">
                  <c:v>Республика 
Мордовия</c:v>
                </c:pt>
                <c:pt idx="3">
                  <c:v>Республика
Татарстан</c:v>
                </c:pt>
                <c:pt idx="4">
                  <c:v>Удмуртская 
Республика</c:v>
                </c:pt>
                <c:pt idx="5">
                  <c:v>Чувашская 
Республика</c:v>
                </c:pt>
                <c:pt idx="6">
                  <c:v>Пермский 
край</c:v>
                </c:pt>
                <c:pt idx="7">
                  <c:v>Кировская 
область</c:v>
                </c:pt>
                <c:pt idx="8">
                  <c:v>Нижегородская 
область</c:v>
                </c:pt>
                <c:pt idx="9">
                  <c:v>Оренбургская
 область</c:v>
                </c:pt>
                <c:pt idx="10">
                  <c:v>Пензенская
 область</c:v>
                </c:pt>
                <c:pt idx="11">
                  <c:v>Самарская
 область</c:v>
                </c:pt>
                <c:pt idx="12">
                  <c:v>Саратовская 
область</c:v>
                </c:pt>
                <c:pt idx="13">
                  <c:v>Ульяновская 
область</c:v>
                </c:pt>
              </c:strCache>
            </c:strRef>
          </c:cat>
          <c:val>
            <c:numRef>
              <c:f>Лист1!$D$4:$Q$4</c:f>
              <c:numCache>
                <c:formatCode>0.0</c:formatCode>
                <c:ptCount val="14"/>
                <c:pt idx="0">
                  <c:v>1.7</c:v>
                </c:pt>
                <c:pt idx="1">
                  <c:v>1</c:v>
                </c:pt>
                <c:pt idx="2">
                  <c:v>-4.2</c:v>
                </c:pt>
                <c:pt idx="3">
                  <c:v>2.6</c:v>
                </c:pt>
                <c:pt idx="4">
                  <c:v>1.8</c:v>
                </c:pt>
                <c:pt idx="5">
                  <c:v>0.60000000000000064</c:v>
                </c:pt>
                <c:pt idx="6">
                  <c:v>0.8</c:v>
                </c:pt>
                <c:pt idx="7">
                  <c:v>-2.2999999999999998</c:v>
                </c:pt>
                <c:pt idx="8">
                  <c:v>-4</c:v>
                </c:pt>
                <c:pt idx="9">
                  <c:v>0.4</c:v>
                </c:pt>
                <c:pt idx="10">
                  <c:v>-3.9</c:v>
                </c:pt>
                <c:pt idx="11">
                  <c:v>-1.7</c:v>
                </c:pt>
                <c:pt idx="12">
                  <c:v>-2.7</c:v>
                </c:pt>
                <c:pt idx="13">
                  <c:v>-2.7</c:v>
                </c:pt>
              </c:numCache>
            </c:numRef>
          </c:val>
        </c:ser>
        <c:gapWidth val="82"/>
        <c:axId val="90462848"/>
        <c:axId val="90493312"/>
      </c:barChart>
      <c:catAx>
        <c:axId val="90462848"/>
        <c:scaling>
          <c:orientation val="minMax"/>
        </c:scaling>
        <c:axPos val="b"/>
        <c:numFmt formatCode="General" sourceLinked="1"/>
        <c:tickLblPos val="low"/>
        <c:txPr>
          <a:bodyPr rot="-5400000" vert="horz"/>
          <a:lstStyle/>
          <a:p>
            <a:pPr>
              <a:defRPr sz="1101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493312"/>
        <c:crosses val="autoZero"/>
        <c:auto val="1"/>
        <c:lblAlgn val="ctr"/>
        <c:lblOffset val="100"/>
      </c:catAx>
      <c:valAx>
        <c:axId val="90493312"/>
        <c:scaling>
          <c:orientation val="minMax"/>
          <c:max val="3"/>
          <c:min val="-5"/>
        </c:scaling>
        <c:delete val="1"/>
        <c:axPos val="l"/>
        <c:numFmt formatCode="0.0" sourceLinked="1"/>
        <c:tickLblPos val="none"/>
        <c:crossAx val="90462848"/>
        <c:crosses val="autoZero"/>
        <c:crossBetween val="between"/>
        <c:majorUnit val="1"/>
      </c:valAx>
      <c:spPr>
        <a:noFill/>
        <a:ln w="25408">
          <a:noFill/>
        </a:ln>
      </c:spPr>
    </c:plotArea>
    <c:plotVisOnly val="1"/>
    <c:dispBlanksAs val="gap"/>
  </c:chart>
  <c:txPr>
    <a:bodyPr/>
    <a:lstStyle/>
    <a:p>
      <a:pPr>
        <a:defRPr sz="1803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0.23077</cdr:x>
      <cdr:y>0.09615</cdr:y>
    </cdr:from>
    <cdr:to>
      <cdr:x>0.23077</cdr:x>
      <cdr:y>0.81537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944216" y="360040"/>
          <a:ext cx="0" cy="26930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0.27119</cdr:x>
      <cdr:y>0.1842</cdr:y>
    </cdr:from>
    <cdr:to>
      <cdr:x>0.88136</cdr:x>
      <cdr:y>0.28624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143008" y="500042"/>
          <a:ext cx="257177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Arial" pitchFamily="34" charset="0"/>
              <a:cs typeface="Arial" pitchFamily="34" charset="0"/>
            </a:rPr>
            <a:t>в % к предыдущему году</a:t>
          </a:r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0.05713</cdr:y>
    </cdr:from>
    <cdr:to>
      <cdr:x>0.84746</cdr:x>
      <cdr:y>0.18023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000132" y="142852"/>
          <a:ext cx="25717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в % к предыдущему году</a:t>
          </a:r>
          <a:endParaRPr lang="ru-RU" sz="1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0.23729</cdr:x>
      <cdr:y>0.05713</cdr:y>
    </cdr:from>
    <cdr:to>
      <cdr:x>0.84746</cdr:x>
      <cdr:y>0.18638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000140" y="122438"/>
          <a:ext cx="257177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Arial" pitchFamily="34" charset="0"/>
              <a:cs typeface="Arial" pitchFamily="34" charset="0"/>
            </a:rPr>
            <a:t>в % к предыдущему году</a:t>
          </a:r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0.01979</cdr:x>
      <cdr:y>0.17433</cdr:y>
    </cdr:from>
    <cdr:to>
      <cdr:x>0.97941</cdr:x>
      <cdr:y>0.19176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44016" y="720080"/>
          <a:ext cx="6984776" cy="7200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0.03707</cdr:x>
      <cdr:y>0.11007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331901" cy="412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103903" tIns="51952" rIns="103903" bIns="51952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ru-RU"/>
          </a:defPPr>
          <a:lvl1pPr marL="0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1pPr>
          <a:lvl2pPr marL="519400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2pPr>
          <a:lvl3pPr marL="1038801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3pPr>
          <a:lvl4pPr marL="1558200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77597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97000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3116398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635801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4155199" algn="l" defTabSz="1038801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defTabSz="1039033" fontAlgn="base">
            <a:spcBef>
              <a:spcPct val="0"/>
            </a:spcBef>
            <a:spcAft>
              <a:spcPct val="0"/>
            </a:spcAft>
          </a:pPr>
          <a:endParaRPr lang="en-US" dirty="0" smtClean="0">
            <a:latin typeface="Arial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0.02968</cdr:x>
      <cdr:y>0.15689</cdr:y>
    </cdr:from>
    <cdr:to>
      <cdr:x>0.9893</cdr:x>
      <cdr:y>0.17432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216024" y="648072"/>
          <a:ext cx="6984774" cy="7199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0.00225</cdr:x>
      <cdr:y>0.271</cdr:y>
    </cdr:from>
    <cdr:to>
      <cdr:x>0.0155</cdr:x>
      <cdr:y>0.56575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66" y="779545"/>
          <a:ext cx="85189" cy="847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0.00225</cdr:x>
      <cdr:y>0.271</cdr:y>
    </cdr:from>
    <cdr:to>
      <cdr:x>0.0155</cdr:x>
      <cdr:y>0.56575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66" y="779545"/>
          <a:ext cx="85189" cy="847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0.61771</cdr:x>
      <cdr:y>0.13805</cdr:y>
    </cdr:from>
    <cdr:to>
      <cdr:x>1</cdr:x>
      <cdr:y>0.24849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360040"/>
          <a:ext cx="12478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u="none" dirty="0" smtClean="0">
              <a:latin typeface="Arial" pitchFamily="34" charset="0"/>
              <a:cs typeface="Arial" pitchFamily="34" charset="0"/>
            </a:rPr>
            <a:t>крупные и средние</a:t>
          </a:r>
          <a:endParaRPr lang="ru-RU" sz="900" u="none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0.06618</cdr:x>
      <cdr:y>0.16566</cdr:y>
    </cdr:from>
    <cdr:to>
      <cdr:x>0.44122</cdr:x>
      <cdr:y>0.2761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6024" y="43204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900" u="none" dirty="0" smtClean="0">
              <a:latin typeface="Arial" pitchFamily="34" charset="0"/>
              <a:cs typeface="Arial" pitchFamily="34" charset="0"/>
            </a:rPr>
            <a:t>рынки и ярмарки</a:t>
          </a:r>
          <a:endParaRPr lang="ru-RU" sz="900" u="none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0.35893</cdr:y>
    </cdr:from>
    <cdr:to>
      <cdr:x>0.30886</cdr:x>
      <cdr:y>0.5798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936104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800" dirty="0" smtClean="0">
              <a:latin typeface="Arial" pitchFamily="34" charset="0"/>
              <a:cs typeface="Arial" pitchFamily="34" charset="0"/>
            </a:rPr>
            <a:t>малые предприятия (включая микро-предприятия</a:t>
          </a:r>
          <a:r>
            <a:rPr lang="ru-RU" sz="800" u="sng" dirty="0" smtClean="0">
              <a:latin typeface="Arial" pitchFamily="34" charset="0"/>
              <a:cs typeface="Arial" pitchFamily="34" charset="0"/>
            </a:rPr>
            <a:t>)</a:t>
          </a:r>
          <a:endParaRPr lang="ru-RU" sz="800" u="sng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0.69024</cdr:y>
    </cdr:from>
    <cdr:to>
      <cdr:x>0.37504</cdr:x>
      <cdr:y>0.80068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1800200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900" dirty="0" smtClean="0">
              <a:latin typeface="Arial" pitchFamily="34" charset="0"/>
              <a:cs typeface="Arial" pitchFamily="34" charset="0"/>
            </a:rPr>
            <a:t>индивидуальные предприниматели</a:t>
          </a:r>
          <a:endParaRPr lang="ru-RU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0.06618</cdr:x>
      <cdr:y>0.22088</cdr:y>
    </cdr:from>
    <cdr:to>
      <cdr:x>0.44315</cdr:x>
      <cdr:y>0.24849</cdr:y>
    </cdr:to>
    <cdr:sp macro="" textlink="">
      <cdr:nvSpPr>
        <cdr:cNvPr id="9" name="Соединительная линия уступом 8"/>
        <cdr:cNvSpPr/>
      </cdr:nvSpPr>
      <cdr:spPr>
        <a:xfrm xmlns:a="http://schemas.openxmlformats.org/drawingml/2006/main" rot="10800000" flipV="1">
          <a:off x="216024" y="576064"/>
          <a:ext cx="1230442" cy="72008"/>
        </a:xfrm>
        <a:prstGeom xmlns:a="http://schemas.openxmlformats.org/drawingml/2006/main" prst="bentConnector3">
          <a:avLst>
            <a:gd name="adj1" fmla="val 1266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0.04412</cdr:x>
      <cdr:y>0.5522</cdr:y>
    </cdr:from>
    <cdr:to>
      <cdr:x>0.35491</cdr:x>
      <cdr:y>0.5798</cdr:y>
    </cdr:to>
    <cdr:sp macro="" textlink="">
      <cdr:nvSpPr>
        <cdr:cNvPr id="10" name="Соединительная линия уступом 9"/>
        <cdr:cNvSpPr/>
      </cdr:nvSpPr>
      <cdr:spPr>
        <a:xfrm xmlns:a="http://schemas.openxmlformats.org/drawingml/2006/main" rot="10800000" flipV="1">
          <a:off x="144016" y="1440160"/>
          <a:ext cx="1014418" cy="72008"/>
        </a:xfrm>
        <a:prstGeom xmlns:a="http://schemas.openxmlformats.org/drawingml/2006/main" prst="bentConnector3">
          <a:avLst>
            <a:gd name="adj1" fmla="val 1266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0.02206</cdr:x>
      <cdr:y>0.80068</cdr:y>
    </cdr:from>
    <cdr:to>
      <cdr:x>0.39903</cdr:x>
      <cdr:y>0.82829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rot="10800000" flipV="1">
          <a:off x="72008" y="2088232"/>
          <a:ext cx="1230442" cy="72008"/>
        </a:xfrm>
        <a:prstGeom xmlns:a="http://schemas.openxmlformats.org/drawingml/2006/main" prst="bentConnector3">
          <a:avLst>
            <a:gd name="adj1" fmla="val 1266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0.61771</cdr:x>
      <cdr:y>0.22088</cdr:y>
    </cdr:from>
    <cdr:to>
      <cdr:x>0.99468</cdr:x>
      <cdr:y>0.24849</cdr:y>
    </cdr:to>
    <cdr:sp macro="" textlink="">
      <cdr:nvSpPr>
        <cdr:cNvPr id="12" name="Соединительная линия уступом 11"/>
        <cdr:cNvSpPr/>
      </cdr:nvSpPr>
      <cdr:spPr>
        <a:xfrm xmlns:a="http://schemas.openxmlformats.org/drawingml/2006/main" rot="10800000" flipV="1">
          <a:off x="2016224" y="576064"/>
          <a:ext cx="1230442" cy="72008"/>
        </a:xfrm>
        <a:prstGeom xmlns:a="http://schemas.openxmlformats.org/drawingml/2006/main" prst="bentConnector3">
          <a:avLst>
            <a:gd name="adj1" fmla="val 104097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0.08824</cdr:x>
      <cdr:y>0.24849</cdr:y>
    </cdr:from>
    <cdr:to>
      <cdr:x>0.13236</cdr:x>
      <cdr:y>0.33131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288032" y="648072"/>
          <a:ext cx="144000" cy="216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0.06618</cdr:x>
      <cdr:y>0.5798</cdr:y>
    </cdr:from>
    <cdr:to>
      <cdr:x>0.1103</cdr:x>
      <cdr:y>0.66262</cdr:y>
    </cdr:to>
    <cdr:sp macro="" textlink="">
      <cdr:nvSpPr>
        <cdr:cNvPr id="14" name="Стрелка вниз 13"/>
        <cdr:cNvSpPr/>
      </cdr:nvSpPr>
      <cdr:spPr>
        <a:xfrm xmlns:a="http://schemas.openxmlformats.org/drawingml/2006/main" rot="10800000">
          <a:off x="216024" y="1512168"/>
          <a:ext cx="144000" cy="216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0.06618</cdr:x>
      <cdr:y>0.82829</cdr:y>
    </cdr:from>
    <cdr:to>
      <cdr:x>0.1103</cdr:x>
      <cdr:y>0.91111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0800000">
          <a:off x="216024" y="2160240"/>
          <a:ext cx="144000" cy="216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0.7942</cdr:x>
      <cdr:y>0.22088</cdr:y>
    </cdr:from>
    <cdr:to>
      <cdr:x>0.83832</cdr:x>
      <cdr:y>0.3037</cdr:y>
    </cdr:to>
    <cdr:sp macro="" textlink="">
      <cdr:nvSpPr>
        <cdr:cNvPr id="16" name="Стрелка вниз 15"/>
        <cdr:cNvSpPr/>
      </cdr:nvSpPr>
      <cdr:spPr>
        <a:xfrm xmlns:a="http://schemas.openxmlformats.org/drawingml/2006/main" rot="10800000">
          <a:off x="2592288" y="576064"/>
          <a:ext cx="144000" cy="216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0.13237</cdr:x>
      <cdr:y>0.24849</cdr:y>
    </cdr:from>
    <cdr:to>
      <cdr:x>0.26473</cdr:x>
      <cdr:y>0.33132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32048" y="648072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+6,5%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0.11031</cdr:x>
      <cdr:y>0.5798</cdr:y>
    </cdr:from>
    <cdr:to>
      <cdr:x>0.24267</cdr:x>
      <cdr:y>0.66263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60040" y="151216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+25,8%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0.11031</cdr:x>
      <cdr:y>0.82829</cdr:y>
    </cdr:from>
    <cdr:to>
      <cdr:x>0.24267</cdr:x>
      <cdr:y>0.91112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60040" y="2160240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+24,7%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0.83832</cdr:x>
      <cdr:y>0.22088</cdr:y>
    </cdr:from>
    <cdr:to>
      <cdr:x>0.97069</cdr:x>
      <cdr:y>0.30371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736304" y="576064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+21,1%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0.3971</cdr:x>
      <cdr:y>0.01655</cdr:y>
    </cdr:from>
    <cdr:to>
      <cdr:x>0.66183</cdr:x>
      <cdr:y>0.12699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296144" y="4316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2008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0.3971</cdr:x>
      <cdr:y>0.37548</cdr:y>
    </cdr:from>
    <cdr:to>
      <cdr:x>0.68389</cdr:x>
      <cdr:y>0.6233</cdr:y>
    </cdr:to>
    <cdr:sp macro="" textlink="">
      <cdr:nvSpPr>
        <cdr:cNvPr id="22" name="TextBox 24"/>
        <cdr:cNvSpPr txBox="1"/>
      </cdr:nvSpPr>
      <cdr:spPr>
        <a:xfrm xmlns:a="http://schemas.openxmlformats.org/drawingml/2006/main">
          <a:off x="1296144" y="979264"/>
          <a:ext cx="93610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cs typeface="Arial" pitchFamily="34" charset="0"/>
            </a:rPr>
            <a:t>67,7 </a:t>
          </a:r>
          <a:br>
            <a:rPr lang="ru-RU" sz="1200" dirty="0" smtClean="0">
              <a:cs typeface="Arial" pitchFamily="34" charset="0"/>
            </a:rPr>
          </a:br>
          <a:r>
            <a:rPr lang="ru-RU" sz="1200" dirty="0" smtClean="0">
              <a:cs typeface="Arial" pitchFamily="34" charset="0"/>
            </a:rPr>
            <a:t>млрд. рублей</a:t>
          </a:r>
          <a:endParaRPr lang="ru-RU" sz="1200" dirty="0">
            <a:cs typeface="Arial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0.61771</cdr:x>
      <cdr:y>0.13805</cdr:y>
    </cdr:from>
    <cdr:to>
      <cdr:x>1</cdr:x>
      <cdr:y>0.24849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360040"/>
          <a:ext cx="12478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u="none" dirty="0" smtClean="0">
              <a:latin typeface="Arial" pitchFamily="34" charset="0"/>
              <a:cs typeface="Arial" pitchFamily="34" charset="0"/>
            </a:rPr>
            <a:t>крупные и средние</a:t>
          </a:r>
          <a:endParaRPr lang="ru-RU" sz="900" u="none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0.06618</cdr:x>
      <cdr:y>0.16566</cdr:y>
    </cdr:from>
    <cdr:to>
      <cdr:x>0.44122</cdr:x>
      <cdr:y>0.2761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16024" y="43204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900" u="none" dirty="0" smtClean="0">
              <a:latin typeface="Arial" pitchFamily="34" charset="0"/>
              <a:cs typeface="Arial" pitchFamily="34" charset="0"/>
            </a:rPr>
            <a:t>рынки и ярмарки</a:t>
          </a:r>
          <a:endParaRPr lang="ru-RU" sz="900" u="none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0.35893</cdr:y>
    </cdr:from>
    <cdr:to>
      <cdr:x>0.30886</cdr:x>
      <cdr:y>0.5798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936104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800" dirty="0" smtClean="0">
              <a:latin typeface="Arial" pitchFamily="34" charset="0"/>
              <a:cs typeface="Arial" pitchFamily="34" charset="0"/>
            </a:rPr>
            <a:t>малые предприятия (включая микро-предприятия</a:t>
          </a:r>
          <a:r>
            <a:rPr lang="ru-RU" sz="800" u="sng" dirty="0" smtClean="0">
              <a:latin typeface="Arial" pitchFamily="34" charset="0"/>
              <a:cs typeface="Arial" pitchFamily="34" charset="0"/>
            </a:rPr>
            <a:t>)</a:t>
          </a:r>
          <a:endParaRPr lang="ru-RU" sz="800" u="sng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0.69024</cdr:y>
    </cdr:from>
    <cdr:to>
      <cdr:x>0.37504</cdr:x>
      <cdr:y>0.80068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1800200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900" dirty="0" smtClean="0">
              <a:latin typeface="Arial" pitchFamily="34" charset="0"/>
              <a:cs typeface="Arial" pitchFamily="34" charset="0"/>
            </a:rPr>
            <a:t>индивидуальные предприниматели</a:t>
          </a:r>
          <a:endParaRPr lang="ru-RU" sz="9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0.06618</cdr:x>
      <cdr:y>0.22088</cdr:y>
    </cdr:from>
    <cdr:to>
      <cdr:x>0.44315</cdr:x>
      <cdr:y>0.24849</cdr:y>
    </cdr:to>
    <cdr:sp macro="" textlink="">
      <cdr:nvSpPr>
        <cdr:cNvPr id="9" name="Соединительная линия уступом 8"/>
        <cdr:cNvSpPr/>
      </cdr:nvSpPr>
      <cdr:spPr>
        <a:xfrm xmlns:a="http://schemas.openxmlformats.org/drawingml/2006/main" rot="10800000" flipV="1">
          <a:off x="216024" y="576064"/>
          <a:ext cx="1230442" cy="72008"/>
        </a:xfrm>
        <a:prstGeom xmlns:a="http://schemas.openxmlformats.org/drawingml/2006/main" prst="bentConnector3">
          <a:avLst>
            <a:gd name="adj1" fmla="val 1266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0.04412</cdr:x>
      <cdr:y>0.5522</cdr:y>
    </cdr:from>
    <cdr:to>
      <cdr:x>0.35491</cdr:x>
      <cdr:y>0.5798</cdr:y>
    </cdr:to>
    <cdr:sp macro="" textlink="">
      <cdr:nvSpPr>
        <cdr:cNvPr id="10" name="Соединительная линия уступом 9"/>
        <cdr:cNvSpPr/>
      </cdr:nvSpPr>
      <cdr:spPr>
        <a:xfrm xmlns:a="http://schemas.openxmlformats.org/drawingml/2006/main" rot="10800000" flipV="1">
          <a:off x="144016" y="1440160"/>
          <a:ext cx="1014418" cy="72008"/>
        </a:xfrm>
        <a:prstGeom xmlns:a="http://schemas.openxmlformats.org/drawingml/2006/main" prst="bentConnector3">
          <a:avLst>
            <a:gd name="adj1" fmla="val 1266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0.02206</cdr:x>
      <cdr:y>0.80068</cdr:y>
    </cdr:from>
    <cdr:to>
      <cdr:x>0.39903</cdr:x>
      <cdr:y>0.82829</cdr:y>
    </cdr:to>
    <cdr:sp macro="" textlink="">
      <cdr:nvSpPr>
        <cdr:cNvPr id="11" name="Соединительная линия уступом 10"/>
        <cdr:cNvSpPr/>
      </cdr:nvSpPr>
      <cdr:spPr>
        <a:xfrm xmlns:a="http://schemas.openxmlformats.org/drawingml/2006/main" rot="10800000" flipV="1">
          <a:off x="72008" y="2088232"/>
          <a:ext cx="1230442" cy="72008"/>
        </a:xfrm>
        <a:prstGeom xmlns:a="http://schemas.openxmlformats.org/drawingml/2006/main" prst="bentConnector3">
          <a:avLst>
            <a:gd name="adj1" fmla="val 1266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0.61771</cdr:x>
      <cdr:y>0.22088</cdr:y>
    </cdr:from>
    <cdr:to>
      <cdr:x>0.99468</cdr:x>
      <cdr:y>0.24849</cdr:y>
    </cdr:to>
    <cdr:sp macro="" textlink="">
      <cdr:nvSpPr>
        <cdr:cNvPr id="12" name="Соединительная линия уступом 11"/>
        <cdr:cNvSpPr/>
      </cdr:nvSpPr>
      <cdr:spPr>
        <a:xfrm xmlns:a="http://schemas.openxmlformats.org/drawingml/2006/main" rot="10800000" flipV="1">
          <a:off x="2016224" y="576064"/>
          <a:ext cx="1230442" cy="72008"/>
        </a:xfrm>
        <a:prstGeom xmlns:a="http://schemas.openxmlformats.org/drawingml/2006/main" prst="bentConnector3">
          <a:avLst>
            <a:gd name="adj1" fmla="val 104097"/>
          </a:avLst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solid"/>
          <a:headEnd type="oval" w="med" len="med"/>
          <a:tailEnd type="oval" w="med" len="me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0.08824</cdr:x>
      <cdr:y>0.24849</cdr:y>
    </cdr:from>
    <cdr:to>
      <cdr:x>0.13236</cdr:x>
      <cdr:y>0.33131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288032" y="648072"/>
          <a:ext cx="144000" cy="216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0.06618</cdr:x>
      <cdr:y>0.5798</cdr:y>
    </cdr:from>
    <cdr:to>
      <cdr:x>0.1103</cdr:x>
      <cdr:y>0.66262</cdr:y>
    </cdr:to>
    <cdr:sp macro="" textlink="">
      <cdr:nvSpPr>
        <cdr:cNvPr id="14" name="Стрелка вниз 13"/>
        <cdr:cNvSpPr/>
      </cdr:nvSpPr>
      <cdr:spPr>
        <a:xfrm xmlns:a="http://schemas.openxmlformats.org/drawingml/2006/main" rot="10800000">
          <a:off x="216024" y="1512168"/>
          <a:ext cx="144000" cy="216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0.7942</cdr:x>
      <cdr:y>0.22088</cdr:y>
    </cdr:from>
    <cdr:to>
      <cdr:x>0.83832</cdr:x>
      <cdr:y>0.3037</cdr:y>
    </cdr:to>
    <cdr:sp macro="" textlink="">
      <cdr:nvSpPr>
        <cdr:cNvPr id="16" name="Стрелка вниз 15"/>
        <cdr:cNvSpPr/>
      </cdr:nvSpPr>
      <cdr:spPr>
        <a:xfrm xmlns:a="http://schemas.openxmlformats.org/drawingml/2006/main" rot="10800000">
          <a:off x="2592288" y="576064"/>
          <a:ext cx="144000" cy="2160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0.13237</cdr:x>
      <cdr:y>0.24849</cdr:y>
    </cdr:from>
    <cdr:to>
      <cdr:x>0.26473</cdr:x>
      <cdr:y>0.33132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32048" y="648072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+0,4%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0.11031</cdr:x>
      <cdr:y>0.5798</cdr:y>
    </cdr:from>
    <cdr:to>
      <cdr:x>0.24267</cdr:x>
      <cdr:y>0.66263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60040" y="151216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+0,1%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0.08824</cdr:x>
      <cdr:y>0.82829</cdr:y>
    </cdr:from>
    <cdr:to>
      <cdr:x>0.2206</cdr:x>
      <cdr:y>0.91112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88032" y="2160240"/>
          <a:ext cx="432027" cy="216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3366CC"/>
              </a:solidFill>
            </a:rPr>
            <a:t>-4,8%</a:t>
          </a:r>
          <a:endParaRPr lang="ru-RU" sz="1100" dirty="0">
            <a:solidFill>
              <a:srgbClr val="3366CC"/>
            </a:solidFill>
          </a:endParaRPr>
        </a:p>
      </cdr:txBody>
    </cdr:sp>
  </cdr:relSizeAnchor>
  <cdr:relSizeAnchor xmlns:cdr="http://schemas.openxmlformats.org/drawingml/2006/chartDrawing">
    <cdr:from>
      <cdr:x>0.83832</cdr:x>
      <cdr:y>0.22088</cdr:y>
    </cdr:from>
    <cdr:to>
      <cdr:x>0.97069</cdr:x>
      <cdr:y>0.30371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736304" y="576064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C00000"/>
              </a:solidFill>
            </a:rPr>
            <a:t>+9,1%</a:t>
          </a:r>
          <a:endParaRPr lang="ru-RU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0.3971</cdr:x>
      <cdr:y>0.38654</cdr:y>
    </cdr:from>
    <cdr:to>
      <cdr:x>0.68389</cdr:x>
      <cdr:y>0.63436</cdr:y>
    </cdr:to>
    <cdr:sp macro="" textlink="">
      <cdr:nvSpPr>
        <cdr:cNvPr id="21" name="TextBox 24"/>
        <cdr:cNvSpPr txBox="1"/>
      </cdr:nvSpPr>
      <cdr:spPr>
        <a:xfrm xmlns:a="http://schemas.openxmlformats.org/drawingml/2006/main">
          <a:off x="1296144" y="1008112"/>
          <a:ext cx="936104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cs typeface="Arial" pitchFamily="34" charset="0"/>
            </a:rPr>
            <a:t>132,6</a:t>
          </a:r>
          <a:br>
            <a:rPr lang="ru-RU" sz="1200" dirty="0" smtClean="0">
              <a:cs typeface="Arial" pitchFamily="34" charset="0"/>
            </a:rPr>
          </a:br>
          <a:r>
            <a:rPr lang="ru-RU" sz="1200" dirty="0" smtClean="0">
              <a:cs typeface="Arial" pitchFamily="34" charset="0"/>
            </a:rPr>
            <a:t>млрд. рублей</a:t>
          </a:r>
          <a:endParaRPr lang="ru-RU" sz="12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0.06618</cdr:x>
      <cdr:y>0.82829</cdr:y>
    </cdr:from>
    <cdr:to>
      <cdr:x>0.1103</cdr:x>
      <cdr:y>0.91111</cdr:y>
    </cdr:to>
    <cdr:sp macro="" textlink="">
      <cdr:nvSpPr>
        <cdr:cNvPr id="22" name="Стрелка вниз 21"/>
        <cdr:cNvSpPr/>
      </cdr:nvSpPr>
      <cdr:spPr>
        <a:xfrm xmlns:a="http://schemas.openxmlformats.org/drawingml/2006/main" rot="10800000" flipV="1">
          <a:off x="216024" y="2160240"/>
          <a:ext cx="144000" cy="216000"/>
        </a:xfrm>
        <a:prstGeom xmlns:a="http://schemas.openxmlformats.org/drawingml/2006/main" prst="downArrow">
          <a:avLst>
            <a:gd name="adj1" fmla="val 50000"/>
            <a:gd name="adj2" fmla="val 52988"/>
          </a:avLst>
        </a:prstGeom>
        <a:solidFill xmlns:a="http://schemas.openxmlformats.org/drawingml/2006/main">
          <a:srgbClr val="0066FF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0.37504</cdr:x>
      <cdr:y>0.04416</cdr:y>
    </cdr:from>
    <cdr:to>
      <cdr:x>0.68389</cdr:x>
      <cdr:y>0.1546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224136" y="11516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rPr>
            <a:t>2014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0.22662</cdr:y>
    </cdr:from>
    <cdr:to>
      <cdr:x>0.9893</cdr:x>
      <cdr:y>0.22662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0" y="936104"/>
          <a:ext cx="720080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0.35364</cdr:x>
      <cdr:y>0.19048</cdr:y>
    </cdr:from>
    <cdr:to>
      <cdr:x>0.70727</cdr:x>
      <cdr:y>0.26229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428772" y="734806"/>
          <a:ext cx="142873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0.07422</cdr:x>
      <cdr:y>0.18218</cdr:y>
    </cdr:from>
    <cdr:to>
      <cdr:x>0.9203</cdr:x>
      <cdr:y>0.45544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57190" y="857256"/>
          <a:ext cx="4071940" cy="128587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333399"/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0.02751</cdr:x>
      <cdr:y>0.227</cdr:y>
    </cdr:from>
    <cdr:to>
      <cdr:x>0.70354</cdr:x>
      <cdr:y>0.34037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251520" y="1556792"/>
          <a:ext cx="6181618" cy="777492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3333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200" dirty="0">
            <a:solidFill>
              <a:srgbClr val="1F497D"/>
            </a:solidFill>
          </a:endParaRPr>
        </a:p>
      </cdr:txBody>
    </cdr:sp>
  </cdr:relSizeAnchor>
  <cdr:relSizeAnchor xmlns:cdr="http://schemas.openxmlformats.org/drawingml/2006/chartDrawing">
    <cdr:from>
      <cdr:x>0</cdr:x>
      <cdr:y>0.2795</cdr:y>
    </cdr:from>
    <cdr:to>
      <cdr:x>0.08948</cdr:x>
      <cdr:y>0.33358</cdr:y>
    </cdr:to>
    <cdr:sp macro="" textlink="">
      <cdr:nvSpPr>
        <cdr:cNvPr id="14" name="Овальная выноска 13"/>
        <cdr:cNvSpPr/>
      </cdr:nvSpPr>
      <cdr:spPr>
        <a:xfrm xmlns:a="http://schemas.openxmlformats.org/drawingml/2006/main">
          <a:off x="0" y="1916832"/>
          <a:ext cx="818205" cy="370880"/>
        </a:xfrm>
        <a:prstGeom xmlns:a="http://schemas.openxmlformats.org/drawingml/2006/main" prst="wedgeEllipseCallout">
          <a:avLst>
            <a:gd name="adj1" fmla="val -1342"/>
            <a:gd name="adj2" fmla="val 168715"/>
          </a:avLst>
        </a:prstGeom>
        <a:solidFill xmlns:a="http://schemas.openxmlformats.org/drawingml/2006/main">
          <a:srgbClr val="F5E4E3"/>
        </a:solidFill>
        <a:ln xmlns:a="http://schemas.openxmlformats.org/drawingml/2006/main" w="25400" cap="flat" cmpd="sng" algn="ctr">
          <a:solidFill>
            <a:srgbClr val="3276C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0"/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в 2,</a:t>
          </a:r>
          <a:r>
            <a:rPr lang="en-US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 р.</a:t>
          </a:r>
          <a:endParaRPr lang="ru-RU" sz="1200" b="1" dirty="0">
            <a:solidFill>
              <a:srgbClr val="33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0.09838</cdr:x>
      <cdr:y>0.311</cdr:y>
    </cdr:from>
    <cdr:to>
      <cdr:x>0.18786</cdr:x>
      <cdr:y>0.36507</cdr:y>
    </cdr:to>
    <cdr:sp macro="" textlink="">
      <cdr:nvSpPr>
        <cdr:cNvPr id="25" name="Овальная выноска 24"/>
        <cdr:cNvSpPr/>
      </cdr:nvSpPr>
      <cdr:spPr>
        <a:xfrm xmlns:a="http://schemas.openxmlformats.org/drawingml/2006/main">
          <a:off x="899592" y="2132856"/>
          <a:ext cx="818205" cy="370812"/>
        </a:xfrm>
        <a:prstGeom xmlns:a="http://schemas.openxmlformats.org/drawingml/2006/main" prst="wedgeEllipseCallout">
          <a:avLst>
            <a:gd name="adj1" fmla="val -1342"/>
            <a:gd name="adj2" fmla="val 168715"/>
          </a:avLst>
        </a:prstGeom>
        <a:solidFill xmlns:a="http://schemas.openxmlformats.org/drawingml/2006/main">
          <a:srgbClr val="F5E4E3"/>
        </a:solidFill>
        <a:ln xmlns:a="http://schemas.openxmlformats.org/drawingml/2006/main" w="25400" cap="flat" cmpd="sng" algn="ctr">
          <a:solidFill>
            <a:srgbClr val="3276C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0"/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в 2,</a:t>
          </a:r>
          <a:r>
            <a:rPr lang="en-US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2</a:t>
          </a:r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 р.</a:t>
          </a:r>
          <a:endParaRPr lang="ru-RU" sz="1200" b="1" dirty="0">
            <a:solidFill>
              <a:srgbClr val="33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0.20863</cdr:x>
      <cdr:y>0.332</cdr:y>
    </cdr:from>
    <cdr:to>
      <cdr:x>0.29811</cdr:x>
      <cdr:y>0.38607</cdr:y>
    </cdr:to>
    <cdr:sp macro="" textlink="">
      <cdr:nvSpPr>
        <cdr:cNvPr id="26" name="Овальная выноска 25"/>
        <cdr:cNvSpPr/>
      </cdr:nvSpPr>
      <cdr:spPr>
        <a:xfrm xmlns:a="http://schemas.openxmlformats.org/drawingml/2006/main">
          <a:off x="1907704" y="2276872"/>
          <a:ext cx="818205" cy="370812"/>
        </a:xfrm>
        <a:prstGeom xmlns:a="http://schemas.openxmlformats.org/drawingml/2006/main" prst="wedgeEllipseCallout">
          <a:avLst>
            <a:gd name="adj1" fmla="val -1342"/>
            <a:gd name="adj2" fmla="val 168715"/>
          </a:avLst>
        </a:prstGeom>
        <a:solidFill xmlns:a="http://schemas.openxmlformats.org/drawingml/2006/main">
          <a:srgbClr val="F5E4E3"/>
        </a:solidFill>
        <a:ln xmlns:a="http://schemas.openxmlformats.org/drawingml/2006/main" w="25400" cap="flat" cmpd="sng" algn="ctr">
          <a:solidFill>
            <a:srgbClr val="3276C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0"/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в 2,</a:t>
          </a:r>
          <a:r>
            <a:rPr lang="en-US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3</a:t>
          </a:r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 р.</a:t>
          </a:r>
          <a:endParaRPr lang="ru-RU" sz="1200" b="1" dirty="0">
            <a:solidFill>
              <a:srgbClr val="33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0.31888</cdr:x>
      <cdr:y>0.332</cdr:y>
    </cdr:from>
    <cdr:to>
      <cdr:x>0.40835</cdr:x>
      <cdr:y>0.38607</cdr:y>
    </cdr:to>
    <cdr:sp macro="" textlink="">
      <cdr:nvSpPr>
        <cdr:cNvPr id="27" name="Овальная выноска 26"/>
        <cdr:cNvSpPr/>
      </cdr:nvSpPr>
      <cdr:spPr>
        <a:xfrm xmlns:a="http://schemas.openxmlformats.org/drawingml/2006/main">
          <a:off x="2915816" y="2276872"/>
          <a:ext cx="818114" cy="370812"/>
        </a:xfrm>
        <a:prstGeom xmlns:a="http://schemas.openxmlformats.org/drawingml/2006/main" prst="wedgeEllipseCallout">
          <a:avLst>
            <a:gd name="adj1" fmla="val -1342"/>
            <a:gd name="adj2" fmla="val 168715"/>
          </a:avLst>
        </a:prstGeom>
        <a:solidFill xmlns:a="http://schemas.openxmlformats.org/drawingml/2006/main">
          <a:srgbClr val="F5E4E3"/>
        </a:solidFill>
        <a:ln xmlns:a="http://schemas.openxmlformats.org/drawingml/2006/main" w="25400" cap="flat" cmpd="sng" algn="ctr">
          <a:solidFill>
            <a:srgbClr val="3276C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0"/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в 2,</a:t>
          </a:r>
          <a:r>
            <a:rPr lang="en-US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2</a:t>
          </a:r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 р.</a:t>
          </a:r>
          <a:endParaRPr lang="ru-RU" sz="1200" b="1" dirty="0">
            <a:solidFill>
              <a:srgbClr val="33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0.437</cdr:x>
      <cdr:y>0.3215</cdr:y>
    </cdr:from>
    <cdr:to>
      <cdr:x>0.52647</cdr:x>
      <cdr:y>0.37557</cdr:y>
    </cdr:to>
    <cdr:sp macro="" textlink="">
      <cdr:nvSpPr>
        <cdr:cNvPr id="28" name="Овальная выноска 27"/>
        <cdr:cNvSpPr/>
      </cdr:nvSpPr>
      <cdr:spPr>
        <a:xfrm xmlns:a="http://schemas.openxmlformats.org/drawingml/2006/main">
          <a:off x="3995936" y="2204864"/>
          <a:ext cx="818113" cy="370812"/>
        </a:xfrm>
        <a:prstGeom xmlns:a="http://schemas.openxmlformats.org/drawingml/2006/main" prst="wedgeEllipseCallout">
          <a:avLst>
            <a:gd name="adj1" fmla="val -1342"/>
            <a:gd name="adj2" fmla="val 168715"/>
          </a:avLst>
        </a:prstGeom>
        <a:solidFill xmlns:a="http://schemas.openxmlformats.org/drawingml/2006/main">
          <a:srgbClr val="F5E4E3"/>
        </a:solidFill>
        <a:ln xmlns:a="http://schemas.openxmlformats.org/drawingml/2006/main" w="25400" cap="flat" cmpd="sng" algn="ctr">
          <a:solidFill>
            <a:srgbClr val="3276C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0"/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в 2,</a:t>
          </a:r>
          <a:r>
            <a:rPr lang="en-US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5</a:t>
          </a:r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 р.</a:t>
          </a:r>
          <a:endParaRPr lang="ru-RU" sz="1200" b="1" dirty="0">
            <a:solidFill>
              <a:srgbClr val="33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0.53937</cdr:x>
      <cdr:y>0.3005</cdr:y>
    </cdr:from>
    <cdr:to>
      <cdr:x>0.62885</cdr:x>
      <cdr:y>0.35457</cdr:y>
    </cdr:to>
    <cdr:sp macro="" textlink="">
      <cdr:nvSpPr>
        <cdr:cNvPr id="29" name="Овальная выноска 28"/>
        <cdr:cNvSpPr/>
      </cdr:nvSpPr>
      <cdr:spPr>
        <a:xfrm xmlns:a="http://schemas.openxmlformats.org/drawingml/2006/main">
          <a:off x="4932040" y="2060848"/>
          <a:ext cx="818205" cy="370812"/>
        </a:xfrm>
        <a:prstGeom xmlns:a="http://schemas.openxmlformats.org/drawingml/2006/main" prst="wedgeEllipseCallout">
          <a:avLst>
            <a:gd name="adj1" fmla="val -1342"/>
            <a:gd name="adj2" fmla="val 168715"/>
          </a:avLst>
        </a:prstGeom>
        <a:solidFill xmlns:a="http://schemas.openxmlformats.org/drawingml/2006/main">
          <a:srgbClr val="F5E4E3"/>
        </a:solidFill>
        <a:ln xmlns:a="http://schemas.openxmlformats.org/drawingml/2006/main" w="25400" cap="flat" cmpd="sng" algn="ctr">
          <a:solidFill>
            <a:srgbClr val="3276C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0"/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в 2,</a:t>
          </a:r>
          <a:r>
            <a:rPr lang="en-US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5</a:t>
          </a:r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 р.</a:t>
          </a:r>
          <a:endParaRPr lang="ru-RU" sz="1200" b="1" dirty="0">
            <a:solidFill>
              <a:srgbClr val="33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0.64175</cdr:x>
      <cdr:y>0.269</cdr:y>
    </cdr:from>
    <cdr:to>
      <cdr:x>0.73123</cdr:x>
      <cdr:y>0.32307</cdr:y>
    </cdr:to>
    <cdr:sp macro="" textlink="">
      <cdr:nvSpPr>
        <cdr:cNvPr id="18" name="Овальная выноска 17"/>
        <cdr:cNvSpPr/>
      </cdr:nvSpPr>
      <cdr:spPr>
        <a:xfrm xmlns:a="http://schemas.openxmlformats.org/drawingml/2006/main">
          <a:off x="5868144" y="1844824"/>
          <a:ext cx="818205" cy="370812"/>
        </a:xfrm>
        <a:prstGeom xmlns:a="http://schemas.openxmlformats.org/drawingml/2006/main" prst="wedgeEllipseCallout">
          <a:avLst>
            <a:gd name="adj1" fmla="val -1342"/>
            <a:gd name="adj2" fmla="val 168715"/>
          </a:avLst>
        </a:prstGeom>
        <a:solidFill xmlns:a="http://schemas.openxmlformats.org/drawingml/2006/main">
          <a:srgbClr val="F5E4E3"/>
        </a:solidFill>
        <a:ln xmlns:a="http://schemas.openxmlformats.org/drawingml/2006/main" w="25400" cap="flat" cmpd="sng" algn="ctr">
          <a:solidFill>
            <a:srgbClr val="3276C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defTabSz="0"/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в 2,</a:t>
          </a:r>
          <a:r>
            <a:rPr lang="en-US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5</a:t>
          </a:r>
          <a:r>
            <a:rPr lang="ru-RU" sz="12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rPr>
            <a:t> р.</a:t>
          </a:r>
          <a:endParaRPr lang="ru-RU" sz="1200" b="1" dirty="0">
            <a:solidFill>
              <a:srgbClr val="3333CC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0.05113</cdr:x>
      <cdr:y>0.479</cdr:y>
    </cdr:from>
    <cdr:to>
      <cdr:x>0.66692</cdr:x>
      <cdr:y>0.65852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467544" y="3284984"/>
          <a:ext cx="5630784" cy="123114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333399"/>
          </a:solidFill>
          <a:prstDash val="sysDot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0.64962</cdr:x>
      <cdr:y>0.437</cdr:y>
    </cdr:from>
    <cdr:to>
      <cdr:x>0.71699</cdr:x>
      <cdr:y>0.4748</cdr:y>
    </cdr:to>
    <cdr:sp macro="" textlink="">
      <cdr:nvSpPr>
        <cdr:cNvPr id="24" name="Скругленный прямоугольник 23"/>
        <cdr:cNvSpPr/>
      </cdr:nvSpPr>
      <cdr:spPr>
        <a:xfrm xmlns:a="http://schemas.openxmlformats.org/drawingml/2006/main">
          <a:off x="5940152" y="2996952"/>
          <a:ext cx="616031" cy="25923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3366CC"/>
        </a:solidFill>
        <a:ln xmlns:a="http://schemas.openxmlformats.org/drawingml/2006/main" w="3175" cap="flat" cmpd="sng" algn="ctr">
          <a:solidFill>
            <a:srgbClr val="3366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51435" rIns="0" bIns="51435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ysClr val="window" lastClr="FFFFFF"/>
              </a:solidFill>
            </a:rPr>
            <a:t>в </a:t>
          </a:r>
          <a:r>
            <a:rPr lang="en-US" sz="1400" b="1" dirty="0" smtClean="0">
              <a:solidFill>
                <a:sysClr val="window" lastClr="FFFFFF"/>
              </a:solidFill>
            </a:rPr>
            <a:t>1,9</a:t>
          </a:r>
          <a:r>
            <a:rPr lang="ru-RU" sz="1400" b="1" dirty="0" smtClean="0">
              <a:solidFill>
                <a:sysClr val="window" lastClr="FFFFFF"/>
              </a:solidFill>
            </a:rPr>
            <a:t> р.</a:t>
          </a:r>
          <a:endParaRPr lang="ru-RU" sz="14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0.08948</cdr:x>
      <cdr:y>0.65117</cdr:y>
    </cdr:from>
    <cdr:to>
      <cdr:x>0.70526</cdr:x>
      <cdr:y>0.79288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934214" y="4923639"/>
          <a:ext cx="6429420" cy="107157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chemeClr val="accent1">
              <a:lumMod val="75000"/>
            </a:schemeClr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0.69687</cdr:x>
      <cdr:y>0.605</cdr:y>
    </cdr:from>
    <cdr:to>
      <cdr:x>0.76424</cdr:x>
      <cdr:y>0.6428</cdr:y>
    </cdr:to>
    <cdr:sp macro="" textlink="">
      <cdr:nvSpPr>
        <cdr:cNvPr id="36" name="Скругленный прямоугольник 35"/>
        <cdr:cNvSpPr/>
      </cdr:nvSpPr>
      <cdr:spPr>
        <a:xfrm xmlns:a="http://schemas.openxmlformats.org/drawingml/2006/main">
          <a:off x="6372200" y="4149080"/>
          <a:ext cx="616032" cy="25923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317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51435" rIns="0" bIns="51435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/>
            <a:t>в 1,8 р.</a:t>
          </a:r>
          <a:endParaRPr lang="ru-RU" sz="1400" b="1" dirty="0">
            <a:solidFill>
              <a:sysClr val="window" lastClr="FFFF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0.09375</cdr:x>
      <cdr:y>0.24286</cdr:y>
    </cdr:from>
    <cdr:to>
      <cdr:x>0.85565</cdr:x>
      <cdr:y>0.74397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428628" y="1214446"/>
          <a:ext cx="3483431" cy="250588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333399"/>
          </a:solidFill>
          <a:prstDash val="sysDot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0.82813</cdr:x>
      <cdr:y>0.17143</cdr:y>
    </cdr:from>
    <cdr:to>
      <cdr:x>0.98196</cdr:x>
      <cdr:y>0.22858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3786214" y="857256"/>
          <a:ext cx="703361" cy="28578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3366CC"/>
        </a:solidFill>
        <a:ln xmlns:a="http://schemas.openxmlformats.org/drawingml/2006/main" w="3175" cap="flat" cmpd="sng" algn="ctr">
          <a:solidFill>
            <a:srgbClr val="3333CC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51435" rIns="0" bIns="51435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</a:rPr>
            <a:t>в </a:t>
          </a:r>
          <a:r>
            <a:rPr lang="en-US" sz="1400" b="1" dirty="0" smtClean="0">
              <a:solidFill>
                <a:schemeClr val="bg1"/>
              </a:solidFill>
            </a:rPr>
            <a:t>2,0</a:t>
          </a:r>
          <a:r>
            <a:rPr lang="ru-RU" sz="1400" b="1" dirty="0" smtClean="0">
              <a:solidFill>
                <a:schemeClr val="bg1"/>
              </a:solidFill>
            </a:rPr>
            <a:t> р.</a:t>
          </a:r>
          <a:endParaRPr lang="ru-RU" sz="1400" b="1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0.22438</cdr:x>
      <cdr:y>0.776</cdr:y>
    </cdr:from>
    <cdr:to>
      <cdr:x>0.22438</cdr:x>
      <cdr:y>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2051720" y="2132856"/>
          <a:ext cx="0" cy="43204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98C723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0.32808</cdr:x>
      <cdr:y>0.776</cdr:y>
    </cdr:from>
    <cdr:to>
      <cdr:x>0.32808</cdr:x>
      <cdr:y>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999996" y="2132856"/>
          <a:ext cx="0" cy="43204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98C723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0.55512</cdr:x>
      <cdr:y>0.776</cdr:y>
    </cdr:from>
    <cdr:to>
      <cdr:x>0.55512</cdr:x>
      <cdr:y>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076056" y="1561946"/>
          <a:ext cx="0" cy="43204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98C723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0.66537</cdr:x>
      <cdr:y>0.776</cdr:y>
    </cdr:from>
    <cdr:to>
      <cdr:x>0.66537</cdr:x>
      <cdr:y>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6084168" y="1561946"/>
          <a:ext cx="0" cy="43204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98C723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0.7835</cdr:x>
      <cdr:y>0.77246</cdr:y>
    </cdr:from>
    <cdr:to>
      <cdr:x>0.7835</cdr:x>
      <cdr:y>0.99645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7164288" y="1489938"/>
          <a:ext cx="0" cy="43204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98C723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0.00225</cdr:x>
      <cdr:y>0.271</cdr:y>
    </cdr:from>
    <cdr:to>
      <cdr:x>0.0155</cdr:x>
      <cdr:y>0.56575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66" y="779545"/>
          <a:ext cx="85189" cy="8478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0.67613</cdr:x>
      <cdr:y>0.15272</cdr:y>
    </cdr:from>
    <cdr:to>
      <cdr:x>0.87178</cdr:x>
      <cdr:y>0.24362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360040"/>
          <a:ext cx="1000163" cy="214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" pitchFamily="34" charset="0"/>
              <a:cs typeface="Arial" pitchFamily="34" charset="0"/>
            </a:rPr>
            <a:t>2014 год</a:t>
          </a:r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0.23729</cdr:x>
      <cdr:y>0.05713</cdr:y>
    </cdr:from>
    <cdr:to>
      <cdr:x>0.84746</cdr:x>
      <cdr:y>0.19084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000140" y="118356"/>
          <a:ext cx="257177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latin typeface="Arial" pitchFamily="34" charset="0"/>
              <a:cs typeface="Arial" pitchFamily="34" charset="0"/>
            </a:rPr>
            <a:t>в % к предыдущему году</a:t>
          </a:r>
          <a:endParaRPr lang="ru-RU" sz="1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1160" cy="492369"/>
          </a:xfrm>
          <a:prstGeom prst="rect">
            <a:avLst/>
          </a:prstGeom>
        </p:spPr>
        <p:txBody>
          <a:bodyPr vert="horz" lIns="91623" tIns="45812" rIns="91623" bIns="45812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3952"/>
            <a:ext cx="2901160" cy="492369"/>
          </a:xfrm>
          <a:prstGeom prst="rect">
            <a:avLst/>
          </a:prstGeom>
        </p:spPr>
        <p:txBody>
          <a:bodyPr vert="horz" lIns="91623" tIns="45812" rIns="91623" bIns="45812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1160" cy="492369"/>
          </a:xfrm>
          <a:prstGeom prst="rect">
            <a:avLst/>
          </a:prstGeom>
        </p:spPr>
        <p:txBody>
          <a:bodyPr vert="horz" lIns="91623" tIns="45812" rIns="91623" bIns="458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23" tIns="45812" rIns="91623" bIns="4581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131" y="4686977"/>
            <a:ext cx="5354639" cy="4440791"/>
          </a:xfrm>
          <a:prstGeom prst="rect">
            <a:avLst/>
          </a:prstGeom>
        </p:spPr>
        <p:txBody>
          <a:bodyPr vert="horz" lIns="91623" tIns="45812" rIns="91623" bIns="458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3952"/>
            <a:ext cx="2901160" cy="492369"/>
          </a:xfrm>
          <a:prstGeom prst="rect">
            <a:avLst/>
          </a:prstGeom>
        </p:spPr>
        <p:txBody>
          <a:bodyPr vert="horz" lIns="91623" tIns="45812" rIns="91623" bIns="458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0148" y="9373952"/>
            <a:ext cx="2901159" cy="492369"/>
          </a:xfrm>
          <a:prstGeom prst="rect">
            <a:avLst/>
          </a:prstGeom>
        </p:spPr>
        <p:txBody>
          <a:bodyPr vert="horz" lIns="91623" tIns="45812" rIns="91623" bIns="458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F17979-41BF-4975-99A0-03BB720DC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603E97-96C2-4C33-A9CE-D7838ADE65B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F79B-BD54-4A7E-94B8-48203CA29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F79B-BD54-4A7E-94B8-48203CA29D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E10E-5FF2-4D2E-B32E-CE71BA9226B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167F-AFF6-4268-A690-7FA3F693C41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7DD3-51C2-4B93-A008-E643B1F1515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9475" y="739775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77DD3-51C2-4B93-A008-E643B1F1515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3294-AF60-4F65-BD8B-5C64A806468B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6D128-005F-4C9B-9363-CB7B92DC2C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B0F5-D0AE-49C2-B937-39D2C7F39FCE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0563-BE1B-4284-9B7F-B42E05784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6EB7-C91E-4856-B3EB-784017A24B4D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A0FD-3325-4C44-B35B-E7ADCBAEC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968FD-59FC-4CB4-8C70-D390D89AA9E5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A44E-BCA5-4247-AB6C-4FDFA8DF65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9A24-03E1-47B1-8169-D35F6612CD84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B1EB-07A3-48EC-B2A9-297F2287B7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7081837" cy="431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0" y="1752600"/>
            <a:ext cx="4322763" cy="4700588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5163" y="1752600"/>
            <a:ext cx="4322762" cy="4700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4D05-0FF8-491D-8699-54FD855DEBC5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9631-3270-435B-8847-6B49F75B84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1CA6-6DF8-4724-9C3C-CC90C6AB116F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D45E-5315-49CC-BE02-AE7F889E7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0DF8-A5B1-4A92-A312-8A72449DF0B9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8C426-9794-4F68-A1A6-709238EFE0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1115-53CA-47A3-BFF1-59293F97510C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BDA8-2D0D-41FB-B45A-03ADF2552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A6E5-480B-4AE0-B8CB-F5A4B45B53F8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A03D-9A8D-4E6E-B056-4A1AEAE8A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1014-74D9-425A-9F4E-9FE60878DE15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8FC1-779B-4063-9CB1-4C21EF9CA2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3AF8-8D9F-43FF-BF1F-84533F3E2809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2495-F2DD-47A3-B24D-43A83B557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BD75-DCE6-4EF2-822A-9CCEC6FA1BE0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518B2-6BE2-42DA-A80E-572FB5D4A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104E-EAA7-4CFB-8A04-916202A8BFCF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78E5-9A10-402F-9CAC-3A2B7BD718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06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BEE79-89ED-410E-9592-270A2A90541A}" type="datetime1">
              <a:rPr lang="ru-RU"/>
              <a:pPr>
                <a:defRPr/>
              </a:pPr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302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4163" y="6356350"/>
            <a:ext cx="1054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aseline="0">
                <a:solidFill>
                  <a:srgbClr val="A0320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53D98-CDD2-4070-A93D-72A2E587E6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  <p:sldLayoutId id="2147484972" r:id="rId12"/>
    <p:sldLayoutId id="2147484974" r:id="rId13"/>
    <p:sldLayoutId id="214748497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3.gif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image" Target="../media/image2.png"/><Relationship Id="rId4" Type="http://schemas.openxmlformats.org/officeDocument/2006/relationships/chart" Target="../charts/chart23.xml"/><Relationship Id="rId9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chart" Target="../charts/chart36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chart" Target="../charts/chart3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chart" Target="../charts/chart38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eg"/><Relationship Id="rId7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chart" Target="../charts/chart40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3" Type="http://schemas.openxmlformats.org/officeDocument/2006/relationships/image" Target="../media/image1.jpeg"/><Relationship Id="rId7" Type="http://schemas.openxmlformats.org/officeDocument/2006/relationships/chart" Target="../charts/chart4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stroymart.com.ua/ru/firm/81432" TargetMode="External"/><Relationship Id="rId4" Type="http://schemas.openxmlformats.org/officeDocument/2006/relationships/chart" Target="../charts/char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chart" Target="../charts/chart5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-55080"/>
            <a:ext cx="9144000" cy="769435"/>
            <a:chOff x="0" y="-55080"/>
            <a:chExt cx="9144000" cy="769435"/>
          </a:xfrm>
        </p:grpSpPr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7" name="Рисунок 6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0" y="0"/>
            <a:ext cx="9144000" cy="769435"/>
            <a:chOff x="0" y="-55080"/>
            <a:chExt cx="9144000" cy="769435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4" name="Рисунок 13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99592" y="2132856"/>
            <a:ext cx="7632848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СОЦИАЛЬНО-ЭКОНОМИЧЕСКОЕ ПОЛОЖЕНИЕ </a:t>
            </a:r>
            <a:br>
              <a:rPr lang="ru-RU" sz="4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4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ЧУВАШСКОЙ РЕСПУБЛИКИ </a:t>
            </a:r>
            <a:br>
              <a:rPr lang="ru-RU" sz="4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4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2014 ГОДУ</a:t>
            </a:r>
            <a:br>
              <a:rPr lang="ru-RU" sz="4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4000" b="1" dirty="0" smtClean="0">
                <a:solidFill>
                  <a:srgbClr val="3366CC"/>
                </a:solidFill>
                <a:latin typeface="+mj-lt"/>
              </a:rPr>
              <a:t>(предварительные итоги)</a:t>
            </a:r>
            <a:endParaRPr lang="ru-RU" sz="4000" b="1" dirty="0">
              <a:solidFill>
                <a:srgbClr val="3366CC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1043608" y="2132856"/>
          <a:ext cx="72786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827584" y="836712"/>
            <a:ext cx="7632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Коэффициенты естественного прироста, убыли (-) населения</a:t>
            </a:r>
            <a:r>
              <a:rPr lang="ru-RU" b="1" dirty="0">
                <a:solidFill>
                  <a:srgbClr val="3366CC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srgbClr val="3366CC"/>
                </a:solidFill>
                <a:cs typeface="Arial" pitchFamily="34" charset="0"/>
              </a:rPr>
            </a:br>
            <a:r>
              <a:rPr lang="ru-RU" b="1" dirty="0">
                <a:solidFill>
                  <a:srgbClr val="3366CC"/>
                </a:solidFill>
                <a:cs typeface="Arial" pitchFamily="34" charset="0"/>
              </a:rPr>
              <a:t>за 2014 год</a:t>
            </a:r>
          </a:p>
          <a:p>
            <a:pPr algn="ctr">
              <a:defRPr/>
            </a:pPr>
            <a:r>
              <a:rPr lang="ru-RU" dirty="0" smtClean="0">
                <a:solidFill>
                  <a:srgbClr val="3366CC"/>
                </a:solidFill>
                <a:cs typeface="Arial" pitchFamily="34" charset="0"/>
              </a:rPr>
              <a:t>(на 1000 человек населения) </a:t>
            </a:r>
            <a:endParaRPr lang="ru-RU" dirty="0">
              <a:solidFill>
                <a:srgbClr val="3366CC"/>
              </a:solidFill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8" name="Рисунок 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9" name="Выноска 3 (граница и черта) 8"/>
          <p:cNvSpPr/>
          <p:nvPr/>
        </p:nvSpPr>
        <p:spPr>
          <a:xfrm rot="16200000">
            <a:off x="7130281" y="1302766"/>
            <a:ext cx="500063" cy="158417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75"/>
              <a:gd name="adj8" fmla="val -147381"/>
            </a:avLst>
          </a:prstGeom>
          <a:noFill/>
          <a:ln>
            <a:solidFill>
              <a:srgbClr val="6AB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88224" y="1844824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cs typeface="Arial" pitchFamily="34" charset="0"/>
              </a:rPr>
              <a:t>по России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0,2</a:t>
            </a:r>
            <a:endParaRPr lang="ru-RU" sz="1400" dirty="0"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255090" y="1700808"/>
          <a:ext cx="4214874" cy="405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860032" y="1916832"/>
          <a:ext cx="3857652" cy="4068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8064" y="908720"/>
            <a:ext cx="3785768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Реальные располагаемые </a:t>
            </a:r>
            <a:b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денежные доходы </a:t>
            </a:r>
            <a:r>
              <a:rPr lang="ru-RU" sz="1400" b="1" baseline="300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en-US" sz="1400" b="1" dirty="0" smtClean="0">
                <a:solidFill>
                  <a:srgbClr val="3366CC"/>
                </a:solidFill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sz="12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(в процентах) </a:t>
            </a:r>
            <a:endParaRPr lang="ru-RU" sz="12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908720"/>
            <a:ext cx="3786214" cy="707876"/>
          </a:xfrm>
          <a:prstGeom prst="rect">
            <a:avLst/>
          </a:prstGeom>
          <a:noFill/>
          <a:ln w="0">
            <a:noFill/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Среднедушевые  денежные </a:t>
            </a:r>
            <a:b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доходы населения</a:t>
            </a:r>
            <a:r>
              <a:rPr lang="en-US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baseline="300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1)</a:t>
            </a:r>
            <a: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(рублей в среднем за месяц)   </a:t>
            </a:r>
            <a:endParaRPr lang="ru-RU" sz="12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42782" y="5699051"/>
            <a:ext cx="5192805" cy="4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272" tIns="40636" rIns="81272" bIns="4063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12719">
              <a:tabLst>
                <a:tab pos="1202146" algn="l"/>
                <a:tab pos="2720350" algn="ctr"/>
              </a:tabLst>
            </a:pPr>
            <a:r>
              <a:rPr lang="en-US" sz="9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</a:t>
            </a:r>
          </a:p>
          <a:p>
            <a:pPr algn="just" defTabSz="812719">
              <a:tabLst>
                <a:tab pos="1202146" algn="l"/>
                <a:tab pos="2720350" algn="ctr"/>
              </a:tabLst>
            </a:pPr>
            <a:r>
              <a:rPr lang="en-US" sz="900" baseline="30000" dirty="0" smtClean="0">
                <a:ea typeface="Times New Roman" pitchFamily="18" charset="0"/>
                <a:cs typeface="Arial" pitchFamily="34" charset="0"/>
              </a:rPr>
              <a:t>  </a:t>
            </a:r>
            <a:r>
              <a:rPr lang="ru-RU" sz="900" baseline="30000" dirty="0" smtClean="0">
                <a:ea typeface="Times New Roman" pitchFamily="18" charset="0"/>
                <a:cs typeface="Arial" pitchFamily="34" charset="0"/>
              </a:rPr>
              <a:t>1)</a:t>
            </a:r>
            <a:r>
              <a:rPr lang="ru-RU" sz="9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900" dirty="0" smtClean="0">
                <a:ea typeface="Times New Roman" pitchFamily="18" charset="0"/>
                <a:cs typeface="Arial" pitchFamily="34" charset="0"/>
              </a:rPr>
              <a:t>За 2014 год данные предварительные, пересчитаны с учетом  квартальных </a:t>
            </a:r>
          </a:p>
          <a:p>
            <a:pPr algn="just" defTabSz="812719">
              <a:tabLst>
                <a:tab pos="1202146" algn="l"/>
                <a:tab pos="2720350" algn="ctr"/>
              </a:tabLst>
            </a:pPr>
            <a:r>
              <a:rPr lang="ru-RU" sz="900" dirty="0" smtClean="0">
                <a:ea typeface="Times New Roman" pitchFamily="18" charset="0"/>
                <a:cs typeface="Arial" pitchFamily="34" charset="0"/>
              </a:rPr>
              <a:t> балансов за  </a:t>
            </a:r>
            <a:r>
              <a:rPr lang="en-US" sz="900" dirty="0" smtClean="0">
                <a:ea typeface="Times New Roman" pitchFamily="18" charset="0"/>
                <a:cs typeface="Arial" pitchFamily="34" charset="0"/>
              </a:rPr>
              <a:t>I-III </a:t>
            </a:r>
            <a:r>
              <a:rPr lang="ru-RU" sz="900" dirty="0" smtClean="0">
                <a:ea typeface="Times New Roman" pitchFamily="18" charset="0"/>
                <a:cs typeface="Arial" pitchFamily="34" charset="0"/>
              </a:rPr>
              <a:t>кварталы,  а также  уточненных данных за октябрь-декабрь 2014 года.</a:t>
            </a:r>
            <a:endParaRPr lang="ru-RU" sz="900" dirty="0" smtClean="0"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944" y="2132856"/>
            <a:ext cx="625638" cy="285752"/>
          </a:xfrm>
          <a:prstGeom prst="roundRect">
            <a:avLst/>
          </a:prstGeom>
          <a:solidFill>
            <a:srgbClr val="3366CC"/>
          </a:solidFill>
          <a:ln w="3175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в  1,9 р.</a:t>
            </a:r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7" name="Рисунок 16" descr="Копия 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1700808"/>
            <a:ext cx="5334036" cy="457454"/>
          </a:xfrm>
          <a:prstGeom prst="rect">
            <a:avLst/>
          </a:prstGeom>
          <a:noFill/>
        </p:spPr>
        <p:txBody>
          <a:bodyPr wrap="square" lIns="87269" tIns="43635" rIns="87269" bIns="43635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cs typeface="Arial" pitchFamily="34" charset="0"/>
              </a:rPr>
              <a:t>     Отношение среднедушевых денежных доходов населения </a:t>
            </a:r>
            <a:r>
              <a:rPr lang="en-US" sz="1200" b="1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cs typeface="Arial" pitchFamily="34" charset="0"/>
              </a:rPr>
            </a:br>
            <a:r>
              <a:rPr lang="ru-RU" sz="1200" b="1" dirty="0" smtClean="0">
                <a:solidFill>
                  <a:schemeClr val="tx2"/>
                </a:solidFill>
                <a:cs typeface="Arial" pitchFamily="34" charset="0"/>
              </a:rPr>
              <a:t>к величине прожиточного минимума, </a:t>
            </a:r>
            <a:r>
              <a:rPr lang="ru-RU" sz="1200" dirty="0" smtClean="0">
                <a:solidFill>
                  <a:schemeClr val="tx2"/>
                </a:solidFill>
                <a:cs typeface="Arial" pitchFamily="34" charset="0"/>
              </a:rPr>
              <a:t> раз</a:t>
            </a:r>
            <a:endParaRPr lang="ru-RU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79131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Соотношение среднедушевых  денежных доходов населения </a:t>
            </a:r>
            <a:b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с величиной прожиточного минимума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2" name="Рисунок 11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29962" y="1355603"/>
          <a:ext cx="4004090" cy="453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692696"/>
            <a:ext cx="4254346" cy="892542"/>
          </a:xfrm>
          <a:prstGeom prst="rect">
            <a:avLst/>
          </a:prstGeom>
          <a:noFill/>
          <a:ln w="0">
            <a:noFill/>
          </a:ln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Среднедушевые  денежные расходы и сбережения  населения</a:t>
            </a:r>
            <a:r>
              <a:rPr lang="en-US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baseline="300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1)</a:t>
            </a:r>
            <a: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sz="12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(рублей в среднем за месяц)   </a:t>
            </a:r>
            <a:r>
              <a:rPr lang="ru-RU" sz="1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12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sz="12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0218" y="5567190"/>
            <a:ext cx="5317933" cy="600156"/>
          </a:xfrm>
          <a:prstGeom prst="rect">
            <a:avLst/>
          </a:prstGeom>
        </p:spPr>
        <p:txBody>
          <a:bodyPr wrap="square" lIns="81272" tIns="40636" rIns="81272" bIns="40636">
            <a:spAutoFit/>
          </a:bodyPr>
          <a:lstStyle/>
          <a:p>
            <a:r>
              <a:rPr lang="en-US" sz="1000" baseline="30000" dirty="0" smtClean="0">
                <a:ea typeface="Times New Roman" pitchFamily="18" charset="0"/>
                <a:cs typeface="Arial" pitchFamily="34" charset="0"/>
              </a:rPr>
              <a:t>   _____________</a:t>
            </a:r>
          </a:p>
          <a:p>
            <a:pPr algn="just" defTabSz="812719">
              <a:tabLst>
                <a:tab pos="1202146" algn="l"/>
                <a:tab pos="2720350" algn="ctr"/>
              </a:tabLst>
            </a:pPr>
            <a:r>
              <a:rPr lang="ru-RU" sz="9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900" baseline="30000" dirty="0" smtClean="0">
                <a:ea typeface="Times New Roman" pitchFamily="18" charset="0"/>
                <a:cs typeface="Arial" pitchFamily="34" charset="0"/>
              </a:rPr>
              <a:t>1)</a:t>
            </a:r>
            <a:r>
              <a:rPr lang="ru-RU" sz="9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900" dirty="0" smtClean="0">
                <a:ea typeface="Times New Roman" pitchFamily="18" charset="0"/>
                <a:cs typeface="Arial" pitchFamily="34" charset="0"/>
              </a:rPr>
              <a:t>За 2014 год данные предварительные, пересчитаны с учетом  квартальных </a:t>
            </a:r>
          </a:p>
          <a:p>
            <a:pPr algn="just" defTabSz="812719">
              <a:tabLst>
                <a:tab pos="1202146" algn="l"/>
                <a:tab pos="2720350" algn="ctr"/>
              </a:tabLst>
            </a:pPr>
            <a:r>
              <a:rPr lang="ru-RU" sz="900" dirty="0" smtClean="0">
                <a:ea typeface="Times New Roman" pitchFamily="18" charset="0"/>
                <a:cs typeface="Arial" pitchFamily="34" charset="0"/>
              </a:rPr>
              <a:t> балансов за  </a:t>
            </a:r>
            <a:r>
              <a:rPr lang="en-US" sz="900" dirty="0" smtClean="0">
                <a:ea typeface="Times New Roman" pitchFamily="18" charset="0"/>
                <a:cs typeface="Arial" pitchFamily="34" charset="0"/>
              </a:rPr>
              <a:t>I-III </a:t>
            </a:r>
            <a:r>
              <a:rPr lang="ru-RU" sz="900" dirty="0" smtClean="0">
                <a:ea typeface="Times New Roman" pitchFamily="18" charset="0"/>
                <a:cs typeface="Arial" pitchFamily="34" charset="0"/>
              </a:rPr>
              <a:t>кварталы,  а также  уточненных данных за октябрь-декабрь  2014 года.</a:t>
            </a:r>
          </a:p>
          <a:p>
            <a:pPr algn="just" defTabSz="812719">
              <a:tabLst>
                <a:tab pos="1202146" algn="l"/>
                <a:tab pos="2720350" algn="ctr"/>
              </a:tabLst>
            </a:pPr>
            <a:r>
              <a:rPr lang="ru-RU" sz="9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</a:t>
            </a:r>
            <a:r>
              <a:rPr lang="ru-RU" sz="900" baseline="30000" dirty="0" smtClean="0">
                <a:ea typeface="Times New Roman" pitchFamily="18" charset="0"/>
                <a:cs typeface="Arial" pitchFamily="34" charset="0"/>
              </a:rPr>
              <a:t>)</a:t>
            </a:r>
            <a:r>
              <a:rPr lang="ru-RU" sz="900" dirty="0" smtClean="0">
                <a:ea typeface="Times New Roman" pitchFamily="18" charset="0"/>
                <a:cs typeface="Arial" pitchFamily="34" charset="0"/>
              </a:rPr>
              <a:t> Показатель введен с итогов за 2010 год.</a:t>
            </a:r>
            <a:endParaRPr lang="ru-RU" sz="900" dirty="0" smtClean="0">
              <a:cs typeface="Arial" pitchFamily="34" charset="0"/>
            </a:endParaRP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sz="quarter" idx="4"/>
          </p:nvPr>
        </p:nvGraphicFramePr>
        <p:xfrm>
          <a:off x="4446871" y="1355602"/>
          <a:ext cx="4504603" cy="40988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4099"/>
                <a:gridCol w="420072"/>
                <a:gridCol w="420072"/>
                <a:gridCol w="420072"/>
                <a:gridCol w="420072"/>
                <a:gridCol w="420072"/>
                <a:gridCol w="420072"/>
                <a:gridCol w="420072"/>
              </a:tblGrid>
              <a:tr h="317886">
                <a:tc>
                  <a:txBody>
                    <a:bodyPr/>
                    <a:lstStyle/>
                    <a:p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9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Покупка товаров и </a:t>
                      </a:r>
                      <a:b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оплата услуг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69,8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73,8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73,9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74,1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Обязательные платежи и разнообразные взносы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10,6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Сбережения во вкладах и ценных бумагах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Расходы на покупку недвижимости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Расходы на приобретение иностранной валюты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761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Изменение средств на счетах  индивидуальных предпринимателей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9,2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7,5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80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Изменение задолженности по кредитам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-3,0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-1,1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-5,1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-7,4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-7,6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-5,4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38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Покупка населением </a:t>
                      </a:r>
                    </a:p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скота и птицы </a:t>
                      </a:r>
                      <a:r>
                        <a:rPr lang="ru-RU" sz="900" baseline="30000" dirty="0" smtClean="0"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  <a:endParaRPr lang="ru-RU" sz="9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761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Превышение доходов над  расходами,  расходов  </a:t>
                      </a:r>
                    </a:p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над  доходами (-)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-1,0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-0,4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081" marR="80081" marT="41468" marB="4146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860032" y="620688"/>
            <a:ext cx="3849708" cy="7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444"/>
              </a:spcBef>
              <a:defRPr/>
            </a:pPr>
            <a:r>
              <a:rPr lang="ru-RU" sz="1400" b="1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 Структура использования денежных доходов населения </a:t>
            </a:r>
            <a:r>
              <a:rPr lang="ru-RU" sz="1400" b="1" baseline="300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1) </a:t>
            </a:r>
            <a:r>
              <a:rPr lang="ru-RU" sz="1400" b="1" dirty="0" smtClean="0">
                <a:solidFill>
                  <a:srgbClr val="3366CC"/>
                </a:solidFill>
                <a:latin typeface="Calibri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3366CC"/>
                </a:solidFill>
                <a:latin typeface="Calibri"/>
                <a:cs typeface="Arial" pitchFamily="34" charset="0"/>
              </a:rPr>
            </a:br>
            <a:r>
              <a:rPr lang="ru-RU" sz="1400" b="1" dirty="0" smtClean="0">
                <a:solidFill>
                  <a:srgbClr val="3366CC"/>
                </a:solidFill>
                <a:latin typeface="Calibri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3366CC"/>
                </a:solidFill>
                <a:latin typeface="Tahoma" pitchFamily="34" charset="0"/>
                <a:cs typeface="Tahoma" pitchFamily="34" charset="0"/>
              </a:rPr>
              <a:t>(в процентах) </a:t>
            </a:r>
            <a:endParaRPr lang="ru-RU" sz="1200" dirty="0">
              <a:solidFill>
                <a:srgbClr val="3366CC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4" name="Рисунок 13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1043608" y="2132856"/>
          <a:ext cx="72786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187624" y="980728"/>
            <a:ext cx="7200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Реальные располагаемые денежные доходы </a:t>
            </a:r>
            <a:r>
              <a:rPr lang="ru-RU" b="1" dirty="0">
                <a:solidFill>
                  <a:srgbClr val="3366CC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srgbClr val="3366CC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в </a:t>
            </a:r>
            <a:r>
              <a:rPr lang="ru-RU" b="1" dirty="0">
                <a:solidFill>
                  <a:srgbClr val="3366CC"/>
                </a:solidFill>
                <a:cs typeface="Arial" pitchFamily="34" charset="0"/>
              </a:rPr>
              <a:t>2014 </a:t>
            </a: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году</a:t>
            </a:r>
            <a:endParaRPr lang="ru-RU" b="1" dirty="0">
              <a:solidFill>
                <a:srgbClr val="3366CC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3366CC"/>
                </a:solidFill>
                <a:cs typeface="Arial" pitchFamily="34" charset="0"/>
              </a:rPr>
              <a:t>(в процентах к 2013 году)</a:t>
            </a:r>
            <a:endParaRPr lang="ru-RU" sz="1600" dirty="0">
              <a:solidFill>
                <a:srgbClr val="3366CC"/>
              </a:solidFill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8" name="Рисунок 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1187624" y="2780928"/>
            <a:ext cx="69847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ыноска 3 (граница и черта) 10"/>
          <p:cNvSpPr/>
          <p:nvPr/>
        </p:nvSpPr>
        <p:spPr>
          <a:xfrm rot="16200000">
            <a:off x="7706345" y="1014735"/>
            <a:ext cx="500063" cy="158417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75"/>
              <a:gd name="adj8" fmla="val -147381"/>
            </a:avLst>
          </a:prstGeom>
          <a:noFill/>
          <a:ln>
            <a:solidFill>
              <a:srgbClr val="6AB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64288" y="1484784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cs typeface="Arial" pitchFamily="34" charset="0"/>
              </a:rPr>
              <a:t>по России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99,9</a:t>
            </a:r>
            <a:endParaRPr lang="ru-RU" sz="1400" dirty="0"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683568" y="980504"/>
            <a:ext cx="712879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-90459" bIns="0" anchor="ctr">
            <a:spAutoFit/>
          </a:bodyPr>
          <a:lstStyle/>
          <a:p>
            <a:pPr indent="450850" algn="ctr"/>
            <a:r>
              <a:rPr lang="ru-RU" sz="1600" b="1" dirty="0">
                <a:solidFill>
                  <a:srgbClr val="3366CC"/>
                </a:solidFill>
                <a:cs typeface="Arial" pitchFamily="34" charset="0"/>
              </a:rPr>
              <a:t>Среднемесячная номинальная и реальная заработная плата</a:t>
            </a:r>
            <a:endParaRPr lang="ru-RU" sz="1600" dirty="0">
              <a:solidFill>
                <a:srgbClr val="3366CC"/>
              </a:solidFill>
              <a:cs typeface="Arial" pitchFamily="34" charset="0"/>
            </a:endParaRPr>
          </a:p>
          <a:p>
            <a:pPr indent="450850" algn="ctr" eaLnBrk="0" hangingPunct="0"/>
            <a:r>
              <a:rPr lang="ru-RU" sz="1600" dirty="0">
                <a:solidFill>
                  <a:srgbClr val="3366CC"/>
                </a:solidFill>
                <a:cs typeface="Arial" pitchFamily="34" charset="0"/>
              </a:rPr>
              <a:t>(в процентах к предыдущему году)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539552" y="1844824"/>
          <a:ext cx="8004175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24" name="Рисунок 23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899592" y="4797152"/>
          <a:ext cx="7632849" cy="145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0407"/>
                <a:gridCol w="5452035"/>
                <a:gridCol w="109040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11147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0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602B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Среднемесячная заработная плата работников организаций, рублей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20862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602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4178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Величина прожиточного минимума трудоспособного населения, рублей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7231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2300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400"/>
                        </a:spcBef>
                      </a:pPr>
                      <a:r>
                        <a:rPr lang="ru-RU" sz="11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Минимальная заработная плата, рублей</a:t>
                      </a:r>
                      <a:endParaRPr lang="ru-RU" sz="11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5554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36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0" y="836409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-90459" b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3366CC"/>
                </a:solidFill>
                <a:cs typeface="Arial" pitchFamily="34" charset="0"/>
              </a:rPr>
              <a:t>Среднемесячная заработная плата работников </a:t>
            </a:r>
            <a: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  <a:t>всех </a:t>
            </a:r>
            <a:r>
              <a:rPr lang="ru-RU" sz="1600" b="1" dirty="0">
                <a:solidFill>
                  <a:srgbClr val="3366CC"/>
                </a:solidFill>
                <a:cs typeface="Arial" pitchFamily="34" charset="0"/>
              </a:rPr>
              <a:t>организаций и </a:t>
            </a:r>
            <a: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  <a:t>бюджетных </a:t>
            </a:r>
            <a:r>
              <a:rPr lang="ru-RU" sz="1600" b="1" dirty="0">
                <a:solidFill>
                  <a:srgbClr val="3366CC"/>
                </a:solidFill>
                <a:cs typeface="Arial" pitchFamily="34" charset="0"/>
              </a:rPr>
              <a:t>организаций</a:t>
            </a:r>
            <a:endParaRPr lang="ru-RU" sz="1600" dirty="0">
              <a:solidFill>
                <a:srgbClr val="3366CC"/>
              </a:solidFill>
              <a:cs typeface="Arial" pitchFamily="34" charset="0"/>
            </a:endParaRPr>
          </a:p>
          <a:p>
            <a:pPr algn="ctr" eaLnBrk="0" hangingPunct="0"/>
            <a:r>
              <a:rPr lang="ru-RU" sz="1600" dirty="0">
                <a:solidFill>
                  <a:srgbClr val="3366CC"/>
                </a:solidFill>
                <a:cs typeface="Arial" pitchFamily="34" charset="0"/>
              </a:rPr>
              <a:t>(рублей)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22300" y="1556791"/>
          <a:ext cx="7970838" cy="482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9632" y="5229200"/>
          <a:ext cx="6768755" cy="971550"/>
        </p:xfrm>
        <a:graphic>
          <a:graphicData uri="http://schemas.openxmlformats.org/drawingml/2006/table">
            <a:tbl>
              <a:tblPr/>
              <a:tblGrid>
                <a:gridCol w="966965"/>
                <a:gridCol w="966965"/>
                <a:gridCol w="966965"/>
                <a:gridCol w="966965"/>
                <a:gridCol w="966965"/>
                <a:gridCol w="966965"/>
                <a:gridCol w="96696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29,4</a:t>
                      </a: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31,4</a:t>
                      </a: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32,0</a:t>
                      </a: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32,9</a:t>
                      </a: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32,8</a:t>
                      </a: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32,1</a:t>
                      </a: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32,2</a:t>
                      </a:r>
                    </a:p>
                  </a:txBody>
                  <a:tcPr marL="52919" marR="52919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1" name="Рисунок 10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259632" y="5517232"/>
            <a:ext cx="6768752" cy="27699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3366CC"/>
                </a:solidFill>
                <a:cs typeface="Arial" pitchFamily="34" charset="0"/>
              </a:rPr>
              <a:t>Доля работников бюджетных организаций в общей численности работников, %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785786" y="2000240"/>
          <a:ext cx="7858130" cy="438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857224" y="642918"/>
            <a:ext cx="7429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Среднемесячная заработная плата работников </a:t>
            </a:r>
            <a:r>
              <a:rPr lang="en-US" b="1" dirty="0">
                <a:solidFill>
                  <a:srgbClr val="0066CC"/>
                </a:solidFill>
              </a:rPr>
              <a:t/>
            </a:r>
            <a:br>
              <a:rPr lang="en-US" b="1" dirty="0">
                <a:solidFill>
                  <a:srgbClr val="0066CC"/>
                </a:solidFill>
              </a:rPr>
            </a:br>
            <a:r>
              <a:rPr lang="ru-RU" b="1" dirty="0">
                <a:solidFill>
                  <a:srgbClr val="0066CC"/>
                </a:solidFill>
              </a:rPr>
              <a:t>в </a:t>
            </a:r>
            <a:r>
              <a:rPr lang="ru-RU" b="1" dirty="0" smtClean="0">
                <a:solidFill>
                  <a:srgbClr val="0066CC"/>
                </a:solidFill>
              </a:rPr>
              <a:t> 2014 году</a:t>
            </a:r>
            <a:endParaRPr lang="en-US" b="1" dirty="0">
              <a:solidFill>
                <a:srgbClr val="0066CC"/>
              </a:solidFill>
            </a:endParaRPr>
          </a:p>
          <a:p>
            <a:pPr algn="ctr"/>
            <a:r>
              <a:rPr lang="ru-RU" dirty="0">
                <a:solidFill>
                  <a:srgbClr val="0066CC"/>
                </a:solidFill>
              </a:rPr>
              <a:t>(рублей)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0" name="Рисунок 9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-90459" bIns="0" anchor="ctr">
            <a:spAutoFit/>
          </a:bodyPr>
          <a:lstStyle/>
          <a:p>
            <a:pPr indent="450850" algn="ctr" eaLnBrk="0" hangingPunct="0"/>
            <a:r>
              <a:rPr lang="ru-RU" sz="1600" b="1" dirty="0">
                <a:solidFill>
                  <a:srgbClr val="3366CC"/>
                </a:solidFill>
                <a:cs typeface="Arial" pitchFamily="34" charset="0"/>
              </a:rPr>
              <a:t>Просроченная задолженность по заработной плате работников организаций отдельных видов экономической деятельности</a:t>
            </a:r>
            <a:endParaRPr lang="ru-RU" sz="1600" dirty="0">
              <a:solidFill>
                <a:srgbClr val="3366CC"/>
              </a:solidFill>
              <a:cs typeface="Arial" pitchFamily="34" charset="0"/>
            </a:endParaRPr>
          </a:p>
          <a:p>
            <a:pPr indent="450850" algn="ctr" eaLnBrk="0" hangingPunct="0"/>
            <a:r>
              <a:rPr lang="ru-RU" sz="1600" dirty="0">
                <a:solidFill>
                  <a:srgbClr val="3366CC"/>
                </a:solidFill>
                <a:cs typeface="Arial" pitchFamily="34" charset="0"/>
              </a:rPr>
              <a:t>(на 1 января; млн. рублей)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07988" y="1916832"/>
          <a:ext cx="8318500" cy="45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9" name="Рисунок 8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1214414" y="642918"/>
            <a:ext cx="7072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66CC"/>
                </a:solidFill>
              </a:rPr>
              <a:t>Просроченная </a:t>
            </a:r>
            <a:r>
              <a:rPr lang="ru-RU" b="1" dirty="0">
                <a:solidFill>
                  <a:srgbClr val="3366CC"/>
                </a:solidFill>
              </a:rPr>
              <a:t>задолженность по заработной плате </a:t>
            </a:r>
            <a:r>
              <a:rPr lang="en-US" b="1" dirty="0">
                <a:solidFill>
                  <a:srgbClr val="3366CC"/>
                </a:solidFill>
              </a:rPr>
              <a:t/>
            </a:r>
            <a:br>
              <a:rPr lang="en-US" b="1" dirty="0">
                <a:solidFill>
                  <a:srgbClr val="3366CC"/>
                </a:solidFill>
              </a:rPr>
            </a:br>
            <a:r>
              <a:rPr lang="ru-RU" b="1" dirty="0">
                <a:solidFill>
                  <a:srgbClr val="3366CC"/>
                </a:solidFill>
              </a:rPr>
              <a:t>на 1</a:t>
            </a:r>
            <a:r>
              <a:rPr lang="en-US" b="1" dirty="0">
                <a:solidFill>
                  <a:srgbClr val="3366CC"/>
                </a:solidFill>
              </a:rPr>
              <a:t> </a:t>
            </a:r>
            <a:r>
              <a:rPr lang="ru-RU" b="1" dirty="0" smtClean="0">
                <a:solidFill>
                  <a:srgbClr val="3366CC"/>
                </a:solidFill>
              </a:rPr>
              <a:t>января 2015 </a:t>
            </a:r>
            <a:r>
              <a:rPr lang="ru-RU" b="1" dirty="0">
                <a:solidFill>
                  <a:srgbClr val="3366CC"/>
                </a:solidFill>
              </a:rPr>
              <a:t>года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857620" y="1214422"/>
            <a:ext cx="1857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66CC"/>
                </a:solidFill>
              </a:rPr>
              <a:t>(млн. рублей)</a:t>
            </a:r>
            <a:endParaRPr lang="ru-RU" sz="1600" dirty="0">
              <a:solidFill>
                <a:srgbClr val="0066CC"/>
              </a:solidFill>
            </a:endParaRPr>
          </a:p>
        </p:txBody>
      </p:sp>
      <p:grpSp>
        <p:nvGrpSpPr>
          <p:cNvPr id="11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4" name="Рисунок 13" descr="Копия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graphicFrame>
        <p:nvGraphicFramePr>
          <p:cNvPr id="15" name="Диаграмма 1"/>
          <p:cNvGraphicFramePr>
            <a:graphicFrameLocks/>
          </p:cNvGraphicFramePr>
          <p:nvPr/>
        </p:nvGraphicFramePr>
        <p:xfrm>
          <a:off x="827584" y="1772816"/>
          <a:ext cx="7858130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460432" y="2780928"/>
            <a:ext cx="68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Численность населения </a:t>
            </a:r>
            <a:r>
              <a:rPr lang="ru-RU" sz="2400" dirty="0" smtClean="0">
                <a:solidFill>
                  <a:srgbClr val="3366CC"/>
                </a:solidFill>
              </a:rPr>
              <a:t/>
            </a:r>
            <a:br>
              <a:rPr lang="ru-RU" sz="2400" dirty="0" smtClean="0">
                <a:solidFill>
                  <a:srgbClr val="3366CC"/>
                </a:solidFill>
              </a:rPr>
            </a:br>
            <a:r>
              <a:rPr lang="ru-RU" sz="14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(тыс. человек; на 1 января)</a:t>
            </a:r>
            <a:endParaRPr lang="ru-RU" sz="14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180528" y="1700808"/>
          <a:ext cx="74168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51723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По предварительной оценке.</a:t>
            </a:r>
            <a:endParaRPr lang="ru-RU" sz="1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4725144"/>
            <a:ext cx="288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aseline="30000" dirty="0" smtClean="0"/>
              <a:t>1) </a:t>
            </a:r>
            <a:endParaRPr lang="ru-RU" sz="12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259632" y="1628800"/>
            <a:ext cx="468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-4,8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979712" y="1628800"/>
            <a:ext cx="468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-2,4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699792" y="1628800"/>
            <a:ext cx="468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-5,3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563888" y="1628800"/>
            <a:ext cx="468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-3,5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355976" y="1700808"/>
            <a:ext cx="468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-3,6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148064" y="1700808"/>
            <a:ext cx="468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-3,4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084168" y="1700808"/>
            <a:ext cx="468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-1,8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148478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По сравнению </a:t>
            </a:r>
          </a:p>
          <a:p>
            <a:pPr algn="ctr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с началом 2009г.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043608" y="5949280"/>
            <a:ext cx="360000" cy="144016"/>
          </a:xfrm>
          <a:prstGeom prst="wedgeRectCallout">
            <a:avLst>
              <a:gd name="adj1" fmla="val -41151"/>
              <a:gd name="adj2" fmla="val 100596"/>
            </a:avLst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58772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Общая убыль населения за год (за 2009г. разница между изменением численности населения на начало 2010 г. и 2009 г. и общей убылью населения – за счет округления данных), тыс.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907704" y="2636912"/>
            <a:ext cx="504000" cy="180000"/>
          </a:xfrm>
          <a:prstGeom prst="wedgeRoundRectCallout">
            <a:avLst>
              <a:gd name="adj1" fmla="val -37120"/>
              <a:gd name="adj2" fmla="val 85825"/>
              <a:gd name="adj3" fmla="val 16667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57,8%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6660232" y="2636912"/>
            <a:ext cx="504000" cy="180000"/>
          </a:xfrm>
          <a:prstGeom prst="wedgeRoundRectCallout">
            <a:avLst>
              <a:gd name="adj1" fmla="val -37120"/>
              <a:gd name="adj2" fmla="val 85825"/>
              <a:gd name="adj3" fmla="val 16667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60,7%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6444208" y="3933056"/>
            <a:ext cx="504000" cy="180000"/>
          </a:xfrm>
          <a:prstGeom prst="wedgeRoundRectCallout">
            <a:avLst>
              <a:gd name="adj1" fmla="val -18607"/>
              <a:gd name="adj2" fmla="val -126706"/>
              <a:gd name="adj3" fmla="val 16667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39,3%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1691680" y="3861048"/>
            <a:ext cx="504000" cy="180000"/>
          </a:xfrm>
          <a:prstGeom prst="wedgeRoundRectCallout">
            <a:avLst>
              <a:gd name="adj1" fmla="val -18607"/>
              <a:gd name="adj2" fmla="val -126706"/>
              <a:gd name="adj3" fmla="val 16667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42,2%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668344" y="1916832"/>
            <a:ext cx="792000" cy="36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-20,0</a:t>
            </a:r>
            <a:endParaRPr lang="ru-RU" sz="1400" b="1" dirty="0"/>
          </a:p>
        </p:txBody>
      </p:sp>
      <p:sp>
        <p:nvSpPr>
          <p:cNvPr id="54" name="Овал 53"/>
          <p:cNvSpPr/>
          <p:nvPr/>
        </p:nvSpPr>
        <p:spPr>
          <a:xfrm>
            <a:off x="7668344" y="2780928"/>
            <a:ext cx="828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b="1" dirty="0" smtClean="0"/>
              <a:t>+24,3</a:t>
            </a:r>
            <a:endParaRPr lang="ru-RU" sz="1400" b="1" dirty="0"/>
          </a:p>
        </p:txBody>
      </p:sp>
      <p:sp>
        <p:nvSpPr>
          <p:cNvPr id="55" name="Овал 54"/>
          <p:cNvSpPr/>
          <p:nvPr/>
        </p:nvSpPr>
        <p:spPr>
          <a:xfrm>
            <a:off x="7668344" y="3429000"/>
            <a:ext cx="828000" cy="3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-</a:t>
            </a:r>
            <a:r>
              <a:rPr lang="ru-RU" sz="1400" b="1" dirty="0" smtClean="0"/>
              <a:t>44,3</a:t>
            </a:r>
            <a:endParaRPr lang="ru-RU" sz="1400" b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7020272" y="2060848"/>
            <a:ext cx="64807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6948264" y="2996952"/>
            <a:ext cx="64807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5" idx="2"/>
          </p:cNvCxnSpPr>
          <p:nvPr/>
        </p:nvCxnSpPr>
        <p:spPr>
          <a:xfrm flipH="1" flipV="1">
            <a:off x="6948264" y="3573016"/>
            <a:ext cx="720080" cy="359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7740352" y="3933056"/>
            <a:ext cx="720000" cy="3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/>
              <a:t>-</a:t>
            </a:r>
            <a:r>
              <a:rPr lang="ru-RU" sz="1200" b="1" dirty="0" smtClean="0"/>
              <a:t>2,9% </a:t>
            </a:r>
            <a:r>
              <a:rPr lang="ru-RU" sz="1200" b="1" dirty="0" err="1" smtClean="0"/>
              <a:t>п</a:t>
            </a:r>
            <a:endParaRPr lang="ru-RU" sz="1200" b="1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6948264" y="4005064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7740352" y="2348880"/>
            <a:ext cx="72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/>
              <a:t>+2,9% </a:t>
            </a:r>
            <a:r>
              <a:rPr lang="ru-RU" sz="1200" b="1" dirty="0" err="1" smtClean="0"/>
              <a:t>п</a:t>
            </a:r>
            <a:endParaRPr lang="ru-RU" sz="1200" b="1" dirty="0"/>
          </a:p>
        </p:txBody>
      </p:sp>
      <p:cxnSp>
        <p:nvCxnSpPr>
          <p:cNvPr id="73" name="Прямая со стрелкой 72"/>
          <p:cNvCxnSpPr/>
          <p:nvPr/>
        </p:nvCxnSpPr>
        <p:spPr>
          <a:xfrm flipH="1">
            <a:off x="7236296" y="2564904"/>
            <a:ext cx="4549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67544" y="112474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За 2008-2014 г.г. численность населения ежегодно сокращалась в среднем на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3,5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тыс. человек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60432" y="1916832"/>
            <a:ext cx="68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60432" y="3429000"/>
            <a:ext cx="68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 человек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0" y="0"/>
            <a:ext cx="9144000" cy="769435"/>
            <a:chOff x="0" y="-55080"/>
            <a:chExt cx="9144000" cy="769435"/>
          </a:xfrm>
        </p:grpSpPr>
        <p:pic>
          <p:nvPicPr>
            <p:cNvPr id="57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60" name="Рисунок 59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76672"/>
            <a:ext cx="9144000" cy="7143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ea typeface="Times New Roman" pitchFamily="18" charset="0"/>
                <a:cs typeface="Arial" pitchFamily="34" charset="0"/>
              </a:rPr>
              <a:t>Динамика численности экономически активного населения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ea typeface="Times New Roman" pitchFamily="18" charset="0"/>
                <a:cs typeface="Arial" pitchFamily="34" charset="0"/>
              </a:rPr>
              <a:t>(по данным обследования населения по проблемам занятости; тыс. человек)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77072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1600" b="1" dirty="0" smtClean="0">
                <a:solidFill>
                  <a:srgbClr val="3366CC"/>
                </a:solidFill>
                <a:ea typeface="Times New Roman" pitchFamily="18" charset="0"/>
                <a:cs typeface="Arial" pitchFamily="34" charset="0"/>
              </a:rPr>
              <a:t>Уровень  безработицы  </a:t>
            </a:r>
            <a:br>
              <a:rPr lang="ru-RU" sz="1600" b="1" dirty="0" smtClean="0">
                <a:solidFill>
                  <a:srgbClr val="3366CC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3366CC"/>
                </a:solidFill>
                <a:ea typeface="Times New Roman" pitchFamily="18" charset="0"/>
                <a:cs typeface="Arial" pitchFamily="34" charset="0"/>
              </a:rPr>
              <a:t>(в процентах от экономически активного населения)</a:t>
            </a:r>
            <a:endParaRPr lang="ru-RU" sz="1400" dirty="0">
              <a:solidFill>
                <a:srgbClr val="3366CC"/>
              </a:solidFill>
              <a:cs typeface="Arial" pitchFamily="34" charset="0"/>
            </a:endParaRPr>
          </a:p>
        </p:txBody>
      </p:sp>
      <p:graphicFrame>
        <p:nvGraphicFramePr>
          <p:cNvPr id="5" name="Содержимое 13"/>
          <p:cNvGraphicFramePr>
            <a:graphicFrameLocks/>
          </p:cNvGraphicFramePr>
          <p:nvPr/>
        </p:nvGraphicFramePr>
        <p:xfrm>
          <a:off x="0" y="4572008"/>
          <a:ext cx="9572692" cy="228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836712"/>
          <a:ext cx="914400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2780928"/>
          <a:ext cx="9001155" cy="13737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8876"/>
                <a:gridCol w="948644"/>
                <a:gridCol w="1000132"/>
                <a:gridCol w="1071570"/>
                <a:gridCol w="1000132"/>
                <a:gridCol w="1092090"/>
                <a:gridCol w="1008112"/>
                <a:gridCol w="971599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занятые </a:t>
                      </a:r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 экономике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616,5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595,9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601,4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612,3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616,8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633,3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649,7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7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 безработные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53,9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63,4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38,4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38,3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34,0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7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latin typeface="Arial" pitchFamily="34" charset="0"/>
                          <a:cs typeface="Arial" pitchFamily="34" charset="0"/>
                        </a:rPr>
                        <a:t>справочно</a:t>
                      </a: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b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официально </a:t>
                      </a:r>
                      <a:r>
                        <a:rPr lang="ru-RU" sz="120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зарегистри-рованные</a:t>
                      </a:r>
                      <a:r>
                        <a:rPr lang="ru-RU" sz="12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безработные </a:t>
                      </a:r>
                      <a:b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(на конец года)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21,3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995936" y="234888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72400" y="2348880"/>
            <a:ext cx="0" cy="432048"/>
          </a:xfrm>
          <a:prstGeom prst="line">
            <a:avLst/>
          </a:prstGeom>
          <a:noFill/>
          <a:ln w="9525" cap="flat" cmpd="sng" algn="ctr">
            <a:solidFill>
              <a:srgbClr val="98C723">
                <a:shade val="95000"/>
                <a:satMod val="105000"/>
              </a:srgb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6"/>
          <p:cNvGrpSpPr/>
          <p:nvPr/>
        </p:nvGrpSpPr>
        <p:grpSpPr>
          <a:xfrm>
            <a:off x="0" y="0"/>
            <a:ext cx="9144000" cy="548680"/>
            <a:chOff x="0" y="-55080"/>
            <a:chExt cx="9144000" cy="769435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7" name="Рисунок 16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1043608" y="2132856"/>
          <a:ext cx="72786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95536" y="836712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Уровень официально зарегистрированной безработицы</a:t>
            </a:r>
            <a:r>
              <a:rPr lang="ru-RU" b="1" baseline="30000" dirty="0" smtClean="0">
                <a:solidFill>
                  <a:srgbClr val="3366CC"/>
                </a:solidFill>
                <a:cs typeface="Arial" pitchFamily="34" charset="0"/>
              </a:rPr>
              <a:t>1)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 на 1 января 2015 года</a:t>
            </a:r>
            <a:endParaRPr lang="ru-RU" b="1" dirty="0">
              <a:solidFill>
                <a:srgbClr val="3366CC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3366CC"/>
                </a:solidFill>
                <a:cs typeface="Arial" pitchFamily="34" charset="0"/>
              </a:rPr>
              <a:t>(</a:t>
            </a:r>
            <a:r>
              <a:rPr lang="ru-RU" dirty="0" smtClean="0">
                <a:solidFill>
                  <a:srgbClr val="3366CC"/>
                </a:solidFill>
                <a:ea typeface="Times New Roman" pitchFamily="18" charset="0"/>
                <a:cs typeface="Arial" pitchFamily="34" charset="0"/>
              </a:rPr>
              <a:t>в процентах от экономически активного населения</a:t>
            </a:r>
            <a:r>
              <a:rPr lang="ru-RU" dirty="0" smtClean="0">
                <a:solidFill>
                  <a:srgbClr val="3366CC"/>
                </a:solidFill>
                <a:cs typeface="Arial" pitchFamily="34" charset="0"/>
              </a:rPr>
              <a:t>) </a:t>
            </a:r>
            <a:endParaRPr lang="ru-RU" dirty="0">
              <a:solidFill>
                <a:srgbClr val="3366CC"/>
              </a:solidFill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8" name="Рисунок 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876256" y="1988840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cs typeface="Arial" pitchFamily="34" charset="0"/>
              </a:rPr>
              <a:t>по России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1,2</a:t>
            </a:r>
            <a:endParaRPr lang="ru-RU" sz="1400" dirty="0"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15616" y="3212976"/>
            <a:ext cx="72008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Выноска 3 (граница и черта) 11"/>
          <p:cNvSpPr/>
          <p:nvPr/>
        </p:nvSpPr>
        <p:spPr>
          <a:xfrm rot="16200000">
            <a:off x="7418313" y="1446782"/>
            <a:ext cx="500063" cy="158417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75"/>
              <a:gd name="adj8" fmla="val -147381"/>
            </a:avLst>
          </a:prstGeom>
          <a:noFill/>
          <a:ln>
            <a:solidFill>
              <a:srgbClr val="6AB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99592" y="6165304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 smtClean="0"/>
              <a:t>1) </a:t>
            </a:r>
            <a:r>
              <a:rPr lang="ru-RU" sz="1000" dirty="0" smtClean="0"/>
              <a:t>По данным Федеральной службы по труду и занятости.</a:t>
            </a:r>
            <a:endParaRPr lang="ru-RU" sz="1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/>
          <p:cNvSpPr/>
          <p:nvPr/>
        </p:nvSpPr>
        <p:spPr>
          <a:xfrm>
            <a:off x="3745408" y="949220"/>
            <a:ext cx="1561343" cy="642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776249" y="949222"/>
            <a:ext cx="734749" cy="4592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103" y="223503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490440" y="1959500"/>
            <a:ext cx="14694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endParaRPr lang="ru-RU" sz="900" dirty="0" smtClean="0">
              <a:latin typeface="Arial Narrow" pitchFamily="34" charset="0"/>
            </a:endParaRPr>
          </a:p>
        </p:txBody>
      </p:sp>
      <p:graphicFrame>
        <p:nvGraphicFramePr>
          <p:cNvPr id="84" name="Диаграмма 83"/>
          <p:cNvGraphicFramePr/>
          <p:nvPr/>
        </p:nvGraphicFramePr>
        <p:xfrm>
          <a:off x="467545" y="1988840"/>
          <a:ext cx="3960439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59632" y="1628800"/>
            <a:ext cx="28803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Индекс потребительских цен </a:t>
            </a:r>
            <a:br>
              <a:rPr lang="ru-RU" sz="1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на товары и услуги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4293096"/>
            <a:ext cx="29523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Индекс цен производителей сельскохозяйственной продукции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1628800"/>
            <a:ext cx="27363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Индекс цен производителей промышленных товаров (услуг)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4221088"/>
            <a:ext cx="26642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Сводный индекс цен строительной продукции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76470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CC"/>
                </a:solidFill>
                <a:cs typeface="Times New Roman" pitchFamily="18" charset="0"/>
              </a:rPr>
              <a:t>Об изменении цен и тарифов </a:t>
            </a:r>
            <a:br>
              <a:rPr lang="ru-RU" b="1" dirty="0" smtClean="0">
                <a:solidFill>
                  <a:srgbClr val="0066CC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rgbClr val="0066CC"/>
                </a:solidFill>
                <a:cs typeface="Times New Roman" pitchFamily="18" charset="0"/>
              </a:rPr>
              <a:t>(на конец года; в процентах к декабрю предыдущего года)</a:t>
            </a:r>
          </a:p>
        </p:txBody>
      </p:sp>
      <p:graphicFrame>
        <p:nvGraphicFramePr>
          <p:cNvPr id="24" name="Объект 22"/>
          <p:cNvGraphicFramePr/>
          <p:nvPr/>
        </p:nvGraphicFramePr>
        <p:xfrm>
          <a:off x="251520" y="2132856"/>
          <a:ext cx="4221112" cy="20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Объект 22"/>
          <p:cNvGraphicFramePr/>
          <p:nvPr/>
        </p:nvGraphicFramePr>
        <p:xfrm>
          <a:off x="4716016" y="2132856"/>
          <a:ext cx="4221112" cy="2000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Объект 22"/>
          <p:cNvGraphicFramePr/>
          <p:nvPr/>
        </p:nvGraphicFramePr>
        <p:xfrm>
          <a:off x="323528" y="4725144"/>
          <a:ext cx="422111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Объект 22"/>
          <p:cNvGraphicFramePr/>
          <p:nvPr/>
        </p:nvGraphicFramePr>
        <p:xfrm>
          <a:off x="4922888" y="4725144"/>
          <a:ext cx="42211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1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30" name="Рисунок 29" descr="Копия logo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108012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ru-RU" sz="18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Индексы потребительских цен на товары и услуги </a:t>
            </a:r>
            <a:br>
              <a:rPr lang="ru-RU" sz="18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(на конец периода; в процентах к декабрю предыдущего года)</a:t>
            </a:r>
            <a:endParaRPr lang="ru-RU" sz="18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424936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7" name="Рисунок 6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1"/>
          <p:cNvGraphicFramePr>
            <a:graphicFrameLocks/>
          </p:cNvGraphicFramePr>
          <p:nvPr/>
        </p:nvGraphicFramePr>
        <p:xfrm>
          <a:off x="785786" y="2214554"/>
          <a:ext cx="7477125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071538" y="714356"/>
            <a:ext cx="671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CC"/>
                </a:solidFill>
                <a:cs typeface="Arial" pitchFamily="34" charset="0"/>
              </a:rPr>
              <a:t>Индекс потребительских цен </a:t>
            </a:r>
            <a:r>
              <a:rPr lang="ru-RU" sz="2000" b="1" dirty="0" smtClean="0">
                <a:solidFill>
                  <a:srgbClr val="0066CC"/>
                </a:solidFill>
                <a:cs typeface="Arial" pitchFamily="34" charset="0"/>
              </a:rPr>
              <a:t>в декабре </a:t>
            </a:r>
            <a:r>
              <a:rPr lang="ru-RU" sz="2000" b="1" dirty="0">
                <a:solidFill>
                  <a:srgbClr val="0066CC"/>
                </a:solidFill>
                <a:cs typeface="Arial" pitchFamily="34" charset="0"/>
              </a:rPr>
              <a:t>2014 года</a:t>
            </a:r>
          </a:p>
          <a:p>
            <a:pPr algn="ctr"/>
            <a:r>
              <a:rPr lang="ru-RU" sz="1600" dirty="0">
                <a:solidFill>
                  <a:srgbClr val="0066CC"/>
                </a:solidFill>
                <a:cs typeface="Arial" pitchFamily="34" charset="0"/>
              </a:rPr>
              <a:t>(в процентах к декабрю предыдущего года)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2780928"/>
            <a:ext cx="73448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Выноска 3 (граница и черта) 7"/>
          <p:cNvSpPr/>
          <p:nvPr/>
        </p:nvSpPr>
        <p:spPr>
          <a:xfrm rot="16200000">
            <a:off x="7418313" y="942726"/>
            <a:ext cx="500063" cy="158417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75"/>
              <a:gd name="adj8" fmla="val -147381"/>
            </a:avLst>
          </a:prstGeom>
          <a:noFill/>
          <a:ln>
            <a:solidFill>
              <a:srgbClr val="6AB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48264" y="1484784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cs typeface="Arial" pitchFamily="34" charset="0"/>
              </a:rPr>
              <a:t>по России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111,</a:t>
            </a:r>
            <a:r>
              <a:rPr lang="en-US" sz="1400" dirty="0" smtClean="0">
                <a:cs typeface="Arial" pitchFamily="34" charset="0"/>
              </a:rPr>
              <a:t>4</a:t>
            </a:r>
            <a:endParaRPr lang="ru-RU" sz="1400" dirty="0">
              <a:cs typeface="Arial" pitchFamily="34" charset="0"/>
            </a:endParaRPr>
          </a:p>
        </p:txBody>
      </p:sp>
      <p:grpSp>
        <p:nvGrpSpPr>
          <p:cNvPr id="11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4" name="Рисунок 13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23528" y="1196752"/>
          <a:ext cx="835824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764704"/>
            <a:ext cx="6572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66CC"/>
                </a:solidFill>
                <a:cs typeface="Times New Roman" pitchFamily="18" charset="0"/>
              </a:rPr>
              <a:t>Динамика </a:t>
            </a:r>
            <a:r>
              <a:rPr lang="ru-RU" sz="1600" b="1" dirty="0" smtClean="0">
                <a:solidFill>
                  <a:srgbClr val="3366CC"/>
                </a:solidFill>
              </a:rPr>
              <a:t>валового регионального продукта</a:t>
            </a:r>
            <a:endParaRPr lang="ru-RU" sz="1600" dirty="0">
              <a:solidFill>
                <a:srgbClr val="3366CC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140968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CC"/>
                </a:solidFill>
                <a:cs typeface="Times New Roman" pitchFamily="18" charset="0"/>
              </a:rPr>
              <a:t>Индексы выпуска товаров и услуг по базовым видам </a:t>
            </a:r>
            <a:br>
              <a:rPr lang="ru-RU" sz="1400" b="1" dirty="0" smtClean="0">
                <a:solidFill>
                  <a:srgbClr val="3366CC"/>
                </a:solidFill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366CC"/>
                </a:solidFill>
                <a:cs typeface="Times New Roman" pitchFamily="18" charset="0"/>
              </a:rPr>
              <a:t>экономической деятельности</a:t>
            </a:r>
            <a:endParaRPr lang="en-US" sz="1400" b="1" dirty="0" smtClean="0">
              <a:solidFill>
                <a:srgbClr val="3366CC"/>
              </a:solidFill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3366CC"/>
                </a:solidFill>
                <a:cs typeface="Times New Roman" pitchFamily="18" charset="0"/>
              </a:rPr>
              <a:t>(к соответствующему кварталу предыдущего года; в процентах</a:t>
            </a:r>
            <a:r>
              <a:rPr lang="en-US" sz="1400" dirty="0" smtClean="0">
                <a:solidFill>
                  <a:srgbClr val="3366CC"/>
                </a:solidFill>
                <a:cs typeface="Times New Roman" pitchFamily="18" charset="0"/>
              </a:rPr>
              <a:t>)</a:t>
            </a:r>
            <a:endParaRPr lang="ru-RU" sz="1400" dirty="0">
              <a:solidFill>
                <a:srgbClr val="3366CC"/>
              </a:solidFill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215206" y="3858757"/>
            <a:ext cx="171448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Индекс выпуска товаров и услуг по базовым видам экономической деятельности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IV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квартале 2014 года по сравнению с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IV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кварталом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2013 года увеличился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8%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500034" y="3857628"/>
          <a:ext cx="650085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1" name="Рисунок 10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642917"/>
          <a:ext cx="4143404" cy="4643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02"/>
                <a:gridCol w="2071702"/>
              </a:tblGrid>
              <a:tr h="154782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7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67544" y="1196752"/>
          <a:ext cx="4068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11560" y="692696"/>
            <a:ext cx="75724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  <a:cs typeface="Arial" pitchFamily="34" charset="0"/>
              </a:rPr>
              <a:t>Динамика промышленного производства </a:t>
            </a:r>
            <a:endParaRPr lang="ru-RU" b="1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788024" y="1268760"/>
          <a:ext cx="406800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99592" y="1124744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 % к предыдущему году</a:t>
            </a:r>
            <a:endParaRPr lang="ru-RU" sz="16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119675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 % к 2008 году</a:t>
            </a:r>
            <a:endParaRPr lang="ru-RU" sz="16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5" name="Рисунок 14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2235072"/>
          <a:ext cx="5864318" cy="462292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56000"/>
                <a:gridCol w="517256"/>
                <a:gridCol w="465177"/>
                <a:gridCol w="465177"/>
                <a:gridCol w="465177"/>
                <a:gridCol w="465177"/>
                <a:gridCol w="465177"/>
                <a:gridCol w="465177"/>
              </a:tblGrid>
              <a:tr h="355047">
                <a:tc>
                  <a:txBody>
                    <a:bodyPr/>
                    <a:lstStyle/>
                    <a:p>
                      <a:endParaRPr lang="ru-RU" sz="105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2008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2009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2010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2011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2012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2013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2014</a:t>
                      </a:r>
                      <a:endParaRPr lang="ru-RU" sz="10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5032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Обрабатывающие</a:t>
                      </a:r>
                      <a:r>
                        <a:rPr lang="ru-RU" sz="1000" baseline="0" dirty="0" smtClean="0"/>
                        <a:t> производства</a:t>
                      </a:r>
                    </a:p>
                    <a:p>
                      <a:pPr algn="l"/>
                      <a:r>
                        <a:rPr lang="ru-RU" sz="1000" baseline="0" dirty="0" smtClean="0"/>
                        <a:t>                        из них: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0840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производство</a:t>
                      </a:r>
                      <a:r>
                        <a:rPr lang="ru-RU" sz="1000" baseline="0" dirty="0" smtClean="0"/>
                        <a:t> пищевых продуктов, включая напитки</a:t>
                      </a:r>
                    </a:p>
                    <a:p>
                      <a:pPr algn="r"/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16,7</a:t>
                      </a:r>
                    </a:p>
                    <a:p>
                      <a:pPr algn="r"/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16,6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16,0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16,2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17,5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19,3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2394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химическое производство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7,0</a:t>
                      </a:r>
                    </a:p>
                    <a:p>
                      <a:pPr algn="r"/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9,8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10,7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11,7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2394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производство</a:t>
                      </a:r>
                      <a:r>
                        <a:rPr lang="ru-RU" sz="1000" baseline="0" dirty="0" smtClean="0"/>
                        <a:t> кокса и нефтепродуктов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16,9</a:t>
                      </a:r>
                    </a:p>
                    <a:p>
                      <a:pPr algn="r"/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19,9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14,6</a:t>
                      </a:r>
                    </a:p>
                    <a:p>
                      <a:pPr algn="r"/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-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0,2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0,0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0,0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2394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производство прочих неметаллических минеральных продуктов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5,7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4,5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5,4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5,3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2394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производство машин и оборудования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9,5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6,2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8,5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7,9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7,1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2394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производство электрооборудования,</a:t>
                      </a:r>
                      <a:r>
                        <a:rPr lang="ru-RU" sz="1000" baseline="0" dirty="0" smtClean="0"/>
                        <a:t> электронного и оптического оборудования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15,9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17,8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18,2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20,2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19,2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22,1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22,6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1031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производство</a:t>
                      </a:r>
                      <a:r>
                        <a:rPr lang="ru-RU" sz="1000" baseline="0" dirty="0" smtClean="0"/>
                        <a:t> транспортных средств и оборудования</a:t>
                      </a:r>
                    </a:p>
                    <a:p>
                      <a:pPr algn="r"/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11,8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10,1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11,1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18,5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21,3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15,1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/>
                        <a:t>15,5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3968" y="332656"/>
          <a:ext cx="5112000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072198" y="2708920"/>
          <a:ext cx="2928958" cy="407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764704"/>
            <a:ext cx="3143240" cy="1323439"/>
          </a:xfrm>
          <a:prstGeom prst="rect">
            <a:avLst/>
          </a:prstGeom>
          <a:solidFill>
            <a:srgbClr val="D3EB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СТРУКТУРА </a:t>
            </a:r>
          </a:p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ПРОМЫШЛЕННОГО ПРОИЗВОДСТВА</a:t>
            </a:r>
          </a:p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(в процентах)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1" name="Рисунок 10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7158" y="785794"/>
            <a:ext cx="3357586" cy="1631216"/>
          </a:xfrm>
          <a:prstGeom prst="rect">
            <a:avLst/>
          </a:prstGeom>
          <a:solidFill>
            <a:srgbClr val="D3EB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ПРОИЗВОДСТВО ПРОЧИХ НЕМЕТАЛЛИЧЕСКИХ </a:t>
            </a:r>
          </a:p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МИНЕРАЛЬНЫХ ПРОДУКТОВ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00101" y="3214686"/>
          <a:ext cx="6786609" cy="324115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25600"/>
                <a:gridCol w="1146167"/>
                <a:gridCol w="3135509"/>
                <a:gridCol w="1079333"/>
              </a:tblGrid>
              <a:tr h="11957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Изделий из бетона, гипса и цемента</a:t>
                      </a:r>
                    </a:p>
                    <a:p>
                      <a:pPr algn="l"/>
                      <a:endParaRPr lang="ru-RU" sz="13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214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Кирпича,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черепицы и прочих строительных изделий из обожженной глины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300" dirty="0" smtClean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240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Керамических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изделий, кроме используемых в строительстве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4" name="Рисунок 13" descr="zhbi.jpg"/>
          <p:cNvPicPr>
            <a:picLocks noChangeAspect="1"/>
          </p:cNvPicPr>
          <p:nvPr/>
        </p:nvPicPr>
        <p:blipFill>
          <a:blip r:embed="rId2" cstate="print"/>
          <a:srcRect t="15385" r="5263" b="15385"/>
          <a:stretch>
            <a:fillRect/>
          </a:stretch>
        </p:blipFill>
        <p:spPr>
          <a:xfrm>
            <a:off x="2214545" y="3286124"/>
            <a:ext cx="1285885" cy="928694"/>
          </a:xfrm>
          <a:prstGeom prst="rect">
            <a:avLst/>
          </a:prstGeom>
        </p:spPr>
      </p:pic>
      <p:pic>
        <p:nvPicPr>
          <p:cNvPr id="13" name="Рисунок 12" descr="pravilnullnoe_ispolnullzovanie_vewej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429131"/>
            <a:ext cx="1071570" cy="884045"/>
          </a:xfrm>
          <a:prstGeom prst="rect">
            <a:avLst/>
          </a:prstGeom>
        </p:spPr>
      </p:pic>
      <p:pic>
        <p:nvPicPr>
          <p:cNvPr id="15" name="Рисунок 14" descr="yods01_rakovina-dlya-vannoj-hatria-shirley-yods01.jpg"/>
          <p:cNvPicPr>
            <a:picLocks noChangeAspect="1"/>
          </p:cNvPicPr>
          <p:nvPr/>
        </p:nvPicPr>
        <p:blipFill>
          <a:blip r:embed="rId4" cstate="print"/>
          <a:srcRect t="26667" b="19999"/>
          <a:stretch>
            <a:fillRect/>
          </a:stretch>
        </p:blipFill>
        <p:spPr>
          <a:xfrm>
            <a:off x="2285984" y="5572140"/>
            <a:ext cx="1143008" cy="714380"/>
          </a:xfrm>
          <a:prstGeom prst="rect">
            <a:avLst/>
          </a:prstGeom>
        </p:spPr>
      </p:pic>
      <p:sp>
        <p:nvSpPr>
          <p:cNvPr id="18" name="Стрелка вверх 17"/>
          <p:cNvSpPr/>
          <p:nvPr/>
        </p:nvSpPr>
        <p:spPr>
          <a:xfrm>
            <a:off x="6643702" y="3286124"/>
            <a:ext cx="1080000" cy="928694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8,9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6643702" y="4429132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42,9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1000100" y="5500702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19,6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1000100" y="4429132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24,8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1000100" y="3286124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19,0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643702" y="5500702"/>
            <a:ext cx="1080000" cy="90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-6,4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4500562" y="571480"/>
          <a:ext cx="421484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40152" y="2780928"/>
            <a:ext cx="12744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0100" y="2786058"/>
            <a:ext cx="11265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08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sp>
        <p:nvSpPr>
          <p:cNvPr id="28" name="Стрелка вверх 27"/>
          <p:cNvSpPr/>
          <p:nvPr/>
        </p:nvSpPr>
        <p:spPr>
          <a:xfrm>
            <a:off x="2285984" y="2714620"/>
            <a:ext cx="294182" cy="328496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71736" y="2786058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,2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8304" y="2780928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ial" pitchFamily="34" charset="0"/>
              </a:rPr>
              <a:t> 8,8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7072330" y="2714620"/>
            <a:ext cx="294182" cy="328496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26369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Прирост, снижение (-), 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процентах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30" name="Picture 1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35" name="Рисунок 34" descr="Копия 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3143248"/>
          <a:ext cx="6572295" cy="321470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38318"/>
                <a:gridCol w="947698"/>
                <a:gridCol w="3071834"/>
                <a:gridCol w="1214445"/>
              </a:tblGrid>
              <a:tr h="8393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Электрической распределительной и регулирующей аппаратуры</a:t>
                      </a:r>
                      <a:endParaRPr lang="ru-RU" sz="13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3243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300" dirty="0" smtClean="0"/>
                    </a:p>
                    <a:p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Приборов и инструментов для измерений,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 контроля, испытаний, </a:t>
                      </a:r>
                    </a:p>
                    <a:p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навигации, управления</a:t>
                      </a:r>
                    </a:p>
                    <a:p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и прочих целей</a:t>
                      </a:r>
                      <a:endParaRPr lang="ru-RU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50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300" dirty="0" smtClean="0"/>
                    </a:p>
                    <a:p>
                      <a:pPr algn="l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Изолированных</a:t>
                      </a:r>
                      <a:endParaRPr lang="en-US" sz="13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проводов и кабелей</a:t>
                      </a:r>
                      <a:endParaRPr lang="ru-RU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6429388" y="3143248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5,4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429388" y="4214818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22,3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6500826" y="5429264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,0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remont-elektriki-yak-sno-deshevo-f2129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5613" y="5621277"/>
            <a:ext cx="967627" cy="665243"/>
          </a:xfrm>
          <a:prstGeom prst="rect">
            <a:avLst/>
          </a:prstGeom>
        </p:spPr>
      </p:pic>
      <p:pic>
        <p:nvPicPr>
          <p:cNvPr id="13" name="Рисунок 12" descr="domspl0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148" y="4572008"/>
            <a:ext cx="1002092" cy="714380"/>
          </a:xfrm>
          <a:prstGeom prst="rect">
            <a:avLst/>
          </a:prstGeom>
        </p:spPr>
      </p:pic>
      <p:pic>
        <p:nvPicPr>
          <p:cNvPr id="14" name="Рисунок 13" descr="2040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429000"/>
            <a:ext cx="1000132" cy="642942"/>
          </a:xfrm>
          <a:prstGeom prst="rect">
            <a:avLst/>
          </a:prstGeom>
        </p:spPr>
      </p:pic>
      <p:sp>
        <p:nvSpPr>
          <p:cNvPr id="15" name="Стрелка вверх 14"/>
          <p:cNvSpPr/>
          <p:nvPr/>
        </p:nvSpPr>
        <p:spPr>
          <a:xfrm>
            <a:off x="1000100" y="3143248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11,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1000100" y="5429264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0,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000100" y="4286256"/>
            <a:ext cx="1080000" cy="90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-7,6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714356"/>
            <a:ext cx="3857652" cy="1631216"/>
          </a:xfrm>
          <a:prstGeom prst="rect">
            <a:avLst/>
          </a:prstGeom>
          <a:solidFill>
            <a:srgbClr val="D3EB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ДИНАМИКА ПРОИЗВОДСТВА ЭЛЕКТРООБОРУДОВАНИЯ, </a:t>
            </a:r>
          </a:p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ЭЛЕКТРОННОГО И ОПТИЧЕСКОГО </a:t>
            </a:r>
          </a:p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643438" y="428604"/>
          <a:ext cx="421484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72198" y="500042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 % к предыдущему году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8662" y="2786058"/>
            <a:ext cx="17145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к 2008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году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2786058"/>
            <a:ext cx="12053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году</a:t>
            </a:r>
          </a:p>
        </p:txBody>
      </p:sp>
      <p:sp>
        <p:nvSpPr>
          <p:cNvPr id="23" name="Стрелка вверх 22"/>
          <p:cNvSpPr/>
          <p:nvPr/>
        </p:nvSpPr>
        <p:spPr>
          <a:xfrm>
            <a:off x="6858016" y="2714620"/>
            <a:ext cx="294182" cy="328496"/>
          </a:xfrm>
          <a:prstGeom prst="up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2330" y="2786058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ial" pitchFamily="34" charset="0"/>
              </a:rPr>
              <a:t>7,7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31840" y="26369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Прирост, снижение (-), 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процентах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1979712" y="2708920"/>
            <a:ext cx="294182" cy="328496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67744" y="2780928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2,9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Группа 6"/>
          <p:cNvGrpSpPr/>
          <p:nvPr/>
        </p:nvGrpSpPr>
        <p:grpSpPr>
          <a:xfrm>
            <a:off x="0" y="-142900"/>
            <a:ext cx="9144000" cy="642942"/>
            <a:chOff x="0" y="-55080"/>
            <a:chExt cx="9144000" cy="769435"/>
          </a:xfrm>
        </p:grpSpPr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37" name="Рисунок 36" descr="Копия 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Компоненты изменения численности населения</a:t>
            </a:r>
            <a:r>
              <a:rPr lang="ru-RU" sz="1600" b="1" baseline="30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ru-RU" sz="1600" b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27584" y="1412776"/>
          <a:ext cx="71287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012160" y="1772816"/>
            <a:ext cx="576064" cy="216024"/>
          </a:xfrm>
          <a:prstGeom prst="ellipse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48644" y="1124744"/>
            <a:ext cx="967380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3366CC"/>
                </a:solidFill>
              </a:rPr>
              <a:t>(человек)</a:t>
            </a:r>
            <a:endParaRPr lang="ru-RU" sz="1400" dirty="0">
              <a:solidFill>
                <a:srgbClr val="33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589240"/>
            <a:ext cx="7056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За 2014 год – расчетные данные, использованные при определении предварительной численности населения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на 1 января 2015 года, в связи с этим данные миграционной убыли отличаются от данных в слайде 9.  Данные будут уточнены  при оценке окончательной численности населения в конце марта 2015 г..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4000" cy="769435"/>
            <a:chOff x="0" y="-55080"/>
            <a:chExt cx="9144000" cy="769435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1" name="Рисунок 10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7158" y="714356"/>
            <a:ext cx="3786214" cy="1292662"/>
          </a:xfrm>
          <a:prstGeom prst="rect">
            <a:avLst/>
          </a:prstGeom>
          <a:solidFill>
            <a:srgbClr val="D3EB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ПРОИЗВОДСТВО ТРАНСПОРТНЫХ СРЕДСТВ И ОБОРУДОВАНИЯ</a:t>
            </a:r>
          </a:p>
          <a:p>
            <a:endParaRPr lang="ru-RU" dirty="0">
              <a:solidFill>
                <a:srgbClr val="3366CC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00101" y="3071810"/>
          <a:ext cx="6786609" cy="321742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25600"/>
                <a:gridCol w="1146167"/>
                <a:gridCol w="3135509"/>
                <a:gridCol w="1079333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Железнодорожного подвижного состава </a:t>
                      </a:r>
                    </a:p>
                    <a:p>
                      <a:pPr algn="l"/>
                      <a:endParaRPr lang="ru-RU" sz="13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Автомобилей</a:t>
                      </a:r>
                    </a:p>
                    <a:p>
                      <a:endParaRPr lang="ru-RU" sz="1300" dirty="0" smtClean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74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Частей и принадлежностей автомобилей и их двигателей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4" name="Рисунок 13" descr="2162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295" y="3214710"/>
            <a:ext cx="1287135" cy="857232"/>
          </a:xfrm>
          <a:prstGeom prst="rect">
            <a:avLst/>
          </a:prstGeom>
        </p:spPr>
      </p:pic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3612" y="4357694"/>
            <a:ext cx="1278256" cy="785818"/>
          </a:xfrm>
          <a:prstGeom prst="rect">
            <a:avLst/>
          </a:prstGeom>
        </p:spPr>
      </p:pic>
      <p:pic>
        <p:nvPicPr>
          <p:cNvPr id="16" name="Рисунок 1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387489"/>
            <a:ext cx="1071570" cy="849097"/>
          </a:xfrm>
          <a:prstGeom prst="rect">
            <a:avLst/>
          </a:prstGeom>
        </p:spPr>
      </p:pic>
      <p:sp>
        <p:nvSpPr>
          <p:cNvPr id="20" name="Стрелка вверх 19"/>
          <p:cNvSpPr/>
          <p:nvPr/>
        </p:nvSpPr>
        <p:spPr>
          <a:xfrm>
            <a:off x="6500826" y="4214818"/>
            <a:ext cx="1285884" cy="928694"/>
          </a:xfrm>
          <a:prstGeom prst="upArrow">
            <a:avLst>
              <a:gd name="adj1" fmla="val 45706"/>
              <a:gd name="adj2" fmla="val 51026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35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1000100" y="4214818"/>
            <a:ext cx="1214446" cy="857256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58,7</a:t>
            </a:r>
            <a:endParaRPr lang="ru-RU" sz="135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1000100" y="3143248"/>
            <a:ext cx="1214446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3,3р.</a:t>
            </a:r>
            <a:endParaRPr lang="ru-RU" sz="135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500826" y="3143248"/>
            <a:ext cx="1285884" cy="971438"/>
          </a:xfrm>
          <a:prstGeom prst="downArrow">
            <a:avLst>
              <a:gd name="adj1" fmla="val 45556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35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500826" y="5286388"/>
            <a:ext cx="1259438" cy="900000"/>
          </a:xfrm>
          <a:prstGeom prst="downArrow">
            <a:avLst>
              <a:gd name="adj1" fmla="val 46974"/>
              <a:gd name="adj2" fmla="val 51058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ru-RU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35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28662" y="5286388"/>
            <a:ext cx="1285884" cy="900000"/>
          </a:xfrm>
          <a:prstGeom prst="downArrow">
            <a:avLst>
              <a:gd name="adj1" fmla="val 45556"/>
              <a:gd name="adj2" fmla="val 4788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49.5</a:t>
            </a:r>
            <a:endParaRPr lang="ru-RU" sz="135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4714876" y="0"/>
          <a:ext cx="4214842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868144" y="2714620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2643182"/>
            <a:ext cx="13846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08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grpSp>
        <p:nvGrpSpPr>
          <p:cNvPr id="2" name="Группа 28"/>
          <p:cNvGrpSpPr/>
          <p:nvPr/>
        </p:nvGrpSpPr>
        <p:grpSpPr>
          <a:xfrm>
            <a:off x="2357422" y="2571742"/>
            <a:ext cx="928698" cy="409989"/>
            <a:chOff x="2343132" y="2640285"/>
            <a:chExt cx="742957" cy="452906"/>
          </a:xfrm>
        </p:grpSpPr>
        <p:sp>
          <p:nvSpPr>
            <p:cNvPr id="17" name="Стрелка вверх 16"/>
            <p:cNvSpPr/>
            <p:nvPr/>
          </p:nvSpPr>
          <p:spPr>
            <a:xfrm>
              <a:off x="2343132" y="2640285"/>
              <a:ext cx="237031" cy="37166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4582" y="2719198"/>
              <a:ext cx="571507" cy="373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 93,3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Стрелка вверх 34"/>
          <p:cNvSpPr/>
          <p:nvPr/>
        </p:nvSpPr>
        <p:spPr>
          <a:xfrm>
            <a:off x="7000892" y="2643182"/>
            <a:ext cx="294182" cy="32849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6644" y="2636912"/>
            <a:ext cx="571504" cy="34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ial" pitchFamily="34" charset="0"/>
              </a:rPr>
              <a:t>5,4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9872" y="26369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Прирост, снижение (-), 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процентах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6"/>
          <p:cNvGrpSpPr/>
          <p:nvPr/>
        </p:nvGrpSpPr>
        <p:grpSpPr>
          <a:xfrm>
            <a:off x="0" y="-214338"/>
            <a:ext cx="9144000" cy="769435"/>
            <a:chOff x="0" y="-55080"/>
            <a:chExt cx="9144000" cy="769435"/>
          </a:xfrm>
        </p:grpSpPr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34" name="Рисунок 33" descr="Копия 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85720" y="714356"/>
            <a:ext cx="3857652" cy="1323439"/>
          </a:xfrm>
          <a:prstGeom prst="rect">
            <a:avLst/>
          </a:prstGeom>
          <a:solidFill>
            <a:srgbClr val="D3EB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ПРОИЗВОДСТВО ПИЩЕВЫХ ПРОДУКТОВ, </a:t>
            </a:r>
          </a:p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ВКЛЮЧАЯ НАПИТКИ, И ТАБАКА</a:t>
            </a: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142976" y="2643181"/>
          <a:ext cx="6572295" cy="393532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38318"/>
                <a:gridCol w="947698"/>
                <a:gridCol w="3071834"/>
                <a:gridCol w="1214445"/>
              </a:tblGrid>
              <a:tr h="919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Хлеба и мучных кондитерских изделий недлительного хранения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864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Молочных продуктов</a:t>
                      </a: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647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</a:pPr>
                      <a:endParaRPr lang="ru-RU" sz="1300" b="1" kern="1200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Мяса и мясопродуктов</a:t>
                      </a: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647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ysClr val="windowText" lastClr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Напитков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P21_TimofeevaAV\Рабочий стол\рисун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86058"/>
            <a:ext cx="1071570" cy="73950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3" name="Рисунок 22" descr="загруженное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1" y="3857628"/>
            <a:ext cx="1071571" cy="642941"/>
          </a:xfrm>
          <a:prstGeom prst="rect">
            <a:avLst/>
          </a:prstGeom>
        </p:spPr>
      </p:pic>
      <p:pic>
        <p:nvPicPr>
          <p:cNvPr id="24" name="Рисунок 23" descr="загруженное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857760"/>
            <a:ext cx="928694" cy="642942"/>
          </a:xfrm>
          <a:prstGeom prst="rect">
            <a:avLst/>
          </a:prstGeom>
        </p:spPr>
      </p:pic>
      <p:pic>
        <p:nvPicPr>
          <p:cNvPr id="25" name="Рисунок 24" descr="загруженное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5707268"/>
            <a:ext cx="357190" cy="793566"/>
          </a:xfrm>
          <a:prstGeom prst="rect">
            <a:avLst/>
          </a:prstGeom>
        </p:spPr>
      </p:pic>
      <p:sp>
        <p:nvSpPr>
          <p:cNvPr id="28" name="Стрелка вверх 27"/>
          <p:cNvSpPr/>
          <p:nvPr/>
        </p:nvSpPr>
        <p:spPr>
          <a:xfrm>
            <a:off x="6500826" y="2643182"/>
            <a:ext cx="1222876" cy="857256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4,2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верх 28"/>
          <p:cNvSpPr/>
          <p:nvPr/>
        </p:nvSpPr>
        <p:spPr>
          <a:xfrm>
            <a:off x="6500826" y="4714884"/>
            <a:ext cx="1222876" cy="857256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10,6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1142976" y="3643314"/>
            <a:ext cx="1214446" cy="928694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27,9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500826" y="3643314"/>
            <a:ext cx="1222876" cy="92869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-8,3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500826" y="5643578"/>
            <a:ext cx="1214446" cy="92869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-17,1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142976" y="2643182"/>
            <a:ext cx="1143008" cy="90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-0,7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142976" y="4714884"/>
            <a:ext cx="1214446" cy="85725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-10,9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1142976" y="5643578"/>
            <a:ext cx="1214446" cy="90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-39,2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4714876" y="357166"/>
          <a:ext cx="421484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9632" y="2285992"/>
            <a:ext cx="15978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2008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2276872"/>
            <a:ext cx="1428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году</a:t>
            </a:r>
          </a:p>
        </p:txBody>
      </p:sp>
      <p:grpSp>
        <p:nvGrpSpPr>
          <p:cNvPr id="2" name="Группа 44"/>
          <p:cNvGrpSpPr/>
          <p:nvPr/>
        </p:nvGrpSpPr>
        <p:grpSpPr>
          <a:xfrm>
            <a:off x="2571736" y="2214554"/>
            <a:ext cx="857256" cy="409992"/>
            <a:chOff x="2571736" y="2214554"/>
            <a:chExt cx="857256" cy="409992"/>
          </a:xfrm>
        </p:grpSpPr>
        <p:sp>
          <p:nvSpPr>
            <p:cNvPr id="39" name="Стрелка вниз 38"/>
            <p:cNvSpPr/>
            <p:nvPr/>
          </p:nvSpPr>
          <p:spPr>
            <a:xfrm>
              <a:off x="2571736" y="2214554"/>
              <a:ext cx="295276" cy="33802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57488" y="2285992"/>
              <a:ext cx="571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-2,9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Стрелка вниз 40"/>
          <p:cNvSpPr/>
          <p:nvPr/>
        </p:nvSpPr>
        <p:spPr>
          <a:xfrm>
            <a:off x="6786578" y="2214554"/>
            <a:ext cx="295276" cy="33802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2330" y="228599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-1,5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868" y="21431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Прирост, снижение (-), 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процентах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6"/>
          <p:cNvGrpSpPr/>
          <p:nvPr/>
        </p:nvGrpSpPr>
        <p:grpSpPr>
          <a:xfrm>
            <a:off x="0" y="-142899"/>
            <a:ext cx="9144000" cy="642942"/>
            <a:chOff x="0" y="-55080"/>
            <a:chExt cx="9144000" cy="769435"/>
          </a:xfrm>
        </p:grpSpPr>
        <p:pic>
          <p:nvPicPr>
            <p:cNvPr id="43" name="Picture 1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45" name="Рисунок 44" descr="Копия 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857232"/>
            <a:ext cx="3071834" cy="1015663"/>
          </a:xfrm>
          <a:prstGeom prst="rect">
            <a:avLst/>
          </a:prstGeom>
          <a:solidFill>
            <a:srgbClr val="D3EB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ХИМИЧЕСКОЕ ПРОИЗВОДСТВО</a:t>
            </a:r>
          </a:p>
          <a:p>
            <a:endParaRPr lang="ru-RU" sz="2000" b="1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00101" y="3071810"/>
          <a:ext cx="6786609" cy="32583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25600"/>
                <a:gridCol w="1146167"/>
                <a:gridCol w="3135509"/>
                <a:gridCol w="1079333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 smtClean="0"/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Химических средств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защиты растений(пестицидов)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 прочих агрохимических продуктов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300" b="1" dirty="0" smtClean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Основных химических веществ</a:t>
                      </a:r>
                    </a:p>
                    <a:p>
                      <a:endParaRPr lang="ru-RU" sz="1300" dirty="0" smtClean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074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Красок и лаков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BFC1D7">
                            <a:tint val="66000"/>
                            <a:satMod val="160000"/>
                          </a:srgbClr>
                        </a:gs>
                        <a:gs pos="50000">
                          <a:srgbClr val="BFC1D7">
                            <a:tint val="44500"/>
                            <a:satMod val="160000"/>
                          </a:srgbClr>
                        </a:gs>
                        <a:gs pos="100000">
                          <a:srgbClr val="BFC1D7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3" name="Рисунок 12" descr="images (7).jpg"/>
          <p:cNvPicPr>
            <a:picLocks noChangeAspect="1"/>
          </p:cNvPicPr>
          <p:nvPr/>
        </p:nvPicPr>
        <p:blipFill>
          <a:blip r:embed="rId2" cstate="print"/>
          <a:srcRect l="11765" r="23529"/>
          <a:stretch>
            <a:fillRect/>
          </a:stretch>
        </p:blipFill>
        <p:spPr>
          <a:xfrm>
            <a:off x="2357422" y="3143248"/>
            <a:ext cx="928694" cy="1000132"/>
          </a:xfrm>
          <a:prstGeom prst="rect">
            <a:avLst/>
          </a:prstGeom>
        </p:spPr>
      </p:pic>
      <p:pic>
        <p:nvPicPr>
          <p:cNvPr id="14" name="Рисунок 13" descr="1-kuplyu-skladskie-ostat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286256"/>
            <a:ext cx="1143008" cy="951933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4" cstate="print"/>
          <a:srcRect l="9231" r="7692"/>
          <a:stretch>
            <a:fillRect/>
          </a:stretch>
        </p:blipFill>
        <p:spPr>
          <a:xfrm>
            <a:off x="2285984" y="5341667"/>
            <a:ext cx="1214446" cy="939744"/>
          </a:xfrm>
          <a:prstGeom prst="rect">
            <a:avLst/>
          </a:prstGeom>
        </p:spPr>
      </p:pic>
      <p:sp>
        <p:nvSpPr>
          <p:cNvPr id="17" name="Стрелка вниз 16"/>
          <p:cNvSpPr/>
          <p:nvPr/>
        </p:nvSpPr>
        <p:spPr>
          <a:xfrm>
            <a:off x="6643702" y="3286124"/>
            <a:ext cx="1188000" cy="90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-19,3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643702" y="4286256"/>
            <a:ext cx="1188000" cy="90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-3,6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00100" y="4357694"/>
            <a:ext cx="1188000" cy="900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-19,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6715140" y="5357826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3,4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1071538" y="3286124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6,2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1071538" y="5357826"/>
            <a:ext cx="1080000" cy="900000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53,4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4429124" y="357166"/>
          <a:ext cx="421484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715008" y="2714620"/>
            <a:ext cx="17145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42976" y="2714620"/>
            <a:ext cx="11698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500" b="1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08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2428860" y="2643182"/>
            <a:ext cx="857256" cy="409992"/>
            <a:chOff x="2571736" y="2214554"/>
            <a:chExt cx="785818" cy="409992"/>
          </a:xfrm>
        </p:grpSpPr>
        <p:sp>
          <p:nvSpPr>
            <p:cNvPr id="29" name="Стрелка вниз 28"/>
            <p:cNvSpPr/>
            <p:nvPr/>
          </p:nvSpPr>
          <p:spPr>
            <a:xfrm>
              <a:off x="2571736" y="2214554"/>
              <a:ext cx="295276" cy="33802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57488" y="2285992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-3,2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6929454" y="2643183"/>
            <a:ext cx="1071569" cy="409995"/>
            <a:chOff x="2571737" y="2214554"/>
            <a:chExt cx="857255" cy="409997"/>
          </a:xfrm>
        </p:grpSpPr>
        <p:sp>
          <p:nvSpPr>
            <p:cNvPr id="32" name="Стрелка вниз 31"/>
            <p:cNvSpPr/>
            <p:nvPr/>
          </p:nvSpPr>
          <p:spPr>
            <a:xfrm>
              <a:off x="2571737" y="2214554"/>
              <a:ext cx="285752" cy="33802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57488" y="2285995"/>
              <a:ext cx="571504" cy="33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-12,0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6"/>
          <p:cNvGrpSpPr/>
          <p:nvPr/>
        </p:nvGrpSpPr>
        <p:grpSpPr>
          <a:xfrm>
            <a:off x="0" y="-142899"/>
            <a:ext cx="9144000" cy="714380"/>
            <a:chOff x="0" y="-55080"/>
            <a:chExt cx="9144000" cy="769435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31" name="Рисунок 30" descr="Копия logo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571868" y="257174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Прирост, снижение (-), 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процентах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1043608" y="2276872"/>
          <a:ext cx="72786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547664" y="836712"/>
            <a:ext cx="6357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Индекс промышленного производства</a:t>
            </a:r>
            <a:br>
              <a:rPr lang="ru-RU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в 2014 году </a:t>
            </a:r>
            <a:br>
              <a:rPr lang="ru-RU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3366CC"/>
                </a:solidFill>
                <a:cs typeface="Arial" pitchFamily="34" charset="0"/>
              </a:rPr>
              <a:t>(в процентах к 2013 году) </a:t>
            </a:r>
            <a:endParaRPr lang="ru-RU" dirty="0">
              <a:solidFill>
                <a:srgbClr val="3366CC"/>
              </a:solidFill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8" name="Рисунок 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9" name="Выноска 3 (граница и черта) 8"/>
          <p:cNvSpPr/>
          <p:nvPr/>
        </p:nvSpPr>
        <p:spPr>
          <a:xfrm rot="16200000">
            <a:off x="7202289" y="1230758"/>
            <a:ext cx="500063" cy="158417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75"/>
              <a:gd name="adj8" fmla="val -1473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1772816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cs typeface="Arial" pitchFamily="34" charset="0"/>
              </a:rPr>
              <a:t>по России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101,7</a:t>
            </a:r>
            <a:endParaRPr lang="ru-RU" sz="1400" dirty="0"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378287" cy="36004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Динамика объема и индекса сельскохозяйственного производства </a:t>
            </a:r>
            <a:r>
              <a:rPr lang="ru-RU" sz="1600" b="1" baseline="30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528" y="3604882"/>
            <a:ext cx="8486719" cy="4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44" tIns="40223" rIns="80444" bIns="40223" numCol="1" anchor="ctr" anchorCtr="0" compatLnSpc="1">
            <a:prstTxWarp prst="textNoShape">
              <a:avLst/>
            </a:prstTxWarp>
            <a:spAutoFit/>
          </a:bodyPr>
          <a:lstStyle/>
          <a:p>
            <a:pPr indent="396638" algn="ctr" defTabSz="804447"/>
            <a:r>
              <a:rPr lang="ru-RU" sz="1600" b="1" dirty="0" smtClean="0">
                <a:solidFill>
                  <a:srgbClr val="0066CC"/>
                </a:solidFill>
                <a:ea typeface="Calibri" pitchFamily="34" charset="0"/>
                <a:cs typeface="Arial" pitchFamily="34" charset="0"/>
              </a:rPr>
              <a:t>Структура продукции сельского хозяйства </a:t>
            </a:r>
            <a:r>
              <a:rPr lang="ru-RU" sz="1600" b="1" baseline="30000" dirty="0" smtClean="0">
                <a:solidFill>
                  <a:srgbClr val="0066CC"/>
                </a:solidFill>
                <a:cs typeface="Arial" pitchFamily="34" charset="0"/>
              </a:rPr>
              <a:t>1)</a:t>
            </a:r>
            <a:r>
              <a:rPr lang="ru-RU" sz="1600" b="1" dirty="0" smtClean="0">
                <a:solidFill>
                  <a:srgbClr val="0066CC"/>
                </a:solidFill>
                <a:ea typeface="Calibri" pitchFamily="34" charset="0"/>
                <a:cs typeface="Arial" pitchFamily="34" charset="0"/>
              </a:rPr>
              <a:t> </a:t>
            </a:r>
            <a:endParaRPr lang="en-US" sz="1600" b="1" dirty="0" smtClean="0">
              <a:solidFill>
                <a:srgbClr val="0066CC"/>
              </a:solidFill>
              <a:ea typeface="Calibri" pitchFamily="34" charset="0"/>
              <a:cs typeface="Arial" pitchFamily="34" charset="0"/>
            </a:endParaRPr>
          </a:p>
          <a:p>
            <a:pPr indent="396638" algn="ctr" defTabSz="804447">
              <a:lnSpc>
                <a:spcPct val="75000"/>
              </a:lnSpc>
            </a:pPr>
            <a:r>
              <a:rPr lang="en-US" sz="1400" dirty="0" smtClean="0">
                <a:solidFill>
                  <a:srgbClr val="0066CC"/>
                </a:solidFill>
                <a:ea typeface="Calibri" pitchFamily="34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rgbClr val="0066CC"/>
                </a:solidFill>
                <a:ea typeface="Calibri" pitchFamily="34" charset="0"/>
                <a:cs typeface="Arial" pitchFamily="34" charset="0"/>
              </a:rPr>
              <a:t>в фактически действовавших ценах; в процентах от объема продукции сельского хозяйства)</a:t>
            </a:r>
            <a:endParaRPr lang="ru-RU" sz="1400" dirty="0" smtClean="0">
              <a:solidFill>
                <a:srgbClr val="0066CC"/>
              </a:solidFill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4149080"/>
          <a:ext cx="8938355" cy="226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6381328"/>
            <a:ext cx="2528530" cy="235138"/>
          </a:xfrm>
          <a:prstGeom prst="rect">
            <a:avLst/>
          </a:prstGeom>
        </p:spPr>
        <p:txBody>
          <a:bodyPr wrap="none" lIns="80463" tIns="40232" rIns="80463" bIns="40232">
            <a:spAutoFit/>
          </a:bodyPr>
          <a:lstStyle/>
          <a:p>
            <a:r>
              <a:rPr lang="ru-RU" sz="1000" baseline="30000" dirty="0" smtClean="0">
                <a:cs typeface="Arial" pitchFamily="34" charset="0"/>
              </a:rPr>
              <a:t>1)</a:t>
            </a:r>
            <a:r>
              <a:rPr lang="ru-RU" sz="1000" dirty="0" smtClean="0">
                <a:cs typeface="Arial" pitchFamily="34" charset="0"/>
              </a:rPr>
              <a:t> 2014 год  - предварительные данные.</a:t>
            </a:r>
            <a:endParaRPr lang="ru-RU" sz="1000" dirty="0">
              <a:cs typeface="Arial" pitchFamily="34" charset="0"/>
            </a:endParaRPr>
          </a:p>
        </p:txBody>
      </p:sp>
      <p:grpSp>
        <p:nvGrpSpPr>
          <p:cNvPr id="8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1" name="Рисунок 10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graphicFrame>
        <p:nvGraphicFramePr>
          <p:cNvPr id="12" name="Диаграмма 11"/>
          <p:cNvGraphicFramePr/>
          <p:nvPr/>
        </p:nvGraphicFramePr>
        <p:xfrm>
          <a:off x="1115616" y="1196752"/>
          <a:ext cx="7488832" cy="256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:\сх\1360523569.png"/>
          <p:cNvPicPr>
            <a:picLocks noChangeAspect="1" noChangeArrowheads="1"/>
          </p:cNvPicPr>
          <p:nvPr/>
        </p:nvPicPr>
        <p:blipFill>
          <a:blip r:embed="rId2" cstate="print">
            <a:lum bright="5000" contrast="11000"/>
          </a:blip>
          <a:srcRect b="11110"/>
          <a:stretch>
            <a:fillRect/>
          </a:stretch>
        </p:blipFill>
        <p:spPr bwMode="auto">
          <a:xfrm>
            <a:off x="-285784" y="5143512"/>
            <a:ext cx="9644130" cy="19288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" name="Picture 3" descr="L:\сх\1360523569.png"/>
          <p:cNvPicPr>
            <a:picLocks noChangeAspect="1" noChangeArrowheads="1"/>
          </p:cNvPicPr>
          <p:nvPr/>
        </p:nvPicPr>
        <p:blipFill>
          <a:blip r:embed="rId2" cstate="print">
            <a:lum bright="22000" contrast="46000"/>
          </a:blip>
          <a:srcRect b="86111"/>
          <a:stretch>
            <a:fillRect/>
          </a:stretch>
        </p:blipFill>
        <p:spPr bwMode="auto">
          <a:xfrm>
            <a:off x="0" y="0"/>
            <a:ext cx="9144011" cy="5286388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</p:pic>
      <p:grpSp>
        <p:nvGrpSpPr>
          <p:cNvPr id="2" name="Группа 15"/>
          <p:cNvGrpSpPr/>
          <p:nvPr/>
        </p:nvGrpSpPr>
        <p:grpSpPr>
          <a:xfrm>
            <a:off x="2214547" y="1714488"/>
            <a:ext cx="1785949" cy="4079564"/>
            <a:chOff x="785787" y="1142984"/>
            <a:chExt cx="1785949" cy="31432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611" t="31900" r="26025" b="38867"/>
            <a:stretch>
              <a:fillRect/>
            </a:stretch>
          </p:blipFill>
          <p:spPr bwMode="auto">
            <a:xfrm>
              <a:off x="785787" y="1142984"/>
              <a:ext cx="1285884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576" t="47449" r="66650" b="22058"/>
            <a:stretch>
              <a:fillRect/>
            </a:stretch>
          </p:blipFill>
          <p:spPr bwMode="auto">
            <a:xfrm>
              <a:off x="1928795" y="1142984"/>
              <a:ext cx="642941" cy="314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Группа 16"/>
          <p:cNvGrpSpPr/>
          <p:nvPr/>
        </p:nvGrpSpPr>
        <p:grpSpPr>
          <a:xfrm>
            <a:off x="4429124" y="1714489"/>
            <a:ext cx="2145786" cy="4000529"/>
            <a:chOff x="3643306" y="1214422"/>
            <a:chExt cx="2145786" cy="308237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1689" t="50977" r="43408" b="14844"/>
            <a:stretch>
              <a:fillRect/>
            </a:stretch>
          </p:blipFill>
          <p:spPr bwMode="auto">
            <a:xfrm>
              <a:off x="3643306" y="1214422"/>
              <a:ext cx="1285883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72248" t="52930" r="16411" b="13867"/>
            <a:stretch>
              <a:fillRect/>
            </a:stretch>
          </p:blipFill>
          <p:spPr bwMode="auto">
            <a:xfrm>
              <a:off x="4786314" y="1214422"/>
              <a:ext cx="1002778" cy="308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Группа 13"/>
          <p:cNvGrpSpPr/>
          <p:nvPr/>
        </p:nvGrpSpPr>
        <p:grpSpPr>
          <a:xfrm>
            <a:off x="6929454" y="1714488"/>
            <a:ext cx="1857390" cy="4214844"/>
            <a:chOff x="6286511" y="1428736"/>
            <a:chExt cx="1571638" cy="2971121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394" t="46875" r="72168" b="16992"/>
            <a:stretch>
              <a:fillRect/>
            </a:stretch>
          </p:blipFill>
          <p:spPr bwMode="auto">
            <a:xfrm>
              <a:off x="6286511" y="1428737"/>
              <a:ext cx="725372" cy="297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30957" t="47070" r="53662" b="15820"/>
            <a:stretch>
              <a:fillRect/>
            </a:stretch>
          </p:blipFill>
          <p:spPr bwMode="auto">
            <a:xfrm>
              <a:off x="7011883" y="1428736"/>
              <a:ext cx="846266" cy="297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Блок-схема: узел 18"/>
          <p:cNvSpPr/>
          <p:nvPr/>
        </p:nvSpPr>
        <p:spPr>
          <a:xfrm>
            <a:off x="8215339" y="2928934"/>
            <a:ext cx="571504" cy="500066"/>
          </a:xfrm>
          <a:prstGeom prst="flowChartConnector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428597" y="1785927"/>
            <a:ext cx="642943" cy="3887787"/>
            <a:chOff x="105336150" y="107951775"/>
            <a:chExt cx="720000" cy="3888000"/>
          </a:xfrm>
        </p:grpSpPr>
        <p:sp>
          <p:nvSpPr>
            <p:cNvPr id="1111" name="Text Box 87"/>
            <p:cNvSpPr txBox="1">
              <a:spLocks noChangeArrowheads="1"/>
            </p:cNvSpPr>
            <p:nvPr/>
          </p:nvSpPr>
          <p:spPr bwMode="auto">
            <a:xfrm>
              <a:off x="105336150" y="107951775"/>
              <a:ext cx="720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2014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12" name="Text Box 88"/>
            <p:cNvSpPr txBox="1">
              <a:spLocks noChangeArrowheads="1"/>
            </p:cNvSpPr>
            <p:nvPr/>
          </p:nvSpPr>
          <p:spPr bwMode="auto">
            <a:xfrm>
              <a:off x="105336150" y="108527775"/>
              <a:ext cx="720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2013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13" name="Text Box 89"/>
            <p:cNvSpPr txBox="1">
              <a:spLocks noChangeArrowheads="1"/>
            </p:cNvSpPr>
            <p:nvPr/>
          </p:nvSpPr>
          <p:spPr bwMode="auto">
            <a:xfrm>
              <a:off x="105336150" y="109103775"/>
              <a:ext cx="720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2012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14" name="Text Box 90"/>
            <p:cNvSpPr txBox="1">
              <a:spLocks noChangeArrowheads="1"/>
            </p:cNvSpPr>
            <p:nvPr/>
          </p:nvSpPr>
          <p:spPr bwMode="auto">
            <a:xfrm>
              <a:off x="105336150" y="109679775"/>
              <a:ext cx="720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2011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15" name="Text Box 91"/>
            <p:cNvSpPr txBox="1">
              <a:spLocks noChangeArrowheads="1"/>
            </p:cNvSpPr>
            <p:nvPr/>
          </p:nvSpPr>
          <p:spPr bwMode="auto">
            <a:xfrm>
              <a:off x="105336150" y="110291775"/>
              <a:ext cx="720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2010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16" name="Text Box 92"/>
            <p:cNvSpPr txBox="1">
              <a:spLocks noChangeArrowheads="1"/>
            </p:cNvSpPr>
            <p:nvPr/>
          </p:nvSpPr>
          <p:spPr bwMode="auto">
            <a:xfrm>
              <a:off x="105336150" y="110903775"/>
              <a:ext cx="720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2009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17" name="Text Box 93"/>
            <p:cNvSpPr txBox="1">
              <a:spLocks noChangeArrowheads="1"/>
            </p:cNvSpPr>
            <p:nvPr/>
          </p:nvSpPr>
          <p:spPr bwMode="auto">
            <a:xfrm>
              <a:off x="105336150" y="111479775"/>
              <a:ext cx="720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2008</a:t>
              </a:r>
              <a:endParaRPr lang="ru-RU" dirty="0" smtClean="0">
                <a:latin typeface="Arial" pitchFamily="34" charset="0"/>
              </a:endParaRP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144096" y="5317240"/>
            <a:ext cx="935971" cy="418383"/>
            <a:chOff x="106272150" y="107915775"/>
            <a:chExt cx="936000" cy="418447"/>
          </a:xfrm>
        </p:grpSpPr>
        <p:pic>
          <p:nvPicPr>
            <p:cNvPr id="1120" name="Picture 9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272150" y="107915775"/>
              <a:ext cx="936000" cy="4184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21" name="Text Box 97"/>
            <p:cNvSpPr txBox="1">
              <a:spLocks noChangeArrowheads="1"/>
            </p:cNvSpPr>
            <p:nvPr/>
          </p:nvSpPr>
          <p:spPr bwMode="auto">
            <a:xfrm>
              <a:off x="106524150" y="107951775"/>
              <a:ext cx="504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572</a:t>
              </a:r>
              <a:endParaRPr lang="ru-RU" dirty="0" smtClean="0">
                <a:latin typeface="Arial" pitchFamily="34" charset="0"/>
              </a:endParaRPr>
            </a:p>
          </p:txBody>
        </p:sp>
      </p:grpSp>
      <p:grpSp>
        <p:nvGrpSpPr>
          <p:cNvPr id="10" name="Group 98"/>
          <p:cNvGrpSpPr>
            <a:grpSpLocks/>
          </p:cNvGrpSpPr>
          <p:nvPr/>
        </p:nvGrpSpPr>
        <p:grpSpPr bwMode="auto">
          <a:xfrm>
            <a:off x="1000101" y="4643447"/>
            <a:ext cx="1122073" cy="501571"/>
            <a:chOff x="106092150" y="108357878"/>
            <a:chExt cx="1122108" cy="501648"/>
          </a:xfrm>
        </p:grpSpPr>
        <p:pic>
          <p:nvPicPr>
            <p:cNvPr id="1123" name="Picture 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092150" y="108357878"/>
              <a:ext cx="1122108" cy="50164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24" name="Text Box 100"/>
            <p:cNvSpPr txBox="1">
              <a:spLocks noChangeArrowheads="1"/>
            </p:cNvSpPr>
            <p:nvPr/>
          </p:nvSpPr>
          <p:spPr bwMode="auto">
            <a:xfrm>
              <a:off x="106449351" y="108429327"/>
              <a:ext cx="612000" cy="360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596</a:t>
              </a:r>
              <a:endParaRPr lang="ru-RU" dirty="0" smtClean="0">
                <a:latin typeface="Arial" pitchFamily="34" charset="0"/>
              </a:endParaRPr>
            </a:p>
          </p:txBody>
        </p:sp>
      </p:grpSp>
      <p:grpSp>
        <p:nvGrpSpPr>
          <p:cNvPr id="12" name="Group 101"/>
          <p:cNvGrpSpPr>
            <a:grpSpLocks/>
          </p:cNvGrpSpPr>
          <p:nvPr/>
        </p:nvGrpSpPr>
        <p:grpSpPr bwMode="auto">
          <a:xfrm>
            <a:off x="1144096" y="4093429"/>
            <a:ext cx="935971" cy="418383"/>
            <a:chOff x="106272150" y="109067775"/>
            <a:chExt cx="936000" cy="418447"/>
          </a:xfrm>
        </p:grpSpPr>
        <p:pic>
          <p:nvPicPr>
            <p:cNvPr id="1126" name="Picture 1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272150" y="109067775"/>
              <a:ext cx="936000" cy="4184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27" name="Text Box 103"/>
            <p:cNvSpPr txBox="1">
              <a:spLocks noChangeArrowheads="1"/>
            </p:cNvSpPr>
            <p:nvPr/>
          </p:nvSpPr>
          <p:spPr bwMode="auto">
            <a:xfrm>
              <a:off x="106524150" y="109103775"/>
              <a:ext cx="504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572</a:t>
              </a:r>
              <a:endParaRPr lang="ru-RU" dirty="0" smtClean="0">
                <a:latin typeface="Arial" pitchFamily="34" charset="0"/>
              </a:endParaRPr>
            </a:p>
          </p:txBody>
        </p:sp>
      </p:grpSp>
      <p:grpSp>
        <p:nvGrpSpPr>
          <p:cNvPr id="13" name="Group 104"/>
          <p:cNvGrpSpPr>
            <a:grpSpLocks/>
          </p:cNvGrpSpPr>
          <p:nvPr/>
        </p:nvGrpSpPr>
        <p:grpSpPr bwMode="auto">
          <a:xfrm>
            <a:off x="1144096" y="3517517"/>
            <a:ext cx="935971" cy="418383"/>
            <a:chOff x="106272150" y="109643775"/>
            <a:chExt cx="936000" cy="418447"/>
          </a:xfrm>
        </p:grpSpPr>
        <p:pic>
          <p:nvPicPr>
            <p:cNvPr id="1129" name="Picture 10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272150" y="109643775"/>
              <a:ext cx="936000" cy="4184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30" name="Text Box 106"/>
            <p:cNvSpPr txBox="1">
              <a:spLocks noChangeArrowheads="1"/>
            </p:cNvSpPr>
            <p:nvPr/>
          </p:nvSpPr>
          <p:spPr bwMode="auto">
            <a:xfrm>
              <a:off x="106560150" y="109679775"/>
              <a:ext cx="504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578</a:t>
              </a:r>
              <a:endParaRPr lang="ru-RU" dirty="0" smtClean="0">
                <a:latin typeface="Arial" pitchFamily="34" charset="0"/>
              </a:endParaRPr>
            </a:p>
          </p:txBody>
        </p:sp>
      </p:grpSp>
      <p:pic>
        <p:nvPicPr>
          <p:cNvPr id="1131" name="Picture 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4096" y="2941605"/>
            <a:ext cx="935971" cy="4319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32" name="Text Box 108"/>
          <p:cNvSpPr txBox="1">
            <a:spLocks noChangeArrowheads="1"/>
          </p:cNvSpPr>
          <p:nvPr/>
        </p:nvSpPr>
        <p:spPr bwMode="auto">
          <a:xfrm>
            <a:off x="1360090" y="3013594"/>
            <a:ext cx="561583" cy="2879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546</a:t>
            </a:r>
            <a:endParaRPr lang="ru-RU" dirty="0" smtClean="0">
              <a:latin typeface="Arial" pitchFamily="34" charset="0"/>
            </a:endParaRPr>
          </a:p>
        </p:txBody>
      </p:sp>
      <p:grpSp>
        <p:nvGrpSpPr>
          <p:cNvPr id="14" name="Group 109"/>
          <p:cNvGrpSpPr>
            <a:grpSpLocks/>
          </p:cNvGrpSpPr>
          <p:nvPr/>
        </p:nvGrpSpPr>
        <p:grpSpPr bwMode="auto">
          <a:xfrm>
            <a:off x="1144096" y="2365695"/>
            <a:ext cx="935971" cy="418383"/>
            <a:chOff x="106272150" y="110867775"/>
            <a:chExt cx="936000" cy="418447"/>
          </a:xfrm>
        </p:grpSpPr>
        <p:pic>
          <p:nvPicPr>
            <p:cNvPr id="1134" name="Picture 1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272150" y="110867775"/>
              <a:ext cx="936000" cy="4184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35" name="Text Box 111"/>
            <p:cNvSpPr txBox="1">
              <a:spLocks noChangeArrowheads="1"/>
            </p:cNvSpPr>
            <p:nvPr/>
          </p:nvSpPr>
          <p:spPr bwMode="auto">
            <a:xfrm>
              <a:off x="106524150" y="110903775"/>
              <a:ext cx="504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553</a:t>
              </a:r>
              <a:endParaRPr lang="ru-RU" dirty="0" smtClean="0">
                <a:latin typeface="Arial" pitchFamily="34" charset="0"/>
              </a:endParaRPr>
            </a:p>
          </p:txBody>
        </p:sp>
      </p:grp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2143109" y="1785914"/>
            <a:ext cx="642954" cy="3857651"/>
            <a:chOff x="107352138" y="107842416"/>
            <a:chExt cx="648012" cy="3961359"/>
          </a:xfrm>
        </p:grpSpPr>
        <p:sp>
          <p:nvSpPr>
            <p:cNvPr id="1142" name="Text Box 118"/>
            <p:cNvSpPr txBox="1">
              <a:spLocks noChangeArrowheads="1"/>
            </p:cNvSpPr>
            <p:nvPr/>
          </p:nvSpPr>
          <p:spPr bwMode="auto">
            <a:xfrm>
              <a:off x="107352139" y="107842416"/>
              <a:ext cx="504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FFFFFF"/>
                  </a:solidFill>
                  <a:latin typeface="Times New Roman" pitchFamily="18" charset="0"/>
                </a:rPr>
                <a:t>554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43" name="Text Box 119"/>
            <p:cNvSpPr txBox="1">
              <a:spLocks noChangeArrowheads="1"/>
            </p:cNvSpPr>
            <p:nvPr/>
          </p:nvSpPr>
          <p:spPr bwMode="auto">
            <a:xfrm>
              <a:off x="107352142" y="109676379"/>
              <a:ext cx="504001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FFFFFF"/>
                  </a:solidFill>
                  <a:latin typeface="Times New Roman" pitchFamily="18" charset="0"/>
                </a:rPr>
                <a:t>555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44" name="Text Box 120"/>
            <p:cNvSpPr txBox="1">
              <a:spLocks noChangeArrowheads="1"/>
            </p:cNvSpPr>
            <p:nvPr/>
          </p:nvSpPr>
          <p:spPr bwMode="auto">
            <a:xfrm>
              <a:off x="107352143" y="110263247"/>
              <a:ext cx="431999" cy="3382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FFFFFF"/>
                  </a:solidFill>
                  <a:latin typeface="Times New Roman" pitchFamily="18" charset="0"/>
                </a:rPr>
                <a:t>128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45" name="Text Box 121"/>
            <p:cNvSpPr txBox="1">
              <a:spLocks noChangeArrowheads="1"/>
            </p:cNvSpPr>
            <p:nvPr/>
          </p:nvSpPr>
          <p:spPr bwMode="auto">
            <a:xfrm>
              <a:off x="107424150" y="111515775"/>
              <a:ext cx="432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FFFFFF"/>
                  </a:solidFill>
                  <a:latin typeface="Times New Roman" pitchFamily="18" charset="0"/>
                </a:rPr>
                <a:t>523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46" name="Text Box 122"/>
            <p:cNvSpPr txBox="1">
              <a:spLocks noChangeArrowheads="1"/>
            </p:cNvSpPr>
            <p:nvPr/>
          </p:nvSpPr>
          <p:spPr bwMode="auto">
            <a:xfrm>
              <a:off x="107352141" y="109089511"/>
              <a:ext cx="504001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FFFFFF"/>
                  </a:solidFill>
                  <a:latin typeface="Times New Roman" pitchFamily="18" charset="0"/>
                </a:rPr>
                <a:t>412</a:t>
              </a:r>
              <a:endParaRPr lang="ru-RU" dirty="0" smtClean="0">
                <a:latin typeface="Arial" pitchFamily="34" charset="0"/>
              </a:endParaRPr>
            </a:p>
          </p:txBody>
        </p:sp>
        <p:sp>
          <p:nvSpPr>
            <p:cNvPr id="1147" name="Text Box 123"/>
            <p:cNvSpPr txBox="1">
              <a:spLocks noChangeArrowheads="1"/>
            </p:cNvSpPr>
            <p:nvPr/>
          </p:nvSpPr>
          <p:spPr bwMode="auto">
            <a:xfrm>
              <a:off x="107352138" y="108429298"/>
              <a:ext cx="504001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FFFFFF"/>
                  </a:solidFill>
                  <a:latin typeface="Times New Roman" pitchFamily="18" charset="0"/>
                </a:rPr>
                <a:t>396</a:t>
              </a:r>
              <a:endParaRPr lang="ru-RU" dirty="0" smtClean="0">
                <a:latin typeface="Arial" pitchFamily="34" charset="0"/>
              </a:endParaRPr>
            </a:p>
          </p:txBody>
        </p:sp>
        <p:pic>
          <p:nvPicPr>
            <p:cNvPr id="1148" name="Picture 1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352150" y="110762030"/>
              <a:ext cx="648000" cy="57023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49" name="Text Box 125"/>
            <p:cNvSpPr txBox="1">
              <a:spLocks noChangeArrowheads="1"/>
            </p:cNvSpPr>
            <p:nvPr/>
          </p:nvSpPr>
          <p:spPr bwMode="auto">
            <a:xfrm>
              <a:off x="107424137" y="110867788"/>
              <a:ext cx="575999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573</a:t>
              </a:r>
              <a:endParaRPr lang="ru-RU" sz="2000" dirty="0" smtClean="0"/>
            </a:p>
          </p:txBody>
        </p:sp>
      </p:grpSp>
      <p:grpSp>
        <p:nvGrpSpPr>
          <p:cNvPr id="16" name="Group 126"/>
          <p:cNvGrpSpPr>
            <a:grpSpLocks/>
          </p:cNvGrpSpPr>
          <p:nvPr/>
        </p:nvGrpSpPr>
        <p:grpSpPr bwMode="auto">
          <a:xfrm>
            <a:off x="2143108" y="142772"/>
            <a:ext cx="5472112" cy="642941"/>
            <a:chOff x="107280150" y="106691775"/>
            <a:chExt cx="5472000" cy="642810"/>
          </a:xfrm>
        </p:grpSpPr>
        <p:sp>
          <p:nvSpPr>
            <p:cNvPr id="1151" name="Text Box 127"/>
            <p:cNvSpPr txBox="1">
              <a:spLocks noChangeArrowheads="1"/>
            </p:cNvSpPr>
            <p:nvPr/>
          </p:nvSpPr>
          <p:spPr bwMode="auto">
            <a:xfrm>
              <a:off x="107280150" y="106691775"/>
              <a:ext cx="5472000" cy="432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2600" b="1" dirty="0" smtClean="0">
                  <a:solidFill>
                    <a:srgbClr val="006600"/>
                  </a:solidFill>
                  <a:latin typeface="Times New Roman" pitchFamily="18" charset="0"/>
                </a:rPr>
                <a:t>РАСТЕНИЕВОДСТВО</a:t>
              </a:r>
              <a:endParaRPr lang="ru-RU" sz="2600" dirty="0" smtClean="0"/>
            </a:p>
          </p:txBody>
        </p:sp>
        <p:sp>
          <p:nvSpPr>
            <p:cNvPr id="1152" name="Text Box 128"/>
            <p:cNvSpPr txBox="1">
              <a:spLocks noChangeArrowheads="1"/>
            </p:cNvSpPr>
            <p:nvPr/>
          </p:nvSpPr>
          <p:spPr bwMode="auto">
            <a:xfrm>
              <a:off x="107280150" y="106979775"/>
              <a:ext cx="5472000" cy="35481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dirty="0" smtClean="0">
                  <a:solidFill>
                    <a:srgbClr val="006600"/>
                  </a:solidFill>
                  <a:latin typeface="Times New Roman" pitchFamily="18" charset="0"/>
                </a:rPr>
                <a:t>(в хозяйствах всех категорий)</a:t>
              </a:r>
            </a:p>
          </p:txBody>
        </p:sp>
        <p:sp>
          <p:nvSpPr>
            <p:cNvPr id="116" name="Text Box 128"/>
            <p:cNvSpPr txBox="1">
              <a:spLocks noChangeArrowheads="1"/>
            </p:cNvSpPr>
            <p:nvPr/>
          </p:nvSpPr>
          <p:spPr bwMode="auto">
            <a:xfrm>
              <a:off x="107280150" y="106977469"/>
              <a:ext cx="5472000" cy="35481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ru-RU" sz="1600" dirty="0" smtClean="0">
                  <a:solidFill>
                    <a:srgbClr val="006600"/>
                  </a:solidFill>
                  <a:latin typeface="Times New Roman" pitchFamily="18" charset="0"/>
                </a:rPr>
                <a:t>(в хозяйствах всех категорий)</a:t>
              </a:r>
            </a:p>
          </p:txBody>
        </p:sp>
      </p:grpSp>
      <p:sp>
        <p:nvSpPr>
          <p:cNvPr id="1158" name="Text Box 134"/>
          <p:cNvSpPr txBox="1">
            <a:spLocks noChangeArrowheads="1"/>
          </p:cNvSpPr>
          <p:nvPr/>
        </p:nvSpPr>
        <p:spPr bwMode="auto">
          <a:xfrm>
            <a:off x="3716412" y="1785926"/>
            <a:ext cx="287975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21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59" name="Text Box 135"/>
          <p:cNvSpPr txBox="1">
            <a:spLocks noChangeArrowheads="1"/>
          </p:cNvSpPr>
          <p:nvPr/>
        </p:nvSpPr>
        <p:spPr bwMode="auto">
          <a:xfrm>
            <a:off x="3716412" y="2362130"/>
            <a:ext cx="287975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18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60" name="Text Box 136"/>
          <p:cNvSpPr txBox="1">
            <a:spLocks noChangeArrowheads="1"/>
          </p:cNvSpPr>
          <p:nvPr/>
        </p:nvSpPr>
        <p:spPr bwMode="auto">
          <a:xfrm>
            <a:off x="3716412" y="3010359"/>
            <a:ext cx="287975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20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62" name="Text Box 138"/>
          <p:cNvSpPr txBox="1">
            <a:spLocks noChangeArrowheads="1"/>
          </p:cNvSpPr>
          <p:nvPr/>
        </p:nvSpPr>
        <p:spPr bwMode="auto">
          <a:xfrm>
            <a:off x="3714745" y="4214818"/>
            <a:ext cx="359413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63" name="Text Box 139"/>
          <p:cNvSpPr txBox="1">
            <a:spLocks noChangeArrowheads="1"/>
          </p:cNvSpPr>
          <p:nvPr/>
        </p:nvSpPr>
        <p:spPr bwMode="auto">
          <a:xfrm>
            <a:off x="3716412" y="5387199"/>
            <a:ext cx="287975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22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1164" name="Picture 1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666945"/>
            <a:ext cx="609600" cy="5366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65" name="Text Box 141"/>
          <p:cNvSpPr txBox="1">
            <a:spLocks noChangeArrowheads="1"/>
          </p:cNvSpPr>
          <p:nvPr/>
        </p:nvSpPr>
        <p:spPr bwMode="auto">
          <a:xfrm>
            <a:off x="3571868" y="4786322"/>
            <a:ext cx="500066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23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83" name="Text Box 159"/>
          <p:cNvSpPr txBox="1">
            <a:spLocks noChangeArrowheads="1"/>
          </p:cNvSpPr>
          <p:nvPr/>
        </p:nvSpPr>
        <p:spPr bwMode="auto">
          <a:xfrm>
            <a:off x="6072199" y="1785926"/>
            <a:ext cx="527965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174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84" name="Text Box 160"/>
          <p:cNvSpPr txBox="1">
            <a:spLocks noChangeArrowheads="1"/>
          </p:cNvSpPr>
          <p:nvPr/>
        </p:nvSpPr>
        <p:spPr bwMode="auto">
          <a:xfrm>
            <a:off x="6072199" y="2357430"/>
            <a:ext cx="599403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171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/>
        </p:nvSpPr>
        <p:spPr bwMode="auto">
          <a:xfrm>
            <a:off x="6072199" y="3571876"/>
            <a:ext cx="527965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171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87" name="Text Box 163"/>
          <p:cNvSpPr txBox="1">
            <a:spLocks noChangeArrowheads="1"/>
          </p:cNvSpPr>
          <p:nvPr/>
        </p:nvSpPr>
        <p:spPr bwMode="auto">
          <a:xfrm>
            <a:off x="6215074" y="4214818"/>
            <a:ext cx="385089" cy="3069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80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88" name="Text Box 164"/>
          <p:cNvSpPr txBox="1">
            <a:spLocks noChangeArrowheads="1"/>
          </p:cNvSpPr>
          <p:nvPr/>
        </p:nvSpPr>
        <p:spPr bwMode="auto">
          <a:xfrm>
            <a:off x="6072199" y="5357826"/>
            <a:ext cx="527965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186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89" name="Text Box 165"/>
          <p:cNvSpPr txBox="1">
            <a:spLocks noChangeArrowheads="1"/>
          </p:cNvSpPr>
          <p:nvPr/>
        </p:nvSpPr>
        <p:spPr bwMode="auto">
          <a:xfrm>
            <a:off x="6072199" y="4786322"/>
            <a:ext cx="527965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</a:rPr>
              <a:t>164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rot="5400000">
            <a:off x="-1107718" y="3607198"/>
            <a:ext cx="4214842" cy="794"/>
          </a:xfrm>
          <a:prstGeom prst="line">
            <a:avLst/>
          </a:prstGeom>
          <a:ln w="28575"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6" name="Text Box 172"/>
          <p:cNvSpPr txBox="1">
            <a:spLocks noChangeArrowheads="1"/>
          </p:cNvSpPr>
          <p:nvPr/>
        </p:nvSpPr>
        <p:spPr bwMode="auto">
          <a:xfrm>
            <a:off x="6858017" y="1857364"/>
            <a:ext cx="500065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143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98" name="Text Box 174"/>
          <p:cNvSpPr txBox="1">
            <a:spLocks noChangeArrowheads="1"/>
          </p:cNvSpPr>
          <p:nvPr/>
        </p:nvSpPr>
        <p:spPr bwMode="auto">
          <a:xfrm>
            <a:off x="6858016" y="4234204"/>
            <a:ext cx="428628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99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99" name="Text Box 175"/>
          <p:cNvSpPr txBox="1">
            <a:spLocks noChangeArrowheads="1"/>
          </p:cNvSpPr>
          <p:nvPr/>
        </p:nvSpPr>
        <p:spPr bwMode="auto">
          <a:xfrm>
            <a:off x="6858017" y="5357826"/>
            <a:ext cx="489861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109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00" name="Text Box 176"/>
          <p:cNvSpPr txBox="1">
            <a:spLocks noChangeArrowheads="1"/>
          </p:cNvSpPr>
          <p:nvPr/>
        </p:nvSpPr>
        <p:spPr bwMode="auto">
          <a:xfrm>
            <a:off x="6858016" y="3000373"/>
            <a:ext cx="500065" cy="2980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168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01" name="Text Box 177"/>
          <p:cNvSpPr txBox="1">
            <a:spLocks noChangeArrowheads="1"/>
          </p:cNvSpPr>
          <p:nvPr/>
        </p:nvSpPr>
        <p:spPr bwMode="auto">
          <a:xfrm>
            <a:off x="6858017" y="2433568"/>
            <a:ext cx="500065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141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02" name="Text Box 178"/>
          <p:cNvSpPr txBox="1">
            <a:spLocks noChangeArrowheads="1"/>
          </p:cNvSpPr>
          <p:nvPr/>
        </p:nvSpPr>
        <p:spPr bwMode="auto">
          <a:xfrm>
            <a:off x="6858017" y="4786322"/>
            <a:ext cx="489861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</a:rPr>
              <a:t>110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04" name="Text Box 180"/>
          <p:cNvSpPr txBox="1">
            <a:spLocks noChangeArrowheads="1"/>
          </p:cNvSpPr>
          <p:nvPr/>
        </p:nvSpPr>
        <p:spPr bwMode="auto">
          <a:xfrm>
            <a:off x="8286776" y="1857364"/>
            <a:ext cx="571504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293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05" name="Text Box 181"/>
          <p:cNvSpPr txBox="1">
            <a:spLocks noChangeArrowheads="1"/>
          </p:cNvSpPr>
          <p:nvPr/>
        </p:nvSpPr>
        <p:spPr bwMode="auto">
          <a:xfrm>
            <a:off x="8286776" y="2433332"/>
            <a:ext cx="571504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292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07" name="Text Box 183"/>
          <p:cNvSpPr txBox="1">
            <a:spLocks noChangeArrowheads="1"/>
          </p:cNvSpPr>
          <p:nvPr/>
        </p:nvSpPr>
        <p:spPr bwMode="auto">
          <a:xfrm>
            <a:off x="8286776" y="3643315"/>
            <a:ext cx="571504" cy="2857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272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08" name="Text Box 184"/>
          <p:cNvSpPr txBox="1">
            <a:spLocks noChangeArrowheads="1"/>
          </p:cNvSpPr>
          <p:nvPr/>
        </p:nvSpPr>
        <p:spPr bwMode="auto">
          <a:xfrm>
            <a:off x="8358214" y="4214818"/>
            <a:ext cx="457203" cy="3594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185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09" name="Text Box 185"/>
          <p:cNvSpPr txBox="1">
            <a:spLocks noChangeArrowheads="1"/>
          </p:cNvSpPr>
          <p:nvPr/>
        </p:nvSpPr>
        <p:spPr bwMode="auto">
          <a:xfrm>
            <a:off x="8286776" y="5357826"/>
            <a:ext cx="571504" cy="3873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205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210" name="Text Box 186"/>
          <p:cNvSpPr txBox="1">
            <a:spLocks noChangeArrowheads="1"/>
          </p:cNvSpPr>
          <p:nvPr/>
        </p:nvSpPr>
        <p:spPr bwMode="auto">
          <a:xfrm>
            <a:off x="8377307" y="4786322"/>
            <a:ext cx="457203" cy="35942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</a:rPr>
              <a:t>206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5" name="Блок-схема: узел 204"/>
          <p:cNvSpPr/>
          <p:nvPr/>
        </p:nvSpPr>
        <p:spPr>
          <a:xfrm>
            <a:off x="6000760" y="2928934"/>
            <a:ext cx="571504" cy="500066"/>
          </a:xfrm>
          <a:prstGeom prst="flowChartConnector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sp>
        <p:nvSpPr>
          <p:cNvPr id="1185" name="Text Box 161"/>
          <p:cNvSpPr txBox="1">
            <a:spLocks noChangeArrowheads="1"/>
          </p:cNvSpPr>
          <p:nvPr/>
        </p:nvSpPr>
        <p:spPr bwMode="auto">
          <a:xfrm>
            <a:off x="6000760" y="3000372"/>
            <a:ext cx="599403" cy="2879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19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6" name="Picture 1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7" y="2928935"/>
            <a:ext cx="642943" cy="5553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67" name="Text Box 143"/>
          <p:cNvSpPr txBox="1">
            <a:spLocks noChangeArrowheads="1"/>
          </p:cNvSpPr>
          <p:nvPr/>
        </p:nvSpPr>
        <p:spPr bwMode="auto">
          <a:xfrm>
            <a:off x="4357687" y="1785927"/>
            <a:ext cx="504145" cy="3594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580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68" name="Text Box 144"/>
          <p:cNvSpPr txBox="1">
            <a:spLocks noChangeArrowheads="1"/>
          </p:cNvSpPr>
          <p:nvPr/>
        </p:nvSpPr>
        <p:spPr bwMode="auto">
          <a:xfrm>
            <a:off x="4357687" y="3571877"/>
            <a:ext cx="575583" cy="3594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825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69" name="Text Box 145"/>
          <p:cNvSpPr txBox="1">
            <a:spLocks noChangeArrowheads="1"/>
          </p:cNvSpPr>
          <p:nvPr/>
        </p:nvSpPr>
        <p:spPr bwMode="auto">
          <a:xfrm>
            <a:off x="4357686" y="4143380"/>
            <a:ext cx="500066" cy="3594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301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70" name="Text Box 146"/>
          <p:cNvSpPr txBox="1">
            <a:spLocks noChangeArrowheads="1"/>
          </p:cNvSpPr>
          <p:nvPr/>
        </p:nvSpPr>
        <p:spPr bwMode="auto">
          <a:xfrm>
            <a:off x="4357687" y="5357826"/>
            <a:ext cx="504145" cy="28805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782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72" name="Text Box 148"/>
          <p:cNvSpPr txBox="1">
            <a:spLocks noChangeArrowheads="1"/>
          </p:cNvSpPr>
          <p:nvPr/>
        </p:nvSpPr>
        <p:spPr bwMode="auto">
          <a:xfrm>
            <a:off x="4357687" y="2428868"/>
            <a:ext cx="504145" cy="28805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633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73" name="Text Box 149"/>
          <p:cNvSpPr txBox="1">
            <a:spLocks noChangeArrowheads="1"/>
          </p:cNvSpPr>
          <p:nvPr/>
        </p:nvSpPr>
        <p:spPr bwMode="auto">
          <a:xfrm>
            <a:off x="4357687" y="4714885"/>
            <a:ext cx="575583" cy="3594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</a:rPr>
              <a:t>810</a:t>
            </a:r>
            <a:endParaRPr lang="ru-RU" sz="1600" dirty="0" smtClean="0">
              <a:latin typeface="Arial" pitchFamily="34" charset="0"/>
            </a:endParaRPr>
          </a:p>
        </p:txBody>
      </p:sp>
      <p:sp>
        <p:nvSpPr>
          <p:cNvPr id="1171" name="Text Box 147"/>
          <p:cNvSpPr txBox="1">
            <a:spLocks noChangeArrowheads="1"/>
          </p:cNvSpPr>
          <p:nvPr/>
        </p:nvSpPr>
        <p:spPr bwMode="auto">
          <a:xfrm>
            <a:off x="4429124" y="3000373"/>
            <a:ext cx="571504" cy="35949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2000" b="1" dirty="0" smtClean="0">
                <a:latin typeface="Times New Roman" pitchFamily="18" charset="0"/>
              </a:rPr>
              <a:t>901</a:t>
            </a:r>
            <a:endParaRPr lang="ru-RU" sz="2000" dirty="0" smtClean="0"/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 rot="5400000">
            <a:off x="34893" y="3607595"/>
            <a:ext cx="4215636" cy="794"/>
          </a:xfrm>
          <a:prstGeom prst="line">
            <a:avLst/>
          </a:prstGeom>
          <a:ln w="28575"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 rot="5400000">
            <a:off x="2357422" y="3714752"/>
            <a:ext cx="4000528" cy="1588"/>
          </a:xfrm>
          <a:prstGeom prst="line">
            <a:avLst/>
          </a:prstGeom>
          <a:ln w="28575"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5400000">
            <a:off x="4856958" y="3714752"/>
            <a:ext cx="4001322" cy="794"/>
          </a:xfrm>
          <a:prstGeom prst="line">
            <a:avLst/>
          </a:prstGeom>
          <a:ln w="28575"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28"/>
          <p:cNvSpPr txBox="1">
            <a:spLocks noChangeArrowheads="1"/>
          </p:cNvSpPr>
          <p:nvPr/>
        </p:nvSpPr>
        <p:spPr bwMode="auto">
          <a:xfrm>
            <a:off x="2000233" y="1214422"/>
            <a:ext cx="7000924" cy="5715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ctr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ru-RU" sz="1400" dirty="0" smtClean="0">
                <a:solidFill>
                  <a:srgbClr val="006600"/>
                </a:solidFill>
                <a:latin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</a:rPr>
              <a:t>производство</a:t>
            </a:r>
            <a:r>
              <a:rPr lang="ru-RU" sz="1400" dirty="0" smtClean="0">
                <a:solidFill>
                  <a:srgbClr val="006600"/>
                </a:solidFill>
                <a:latin typeface="Times New Roman" pitchFamily="18" charset="0"/>
              </a:rPr>
              <a:t>- тыс.тонн   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урожайность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– центнер с 1 га убранной площади)</a:t>
            </a:r>
          </a:p>
        </p:txBody>
      </p:sp>
      <p:sp>
        <p:nvSpPr>
          <p:cNvPr id="120" name="Выноска со стрелкой вниз 119"/>
          <p:cNvSpPr/>
          <p:nvPr/>
        </p:nvSpPr>
        <p:spPr>
          <a:xfrm>
            <a:off x="2357422" y="928670"/>
            <a:ext cx="1500198" cy="500066"/>
          </a:xfrm>
          <a:prstGeom prst="downArrowCallout">
            <a:avLst>
              <a:gd name="adj1" fmla="val 50000"/>
              <a:gd name="adj2" fmla="val 94453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rot="5400000">
            <a:off x="4429124" y="1428737"/>
            <a:ext cx="285752" cy="142876"/>
          </a:xfrm>
          <a:prstGeom prst="line">
            <a:avLst/>
          </a:prstGeom>
          <a:ln w="19050"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Выноска со стрелкой вниз 120"/>
          <p:cNvSpPr/>
          <p:nvPr/>
        </p:nvSpPr>
        <p:spPr>
          <a:xfrm>
            <a:off x="4429124" y="928670"/>
            <a:ext cx="2214578" cy="500066"/>
          </a:xfrm>
          <a:prstGeom prst="downArrowCallout">
            <a:avLst>
              <a:gd name="adj1" fmla="val 50000"/>
              <a:gd name="adj2" fmla="val 94453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sp>
        <p:nvSpPr>
          <p:cNvPr id="122" name="Выноска со стрелкой вниз 121"/>
          <p:cNvSpPr/>
          <p:nvPr/>
        </p:nvSpPr>
        <p:spPr>
          <a:xfrm>
            <a:off x="7072330" y="928670"/>
            <a:ext cx="1500198" cy="500066"/>
          </a:xfrm>
          <a:prstGeom prst="downArrowCallout">
            <a:avLst>
              <a:gd name="adj1" fmla="val 50000"/>
              <a:gd name="adj2" fmla="val 94453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sp>
        <p:nvSpPr>
          <p:cNvPr id="1155" name="Text Box 131"/>
          <p:cNvSpPr txBox="1">
            <a:spLocks noChangeArrowheads="1"/>
          </p:cNvSpPr>
          <p:nvPr/>
        </p:nvSpPr>
        <p:spPr bwMode="auto">
          <a:xfrm>
            <a:off x="4500563" y="857233"/>
            <a:ext cx="2071695" cy="3571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КАРТОФЕЛЬ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6" name="Text Box 132"/>
          <p:cNvSpPr txBox="1">
            <a:spLocks noChangeArrowheads="1"/>
          </p:cNvSpPr>
          <p:nvPr/>
        </p:nvSpPr>
        <p:spPr bwMode="auto">
          <a:xfrm>
            <a:off x="7143769" y="857233"/>
            <a:ext cx="1402907" cy="3571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ОВОЩИ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4" name="Text Box 130"/>
          <p:cNvSpPr txBox="1">
            <a:spLocks noChangeArrowheads="1"/>
          </p:cNvSpPr>
          <p:nvPr/>
        </p:nvSpPr>
        <p:spPr bwMode="auto">
          <a:xfrm>
            <a:off x="2500298" y="857233"/>
            <a:ext cx="1285884" cy="35719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ЗЕРНО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Выноска со стрелкой вниз 122"/>
          <p:cNvSpPr/>
          <p:nvPr/>
        </p:nvSpPr>
        <p:spPr>
          <a:xfrm>
            <a:off x="1071538" y="928670"/>
            <a:ext cx="1000132" cy="857256"/>
          </a:xfrm>
          <a:prstGeom prst="downArrowCallout">
            <a:avLst>
              <a:gd name="adj1" fmla="val 34631"/>
              <a:gd name="adj2" fmla="val 62539"/>
              <a:gd name="adj3" fmla="val 25000"/>
              <a:gd name="adj4" fmla="val 6278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374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/>
          </a:p>
        </p:txBody>
      </p: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1144096" y="1789783"/>
            <a:ext cx="935971" cy="418383"/>
            <a:chOff x="106272150" y="111443775"/>
            <a:chExt cx="936000" cy="418447"/>
          </a:xfrm>
        </p:grpSpPr>
        <p:pic>
          <p:nvPicPr>
            <p:cNvPr id="1138" name="Picture 1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272150" y="111443775"/>
              <a:ext cx="936000" cy="41844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139" name="Text Box 115"/>
            <p:cNvSpPr txBox="1">
              <a:spLocks noChangeArrowheads="1"/>
            </p:cNvSpPr>
            <p:nvPr/>
          </p:nvSpPr>
          <p:spPr bwMode="auto">
            <a:xfrm>
              <a:off x="106524150" y="111479775"/>
              <a:ext cx="504000" cy="2880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algn="ctr" defTabSz="914349"/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</a:rPr>
                <a:t>559</a:t>
              </a:r>
              <a:endParaRPr lang="ru-RU" dirty="0" smtClean="0">
                <a:latin typeface="Arial" pitchFamily="34" charset="0"/>
              </a:endParaRPr>
            </a:p>
          </p:txBody>
        </p:sp>
      </p:grpSp>
      <p:sp>
        <p:nvSpPr>
          <p:cNvPr id="1140" name="Text Box 116"/>
          <p:cNvSpPr txBox="1">
            <a:spLocks noChangeArrowheads="1"/>
          </p:cNvSpPr>
          <p:nvPr/>
        </p:nvSpPr>
        <p:spPr bwMode="auto">
          <a:xfrm>
            <a:off x="1071538" y="928671"/>
            <a:ext cx="1000132" cy="5041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>
              <a:lnSpc>
                <a:spcPct val="70000"/>
              </a:lnSpc>
            </a:pPr>
            <a:r>
              <a:rPr lang="ru-RU" sz="1600" b="1" dirty="0" smtClean="0">
                <a:solidFill>
                  <a:srgbClr val="37441C"/>
                </a:solidFill>
                <a:latin typeface="Times New Roman" pitchFamily="18" charset="0"/>
              </a:rPr>
              <a:t>Вся посевная </a:t>
            </a:r>
          </a:p>
          <a:p>
            <a:pPr algn="ctr" defTabSz="914349">
              <a:lnSpc>
                <a:spcPct val="70000"/>
              </a:lnSpc>
            </a:pPr>
            <a:r>
              <a:rPr lang="ru-RU" sz="1600" b="1" dirty="0" smtClean="0">
                <a:solidFill>
                  <a:srgbClr val="37441C"/>
                </a:solidFill>
                <a:latin typeface="Times New Roman" pitchFamily="18" charset="0"/>
              </a:rPr>
              <a:t>площадь</a:t>
            </a:r>
          </a:p>
          <a:p>
            <a:pPr algn="ctr" defTabSz="914349">
              <a:lnSpc>
                <a:spcPct val="70000"/>
              </a:lnSpc>
            </a:pPr>
            <a:endParaRPr lang="ru-RU" sz="500" b="1" dirty="0" smtClean="0">
              <a:solidFill>
                <a:srgbClr val="37441C"/>
              </a:solidFill>
              <a:latin typeface="Times New Roman" pitchFamily="18" charset="0"/>
            </a:endParaRPr>
          </a:p>
          <a:p>
            <a:pPr algn="ctr" defTabSz="914349">
              <a:lnSpc>
                <a:spcPct val="70000"/>
              </a:lnSpc>
            </a:pPr>
            <a:endParaRPr lang="ru-RU" sz="500" b="1" dirty="0" smtClean="0">
              <a:solidFill>
                <a:srgbClr val="37441C"/>
              </a:solidFill>
              <a:latin typeface="Times New Roman" pitchFamily="18" charset="0"/>
            </a:endParaRPr>
          </a:p>
          <a:p>
            <a:pPr algn="ctr" defTabSz="914349">
              <a:lnSpc>
                <a:spcPct val="70000"/>
              </a:lnSpc>
            </a:pPr>
            <a:r>
              <a:rPr lang="ru-RU" sz="1200" dirty="0" smtClean="0">
                <a:solidFill>
                  <a:srgbClr val="37441C"/>
                </a:solidFill>
                <a:latin typeface="Times New Roman" pitchFamily="18" charset="0"/>
              </a:rPr>
              <a:t>тыс.га</a:t>
            </a:r>
            <a:endParaRPr lang="ru-RU" sz="1200" dirty="0" smtClean="0">
              <a:solidFill>
                <a:srgbClr val="37441C"/>
              </a:solidFill>
            </a:endParaRPr>
          </a:p>
        </p:txBody>
      </p:sp>
      <p:pic>
        <p:nvPicPr>
          <p:cNvPr id="127" name="Picture 1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500438"/>
            <a:ext cx="609600" cy="5366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61" name="Text Box 137"/>
          <p:cNvSpPr txBox="1">
            <a:spLocks noChangeArrowheads="1"/>
          </p:cNvSpPr>
          <p:nvPr/>
        </p:nvSpPr>
        <p:spPr bwMode="auto">
          <a:xfrm>
            <a:off x="3643307" y="3586563"/>
            <a:ext cx="361080" cy="28810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23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8" name="Picture 1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7" y="3500438"/>
            <a:ext cx="642943" cy="5553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197" name="Text Box 173"/>
          <p:cNvSpPr txBox="1">
            <a:spLocks noChangeArrowheads="1"/>
          </p:cNvSpPr>
          <p:nvPr/>
        </p:nvSpPr>
        <p:spPr bwMode="auto">
          <a:xfrm>
            <a:off x="6929454" y="3571876"/>
            <a:ext cx="489861" cy="3595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2000" b="1" dirty="0" smtClean="0">
                <a:solidFill>
                  <a:srgbClr val="37441C"/>
                </a:solidFill>
                <a:latin typeface="Times New Roman" pitchFamily="18" charset="0"/>
              </a:rPr>
              <a:t>175</a:t>
            </a:r>
            <a:endParaRPr lang="ru-RU" sz="2000" dirty="0" smtClean="0">
              <a:solidFill>
                <a:srgbClr val="37441C"/>
              </a:solidFill>
            </a:endParaRPr>
          </a:p>
        </p:txBody>
      </p:sp>
      <p:sp>
        <p:nvSpPr>
          <p:cNvPr id="1206" name="Text Box 182"/>
          <p:cNvSpPr txBox="1">
            <a:spLocks noChangeArrowheads="1"/>
          </p:cNvSpPr>
          <p:nvPr/>
        </p:nvSpPr>
        <p:spPr bwMode="auto">
          <a:xfrm>
            <a:off x="8286777" y="3000373"/>
            <a:ext cx="457203" cy="2974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4" tIns="36574" rIns="36574" bIns="36574" numCol="1" anchor="t" anchorCtr="0" compatLnSpc="1">
            <a:prstTxWarp prst="textNoShape">
              <a:avLst/>
            </a:prstTxWarp>
          </a:bodyPr>
          <a:lstStyle/>
          <a:p>
            <a:pPr algn="ctr" defTabSz="914349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323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11559" y="1412776"/>
          <a:ext cx="7128793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620688"/>
            <a:ext cx="7916517" cy="584749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CC"/>
                </a:solidFill>
                <a:cs typeface="Arial" pitchFamily="34" charset="0"/>
              </a:rPr>
              <a:t>Производство  продукции животноводства</a:t>
            </a:r>
            <a:r>
              <a:rPr lang="ru-RU" sz="1600" b="1" baseline="30000" dirty="0" smtClean="0">
                <a:solidFill>
                  <a:srgbClr val="0066CC"/>
                </a:solidFill>
                <a:cs typeface="Arial" pitchFamily="34" charset="0"/>
              </a:rPr>
              <a:t>1)</a:t>
            </a:r>
            <a:r>
              <a:rPr lang="ru-RU" sz="1600" b="1" dirty="0" smtClean="0">
                <a:solidFill>
                  <a:srgbClr val="0066CC"/>
                </a:solidFill>
                <a:cs typeface="Arial" pitchFamily="34" charset="0"/>
              </a:rPr>
              <a:t> </a:t>
            </a:r>
            <a:endParaRPr lang="en-US" sz="1600" b="1" dirty="0" smtClean="0">
              <a:solidFill>
                <a:srgbClr val="0066CC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66CC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66CC"/>
                </a:solidFill>
                <a:cs typeface="Arial" pitchFamily="34" charset="0"/>
              </a:rPr>
              <a:t>в </a:t>
            </a:r>
            <a:r>
              <a:rPr lang="en-US" sz="1600" dirty="0" smtClean="0">
                <a:solidFill>
                  <a:srgbClr val="0066CC"/>
                </a:solidFill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66CC"/>
                </a:solidFill>
                <a:cs typeface="Arial" pitchFamily="34" charset="0"/>
              </a:rPr>
              <a:t>хозяйствах  всех  категорий</a:t>
            </a:r>
            <a:r>
              <a:rPr lang="en-US" sz="1600" dirty="0" smtClean="0">
                <a:solidFill>
                  <a:srgbClr val="0066CC"/>
                </a:solidFill>
                <a:cs typeface="Arial" pitchFamily="34" charset="0"/>
              </a:rPr>
              <a:t>)</a:t>
            </a:r>
            <a:r>
              <a:rPr lang="ru-RU" sz="1600" dirty="0" smtClean="0">
                <a:solidFill>
                  <a:srgbClr val="0066CC"/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66CC"/>
                </a:solidFill>
                <a:cs typeface="Arial" pitchFamily="34" charset="0"/>
              </a:rPr>
              <a:t> </a:t>
            </a:r>
            <a:endParaRPr lang="ru-RU" sz="1600" b="1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668344" y="1196752"/>
            <a:ext cx="1214446" cy="571504"/>
          </a:xfrm>
          <a:prstGeom prst="wedgeRoundRectCallout">
            <a:avLst>
              <a:gd name="adj1" fmla="val -105591"/>
              <a:gd name="adj2" fmla="val 88201"/>
              <a:gd name="adj3" fmla="val 16667"/>
            </a:avLst>
          </a:prstGeom>
          <a:solidFill>
            <a:srgbClr val="FFFFFF"/>
          </a:solidFill>
          <a:ln w="9525">
            <a:solidFill>
              <a:srgbClr val="256539"/>
            </a:solidFill>
            <a:miter lim="800000"/>
            <a:headEnd/>
            <a:tailEnd/>
          </a:ln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algn="ctr" defTabSz="914145"/>
            <a:r>
              <a:rPr lang="ru-RU" sz="1400" dirty="0" smtClean="0">
                <a:cs typeface="Arial" pitchFamily="34" charset="0"/>
              </a:rPr>
              <a:t>Молоко, </a:t>
            </a:r>
            <a:br>
              <a:rPr lang="ru-RU" sz="1400" dirty="0" smtClean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тыс. тонн</a:t>
            </a:r>
          </a:p>
          <a:p>
            <a:pPr defTabSz="914145"/>
            <a:endParaRPr lang="ru-RU" sz="1400" dirty="0" smtClean="0">
              <a:cs typeface="Arial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668344" y="1916832"/>
            <a:ext cx="1214446" cy="571504"/>
          </a:xfrm>
          <a:prstGeom prst="wedgeRoundRectCallout">
            <a:avLst>
              <a:gd name="adj1" fmla="val -106326"/>
              <a:gd name="adj2" fmla="val 47959"/>
              <a:gd name="adj3" fmla="val 16667"/>
            </a:avLst>
          </a:prstGeom>
          <a:solidFill>
            <a:srgbClr val="FFFFFF"/>
          </a:solidFill>
          <a:ln w="9525">
            <a:solidFill>
              <a:srgbClr val="256539"/>
            </a:solidFill>
            <a:miter lim="800000"/>
            <a:headEnd/>
            <a:tailEnd/>
          </a:ln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algn="ctr" defTabSz="914145"/>
            <a:r>
              <a:rPr lang="ru-RU" sz="1400" dirty="0" smtClean="0">
                <a:cs typeface="Arial" pitchFamily="34" charset="0"/>
              </a:rPr>
              <a:t>Яйца, </a:t>
            </a:r>
            <a:br>
              <a:rPr lang="ru-RU" sz="1400" dirty="0" smtClean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млн. штук</a:t>
            </a:r>
          </a:p>
          <a:p>
            <a:pPr defTabSz="914145"/>
            <a:endParaRPr lang="ru-RU" sz="1400" dirty="0" smtClean="0">
              <a:cs typeface="Arial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68344" y="2636912"/>
            <a:ext cx="1368152" cy="720080"/>
          </a:xfrm>
          <a:prstGeom prst="wedgeRoundRectCallout">
            <a:avLst>
              <a:gd name="adj1" fmla="val -97846"/>
              <a:gd name="adj2" fmla="val -2079"/>
              <a:gd name="adj3" fmla="val 16667"/>
            </a:avLst>
          </a:prstGeom>
          <a:solidFill>
            <a:srgbClr val="FFFFFF"/>
          </a:solidFill>
          <a:ln w="9525">
            <a:solidFill>
              <a:srgbClr val="256539"/>
            </a:solidFill>
            <a:miter lim="800000"/>
            <a:headEnd/>
            <a:tailEnd/>
          </a:ln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algn="ctr" defTabSz="914145"/>
            <a:r>
              <a:rPr lang="ru-RU" sz="1200" dirty="0" smtClean="0">
                <a:cs typeface="Arial" pitchFamily="34" charset="0"/>
              </a:rPr>
              <a:t>Скот и птица </a:t>
            </a:r>
            <a:br>
              <a:rPr lang="ru-RU" sz="1200" dirty="0" smtClean="0">
                <a:cs typeface="Arial" pitchFamily="34" charset="0"/>
              </a:rPr>
            </a:br>
            <a:r>
              <a:rPr lang="ru-RU" sz="1200" dirty="0" smtClean="0">
                <a:cs typeface="Arial" pitchFamily="34" charset="0"/>
              </a:rPr>
              <a:t>(в живом весе), </a:t>
            </a:r>
            <a:br>
              <a:rPr lang="ru-RU" sz="1200" dirty="0" smtClean="0">
                <a:cs typeface="Arial" pitchFamily="34" charset="0"/>
              </a:rPr>
            </a:br>
            <a:r>
              <a:rPr lang="ru-RU" sz="1200" dirty="0" smtClean="0">
                <a:cs typeface="Arial" pitchFamily="34" charset="0"/>
              </a:rPr>
              <a:t>тыс. тонн</a:t>
            </a:r>
          </a:p>
          <a:p>
            <a:pPr defTabSz="914145"/>
            <a:endParaRPr lang="ru-RU" sz="1400" dirty="0" smtClean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237312"/>
            <a:ext cx="2528530" cy="235138"/>
          </a:xfrm>
          <a:prstGeom prst="rect">
            <a:avLst/>
          </a:prstGeom>
        </p:spPr>
        <p:txBody>
          <a:bodyPr wrap="none" lIns="80463" tIns="40232" rIns="80463" bIns="40232">
            <a:spAutoFit/>
          </a:bodyPr>
          <a:lstStyle/>
          <a:p>
            <a:r>
              <a:rPr lang="ru-RU" sz="1000" baseline="30000" dirty="0" smtClean="0">
                <a:cs typeface="Arial" pitchFamily="34" charset="0"/>
              </a:rPr>
              <a:t>1)</a:t>
            </a:r>
            <a:r>
              <a:rPr lang="ru-RU" sz="1000" dirty="0" smtClean="0">
                <a:cs typeface="Arial" pitchFamily="34" charset="0"/>
              </a:rPr>
              <a:t> 2014 год  - предварительные данные.</a:t>
            </a:r>
            <a:endParaRPr lang="ru-RU" sz="1000" dirty="0">
              <a:cs typeface="Arial" pitchFamily="34" charset="0"/>
            </a:endParaRPr>
          </a:p>
        </p:txBody>
      </p:sp>
      <p:grpSp>
        <p:nvGrpSpPr>
          <p:cNvPr id="10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4" name="Рисунок 13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55576" y="4581128"/>
          <a:ext cx="7704856" cy="14547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24336"/>
                <a:gridCol w="792088"/>
                <a:gridCol w="792088"/>
                <a:gridCol w="792088"/>
                <a:gridCol w="792088"/>
                <a:gridCol w="709056"/>
                <a:gridCol w="803112"/>
              </a:tblGrid>
              <a:tr h="504057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Скот и птица </a:t>
                      </a:r>
                      <a:r>
                        <a:rPr lang="ru-RU" sz="120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120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20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в живом весе)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Молоко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Яйца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 Сельскохозяйственные организации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36,1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59,3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23,3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28,3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63,0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67,0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 Крестьянские (фермерские) хозяйства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4, 0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 Население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62,5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38,8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75,4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67,7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36,8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u="none" strike="noStrike" baseline="0" dirty="0">
                          <a:ln>
                            <a:noFill/>
                          </a:ln>
                          <a:latin typeface="Arial" pitchFamily="34" charset="0"/>
                          <a:cs typeface="Arial" pitchFamily="34" charset="0"/>
                        </a:rPr>
                        <a:t>29,7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03648" y="3717032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  <a:t>Структура производства основных видов продукции животноводства по категориям хозяйств</a:t>
            </a:r>
            <a:r>
              <a:rPr lang="ru-RU" sz="1600" b="1" baseline="30000" dirty="0" smtClean="0">
                <a:solidFill>
                  <a:srgbClr val="3366CC"/>
                </a:solidFill>
                <a:cs typeface="Arial" pitchFamily="34" charset="0"/>
              </a:rPr>
              <a:t>1)</a:t>
            </a:r>
            <a: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  <a:t> </a:t>
            </a:r>
            <a:br>
              <a:rPr lang="ru-RU" sz="1600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sz="1400" dirty="0" smtClean="0">
                <a:solidFill>
                  <a:srgbClr val="3366CC"/>
                </a:solidFill>
                <a:cs typeface="Arial" pitchFamily="34" charset="0"/>
              </a:rPr>
              <a:t>(в процентах от общего объема производства)</a:t>
            </a:r>
          </a:p>
          <a:p>
            <a:pPr algn="ctr" fontAlgn="b"/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1403648" y="1412776"/>
            <a:ext cx="2232248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47"/>
            <a:r>
              <a:rPr lang="ru-RU" sz="1200" b="1" dirty="0" smtClean="0">
                <a:ea typeface="Calibri" pitchFamily="34" charset="0"/>
                <a:cs typeface="Arial" pitchFamily="34" charset="0"/>
              </a:rPr>
              <a:t>Крупный рогатый скот</a:t>
            </a:r>
            <a:endParaRPr lang="en-US" sz="1200" b="1" dirty="0" smtClean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6309320"/>
            <a:ext cx="3257897" cy="235138"/>
          </a:xfrm>
          <a:prstGeom prst="rect">
            <a:avLst/>
          </a:prstGeom>
        </p:spPr>
        <p:txBody>
          <a:bodyPr wrap="none" lIns="80463" tIns="40232" rIns="80463" bIns="40232">
            <a:spAutoFit/>
          </a:bodyPr>
          <a:lstStyle/>
          <a:p>
            <a:r>
              <a:rPr lang="ru-RU" sz="1000" baseline="30000" dirty="0" smtClean="0">
                <a:cs typeface="Arial" pitchFamily="34" charset="0"/>
              </a:rPr>
              <a:t>1)</a:t>
            </a:r>
            <a:r>
              <a:rPr lang="ru-RU" sz="1000" dirty="0" smtClean="0">
                <a:cs typeface="Arial" pitchFamily="34" charset="0"/>
              </a:rPr>
              <a:t> На начало 2015 года  - предварительные данные.</a:t>
            </a:r>
            <a:endParaRPr lang="ru-RU" sz="1000" dirty="0"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4348" y="781417"/>
            <a:ext cx="7560840" cy="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  <a:spAutoFit/>
          </a:bodyPr>
          <a:lstStyle/>
          <a:p>
            <a:pPr indent="342824" algn="ctr"/>
            <a:r>
              <a:rPr lang="ru-RU" b="1" dirty="0" smtClean="0">
                <a:solidFill>
                  <a:srgbClr val="0066CC"/>
                </a:solidFill>
                <a:ea typeface="Times New Roman" pitchFamily="18" charset="0"/>
                <a:cs typeface="Arial" pitchFamily="34" charset="0"/>
              </a:rPr>
              <a:t>Поголовье скота и птицы в хозяйствах всех категорий </a:t>
            </a:r>
            <a:r>
              <a:rPr lang="ru-RU" b="1" baseline="30000" dirty="0" smtClean="0">
                <a:solidFill>
                  <a:srgbClr val="0066CC"/>
                </a:solidFill>
                <a:ea typeface="Times New Roman" pitchFamily="18" charset="0"/>
                <a:cs typeface="Arial" pitchFamily="34" charset="0"/>
              </a:rPr>
              <a:t>1)</a:t>
            </a:r>
            <a:r>
              <a:rPr lang="ru-RU" b="1" dirty="0" smtClean="0">
                <a:solidFill>
                  <a:srgbClr val="0066CC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66CC"/>
              </a:solidFill>
              <a:cs typeface="Arial" pitchFamily="34" charset="0"/>
            </a:endParaRPr>
          </a:p>
          <a:p>
            <a:pPr indent="342824" algn="ctr" defTabSz="914196" eaLnBrk="0" hangingPunct="0"/>
            <a:r>
              <a:rPr lang="ru-RU" dirty="0" smtClean="0">
                <a:solidFill>
                  <a:srgbClr val="0066CC"/>
                </a:solidFill>
                <a:ea typeface="Times New Roman" pitchFamily="18" charset="0"/>
                <a:cs typeface="Arial" pitchFamily="34" charset="0"/>
              </a:rPr>
              <a:t>(на начало года, тыс. голов)</a:t>
            </a:r>
            <a:endParaRPr lang="ru-RU" dirty="0" smtClean="0">
              <a:solidFill>
                <a:srgbClr val="0066CC"/>
              </a:solidFill>
              <a:cs typeface="Arial" pitchFamily="34" charset="0"/>
            </a:endParaRPr>
          </a:p>
        </p:txBody>
      </p:sp>
      <p:grpSp>
        <p:nvGrpSpPr>
          <p:cNvPr id="1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5" name="Рисунок 14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graphicFrame>
        <p:nvGraphicFramePr>
          <p:cNvPr id="16" name="Объект 4"/>
          <p:cNvGraphicFramePr/>
          <p:nvPr/>
        </p:nvGraphicFramePr>
        <p:xfrm>
          <a:off x="179512" y="1484784"/>
          <a:ext cx="432048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Объект 4"/>
          <p:cNvGraphicFramePr/>
          <p:nvPr/>
        </p:nvGraphicFramePr>
        <p:xfrm>
          <a:off x="4644008" y="1484784"/>
          <a:ext cx="432048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 flipH="1">
            <a:off x="5508104" y="1412776"/>
            <a:ext cx="2232248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47"/>
            <a:r>
              <a:rPr lang="ru-RU" sz="1200" b="1" dirty="0" smtClean="0">
                <a:ea typeface="Calibri" pitchFamily="34" charset="0"/>
                <a:cs typeface="Arial" pitchFamily="34" charset="0"/>
              </a:rPr>
              <a:t>Свиньи</a:t>
            </a:r>
            <a:endParaRPr lang="en-US" sz="1200" b="1" dirty="0" smtClean="0">
              <a:cs typeface="Arial" pitchFamily="34" charset="0"/>
            </a:endParaRPr>
          </a:p>
        </p:txBody>
      </p:sp>
      <p:graphicFrame>
        <p:nvGraphicFramePr>
          <p:cNvPr id="22" name="Объект 4"/>
          <p:cNvGraphicFramePr/>
          <p:nvPr/>
        </p:nvGraphicFramePr>
        <p:xfrm>
          <a:off x="251520" y="3861048"/>
          <a:ext cx="432048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 flipH="1">
            <a:off x="1403648" y="3645024"/>
            <a:ext cx="2232248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247"/>
            <a:r>
              <a:rPr lang="ru-RU" sz="1200" b="1" dirty="0" smtClean="0">
                <a:ea typeface="Calibri" pitchFamily="34" charset="0"/>
                <a:cs typeface="Arial" pitchFamily="34" charset="0"/>
              </a:rPr>
              <a:t>Овцы и козы</a:t>
            </a:r>
            <a:endParaRPr lang="en-US" sz="1200" b="1" dirty="0" smtClean="0">
              <a:cs typeface="Arial" pitchFamily="34" charset="0"/>
            </a:endParaRPr>
          </a:p>
        </p:txBody>
      </p:sp>
      <p:graphicFrame>
        <p:nvGraphicFramePr>
          <p:cNvPr id="26" name="Объект 4"/>
          <p:cNvGraphicFramePr/>
          <p:nvPr/>
        </p:nvGraphicFramePr>
        <p:xfrm>
          <a:off x="4572000" y="3789040"/>
          <a:ext cx="43204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 flipH="1">
            <a:off x="5796136" y="3717032"/>
            <a:ext cx="2232248" cy="2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247"/>
            <a:r>
              <a:rPr lang="ru-RU" sz="1200" b="1" dirty="0" smtClean="0">
                <a:ea typeface="Calibri" pitchFamily="34" charset="0"/>
                <a:cs typeface="Arial" pitchFamily="34" charset="0"/>
              </a:rPr>
              <a:t>Птицы</a:t>
            </a:r>
            <a:endParaRPr lang="en-US" sz="1200" b="1" dirty="0" smtClean="0"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84080" y="5985296"/>
            <a:ext cx="108000" cy="1080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CC"/>
              </a:solidFill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5436096" y="5877272"/>
          <a:ext cx="3024336" cy="66971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24336"/>
              </a:tblGrid>
              <a:tr h="237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</a:rPr>
                        <a:t>Население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43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</a:rPr>
                        <a:t>Крестьянские (фермерские) хозяйства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76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u="none" strike="noStrike" baseline="0" dirty="0" smtClean="0">
                          <a:ln>
                            <a:noFill/>
                          </a:ln>
                          <a:latin typeface="Arial" pitchFamily="34" charset="0"/>
                        </a:rPr>
                        <a:t>Сельскохозяйственные организации</a:t>
                      </a:r>
                      <a:endParaRPr lang="ru-RU" sz="1150" b="0" i="0" u="none" strike="noStrike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184080" y="6201320"/>
            <a:ext cx="108000" cy="108000"/>
          </a:xfrm>
          <a:prstGeom prst="rect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CC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84080" y="6417344"/>
            <a:ext cx="108000" cy="108000"/>
          </a:xfrm>
          <a:prstGeom prst="rect">
            <a:avLst/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1043608" y="2564904"/>
          <a:ext cx="72786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547664" y="836712"/>
            <a:ext cx="6357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Индекс сельскохозяйственного производства</a:t>
            </a:r>
            <a:br>
              <a:rPr lang="ru-RU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в 2014 году </a:t>
            </a:r>
            <a:br>
              <a:rPr lang="ru-RU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dirty="0" smtClean="0">
                <a:solidFill>
                  <a:srgbClr val="3366CC"/>
                </a:solidFill>
                <a:cs typeface="Arial" pitchFamily="34" charset="0"/>
              </a:rPr>
              <a:t>(в сопоставимых ценах; в процентах к 2013 году) </a:t>
            </a:r>
            <a:endParaRPr lang="ru-RU" dirty="0">
              <a:solidFill>
                <a:srgbClr val="3366CC"/>
              </a:solidFill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8" name="Рисунок 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9" name="Выноска 3 (граница и черта) 8"/>
          <p:cNvSpPr/>
          <p:nvPr/>
        </p:nvSpPr>
        <p:spPr>
          <a:xfrm rot="16200000">
            <a:off x="7202289" y="1446783"/>
            <a:ext cx="500063" cy="158417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0475"/>
              <a:gd name="adj8" fmla="val -1473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2" y="1988840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cs typeface="Arial" pitchFamily="34" charset="0"/>
              </a:rPr>
              <a:t>по России</a:t>
            </a:r>
            <a:br>
              <a:rPr lang="ru-RU" sz="1400" dirty="0">
                <a:cs typeface="Arial" pitchFamily="34" charset="0"/>
              </a:rPr>
            </a:br>
            <a:r>
              <a:rPr lang="ru-RU" sz="1400" dirty="0" smtClean="0">
                <a:cs typeface="Arial" pitchFamily="34" charset="0"/>
              </a:rPr>
              <a:t>103,7</a:t>
            </a:r>
            <a:endParaRPr lang="ru-RU" sz="1400" dirty="0"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 descr="C:\Documents and Settings\p21_vasilevaiv\Рабочий стол\инфографика\дом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9329"/>
            <a:ext cx="9144000" cy="928671"/>
          </a:xfrm>
          <a:prstGeom prst="rect">
            <a:avLst/>
          </a:prstGeom>
          <a:noFill/>
        </p:spPr>
      </p:pic>
      <p:sp>
        <p:nvSpPr>
          <p:cNvPr id="7" name="Скругленный прямоугольник 2"/>
          <p:cNvSpPr>
            <a:spLocks noChangeArrowheads="1"/>
          </p:cNvSpPr>
          <p:nvPr/>
        </p:nvSpPr>
        <p:spPr bwMode="auto">
          <a:xfrm>
            <a:off x="1071538" y="571480"/>
            <a:ext cx="6286544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66CC"/>
                </a:solidFill>
                <a:latin typeface="+mj-lt"/>
                <a:cs typeface="Times New Roman" pitchFamily="18" charset="0"/>
              </a:rPr>
              <a:t>Строительная деятельность </a:t>
            </a:r>
            <a:endParaRPr lang="ru-RU" sz="2000" dirty="0">
              <a:solidFill>
                <a:srgbClr val="0066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29000"/>
            <a:ext cx="694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CC"/>
                </a:solidFill>
                <a:latin typeface="+mj-lt"/>
                <a:cs typeface="Times New Roman" pitchFamily="18" charset="0"/>
              </a:rPr>
              <a:t>Ввод  в действие объектов социальной сферы в 2014 году</a:t>
            </a:r>
            <a:endParaRPr lang="ru-RU" sz="2000" b="1" dirty="0">
              <a:solidFill>
                <a:srgbClr val="0066CC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3857628"/>
            <a:ext cx="7786742" cy="2708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200" b="1" u="sng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Детские сады на </a:t>
            </a:r>
            <a:r>
              <a:rPr lang="ru-RU" sz="1200" b="1" u="sng" dirty="0" smtClean="0">
                <a:solidFill>
                  <a:srgbClr val="0000CC"/>
                </a:solidFill>
                <a:latin typeface="+mj-lt"/>
              </a:rPr>
              <a:t>2886</a:t>
            </a:r>
            <a:r>
              <a:rPr lang="ru-RU" sz="1200" b="1" u="sng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 мест в: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Алатырском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Канашском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Козловском,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Моргаушском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Урмарском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 Цивильском,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Чебоксарском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</a:t>
            </a:r>
            <a:br>
              <a:rPr lang="ru-RU" sz="1200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Ядринском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Янтиковском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  районах, городах Чебоксары, Алатыре, Новочебоксарске.</a:t>
            </a:r>
            <a:endParaRPr lang="ru-RU" sz="12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200" b="1" u="sng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Фельдшерско-акушерские пункты на 30 посещений в смену</a:t>
            </a:r>
            <a:r>
              <a:rPr lang="en-US" sz="1200" b="1" u="sng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200" b="1" u="sng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в: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Алатырском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Аликовском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Батыревском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Вурнарском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Ибресинском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Канашском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b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Козловском, Комсомольском, Красноармейском,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Красночетайском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b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Мариинско-Посадском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Моргаушском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Порецком,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Урмарском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Цивильском,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Чебоксарском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b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Шумерлинском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Ядринском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Яльчикском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Янтиковском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районах.</a:t>
            </a:r>
          </a:p>
          <a:p>
            <a:pPr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ru-RU" sz="1200" b="1" u="sng" dirty="0" smtClean="0">
                <a:solidFill>
                  <a:srgbClr val="0000CC"/>
                </a:solidFill>
                <a:latin typeface="+mj-lt"/>
              </a:rPr>
              <a:t>Учреждения спорта: 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спортивные залы  в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Канашском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районе (486 кв.м.), г. Чебоксары ( 420 кв.м.)  и спортивная</a:t>
            </a:r>
            <a:b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площадка (861 кв. м.) в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Канашском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районе; ледовый каток  в п. Вурнары (3,1 тыс. кв.м.).</a:t>
            </a:r>
          </a:p>
          <a:p>
            <a:pPr>
              <a:buFont typeface="Wingdings" pitchFamily="2" charset="2"/>
              <a:buChar char="v"/>
            </a:pPr>
            <a:r>
              <a:rPr lang="ru-RU" sz="1200" b="1" u="sng" dirty="0" smtClean="0">
                <a:solidFill>
                  <a:srgbClr val="0000CC"/>
                </a:solidFill>
                <a:latin typeface="+mj-lt"/>
              </a:rPr>
              <a:t>Автомобильные дороги с твердым покрытием</a:t>
            </a:r>
            <a:r>
              <a:rPr lang="ru-RU" sz="1200" b="1" dirty="0" smtClean="0">
                <a:solidFill>
                  <a:srgbClr val="0000CC"/>
                </a:solidFill>
                <a:latin typeface="+mj-lt"/>
              </a:rPr>
              <a:t> (11,2 км) в: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+mj-lt"/>
              </a:rPr>
              <a:t>     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Моргаушском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</a:rPr>
              <a:t>Урмарском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ru-RU" sz="1200" i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Ядринском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районах, </a:t>
            </a:r>
            <a:r>
              <a:rPr lang="ru-RU" sz="1200" i="1" dirty="0" smtClean="0">
                <a:solidFill>
                  <a:srgbClr val="FF0000"/>
                </a:solidFill>
                <a:latin typeface="+mj-lt"/>
              </a:rPr>
              <a:t>городах Чебоксары, Алатыре, Новочебоксарске.</a:t>
            </a:r>
            <a:endParaRPr lang="ru-RU" sz="1200" b="1" i="1" dirty="0" smtClean="0">
              <a:solidFill>
                <a:srgbClr val="FF0000"/>
              </a:solidFill>
              <a:latin typeface="+mj-lt"/>
            </a:endParaRPr>
          </a:p>
          <a:p>
            <a:endParaRPr lang="ru-RU" sz="1200" dirty="0" smtClean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285720" y="928670"/>
          <a:ext cx="8643998" cy="233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 descr="http://im3-tub-ru.yandex.net/i?id=9ab8d8a1abe7516ce73680eaf68445de-107-144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861048"/>
            <a:ext cx="1860798" cy="20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5" name="Рисунок 14" descr="Копия 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Родившиеся, умершие и естественный прирост населения</a:t>
            </a:r>
            <a:r>
              <a:rPr lang="ru-RU" sz="1600" b="1" baseline="30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ru-RU" sz="1600" b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3068960"/>
            <a:ext cx="547260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Демографические коэффициенты</a:t>
            </a:r>
            <a:r>
              <a:rPr lang="ru-RU" sz="1600" b="1" baseline="30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1)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6687" y="3429000"/>
            <a:ext cx="225189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(на 1000 человек населения)</a:t>
            </a:r>
            <a:endParaRPr lang="ru-RU" sz="1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268760"/>
          <a:ext cx="7476256" cy="144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4000"/>
                <a:gridCol w="780256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Родившиеся (без мертворожденных)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14967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16103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16174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16165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17472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17351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17264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680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Умершие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72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18436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72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17492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72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18186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72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16923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72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16607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72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16324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720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16507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72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Естественный прирост (+), убыль (-)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u="sng" dirty="0" smtClean="0">
                          <a:latin typeface="Arial" pitchFamily="34" charset="0"/>
                          <a:cs typeface="Arial" pitchFamily="34" charset="0"/>
                        </a:rPr>
                        <a:t>-3469</a:t>
                      </a:r>
                      <a:endParaRPr lang="ru-RU" sz="12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-1389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-2012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-758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+865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u="sng" dirty="0" smtClean="0">
                          <a:latin typeface="Arial" pitchFamily="34" charset="0"/>
                          <a:cs typeface="Arial" pitchFamily="34" charset="0"/>
                        </a:rPr>
                        <a:t>+1027</a:t>
                      </a:r>
                      <a:endParaRPr lang="ru-RU" sz="12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+757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11160" y="908720"/>
            <a:ext cx="96738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(человек)</a:t>
            </a:r>
            <a:endParaRPr lang="ru-RU" sz="14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331640" y="3717032"/>
          <a:ext cx="67687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638132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За 2014 год – предварительные данные.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769435"/>
            <a:chOff x="0" y="-55080"/>
            <a:chExt cx="9144000" cy="76943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5" name="Рисунок 14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5536" y="1196752"/>
          <a:ext cx="585791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620688"/>
            <a:ext cx="65008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66CC"/>
                </a:solidFill>
                <a:cs typeface="Times New Roman" pitchFamily="18" charset="0"/>
              </a:rPr>
              <a:t>Динамика ввода в действие жилых домов</a:t>
            </a:r>
          </a:p>
          <a:p>
            <a:pPr algn="ctr"/>
            <a:r>
              <a:rPr lang="ru-RU" sz="1600" dirty="0" smtClean="0">
                <a:solidFill>
                  <a:srgbClr val="3366CC"/>
                </a:solidFill>
                <a:cs typeface="Times New Roman" pitchFamily="18" charset="0"/>
              </a:rPr>
              <a:t>(тысяч квадратных метров)</a:t>
            </a:r>
            <a:endParaRPr lang="ru-RU" sz="1600" dirty="0">
              <a:solidFill>
                <a:srgbClr val="3366CC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645024"/>
            <a:ext cx="6336704" cy="6429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108000" rIns="36000" bIns="0"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2014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году в Чувашской Республике построено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12059</a:t>
            </a:r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квартир общей площадью 862,1 тыс. квадратных метров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ru-RU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5286388"/>
            <a:ext cx="328614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Построено   населением   за   счет собственных  и  заемных  средств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404,1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тыс.кв. метров </a:t>
            </a:r>
            <a:br>
              <a:rPr lang="ru-RU" sz="1600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(86,0%</a:t>
            </a:r>
            <a:r>
              <a:rPr lang="en-US" sz="1600" dirty="0" smtClean="0">
                <a:latin typeface="+mj-lt"/>
                <a:cs typeface="Times New Roman" pitchFamily="18" charset="0"/>
              </a:rPr>
              <a:t>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к уровню 2013 года)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5286388"/>
            <a:ext cx="30003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366CC"/>
                </a:solidFill>
                <a:latin typeface="+mj-lt"/>
                <a:cs typeface="Times New Roman" pitchFamily="18" charset="0"/>
              </a:rPr>
              <a:t>Построено организациями-застройщиками </a:t>
            </a:r>
          </a:p>
          <a:p>
            <a:r>
              <a:rPr lang="ru-RU" sz="1600" b="1" dirty="0" smtClean="0">
                <a:latin typeface="+mj-lt"/>
                <a:cs typeface="Times New Roman" pitchFamily="18" charset="0"/>
              </a:rPr>
              <a:t>458,0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тыс. кв. метров</a:t>
            </a:r>
          </a:p>
          <a:p>
            <a:r>
              <a:rPr lang="ru-RU" sz="1600" dirty="0" smtClean="0">
                <a:latin typeface="+mj-lt"/>
                <a:cs typeface="Times New Roman" pitchFamily="18" charset="0"/>
              </a:rPr>
              <a:t>(124,8% к  уровню 2013 года) </a:t>
            </a:r>
            <a:endParaRPr lang="ru-RU" sz="16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500034" y="4643446"/>
            <a:ext cx="2571768" cy="571504"/>
          </a:xfrm>
          <a:prstGeom prst="downArrowCallout">
            <a:avLst>
              <a:gd name="adj1" fmla="val 18955"/>
              <a:gd name="adj2" fmla="val 25000"/>
              <a:gd name="adj3" fmla="val 25000"/>
              <a:gd name="adj4" fmla="val 64254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46,9 %</a:t>
            </a:r>
            <a:endParaRPr lang="ru-RU" sz="2000" b="1" dirty="0"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4000496" y="4643446"/>
            <a:ext cx="2571768" cy="571504"/>
          </a:xfrm>
          <a:prstGeom prst="downArrowCallout">
            <a:avLst>
              <a:gd name="adj1" fmla="val 18955"/>
              <a:gd name="adj2" fmla="val 25000"/>
              <a:gd name="adj3" fmla="val 25000"/>
              <a:gd name="adj4" fmla="val 64254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5</a:t>
            </a:r>
            <a:r>
              <a:rPr lang="en-US" sz="2000" b="1" dirty="0" smtClean="0">
                <a:cs typeface="Times New Roman" pitchFamily="18" charset="0"/>
              </a:rPr>
              <a:t>3</a:t>
            </a:r>
            <a:r>
              <a:rPr lang="ru-RU" sz="2000" b="1" dirty="0" smtClean="0">
                <a:cs typeface="Times New Roman" pitchFamily="18" charset="0"/>
              </a:rPr>
              <a:t>,1%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858016" y="5500702"/>
            <a:ext cx="357190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6732240" y="908720"/>
            <a:ext cx="1928826" cy="2160240"/>
          </a:xfrm>
          <a:prstGeom prst="wedgeRectCallout">
            <a:avLst>
              <a:gd name="adj1" fmla="val -95936"/>
              <a:gd name="adj2" fmla="val 788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оля жилья,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построенного организациями-застройщиками, составила: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014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год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53,1%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2008 год –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30,3% 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44" y="4286256"/>
            <a:ext cx="1643074" cy="2286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+mj-lt"/>
                <a:cs typeface="Times New Roman" pitchFamily="18" charset="0"/>
              </a:rPr>
              <a:t>Средняя фактическая стоимость строительства 1 кв. м. составила </a:t>
            </a:r>
            <a:r>
              <a:rPr lang="ru-RU" sz="1700" b="1" dirty="0" smtClean="0">
                <a:latin typeface="+mj-lt"/>
                <a:cs typeface="Times New Roman" pitchFamily="18" charset="0"/>
              </a:rPr>
              <a:t>30</a:t>
            </a:r>
            <a:r>
              <a:rPr lang="en-US" sz="1700" b="1" dirty="0" smtClean="0">
                <a:latin typeface="+mj-lt"/>
                <a:cs typeface="Times New Roman" pitchFamily="18" charset="0"/>
              </a:rPr>
              <a:t>720</a:t>
            </a:r>
            <a:r>
              <a:rPr lang="ru-RU" sz="17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рублей</a:t>
            </a:r>
            <a:endParaRPr lang="ru-RU" sz="1700" dirty="0">
              <a:latin typeface="+mj-lt"/>
              <a:cs typeface="Times New Roman" pitchFamily="18" charset="0"/>
            </a:endParaRPr>
          </a:p>
        </p:txBody>
      </p:sp>
      <p:grpSp>
        <p:nvGrpSpPr>
          <p:cNvPr id="15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8" name="Рисунок 1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980728"/>
            <a:ext cx="6408712" cy="5078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 fontAlgn="b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rgbClr val="0066CC"/>
                </a:solidFill>
                <a:cs typeface="Arial" pitchFamily="34" charset="0"/>
              </a:rPr>
              <a:t>Рынок жилья Чувашской Республики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4048" y="2276872"/>
          <a:ext cx="36724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5679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Средние цены</a:t>
            </a:r>
            <a:endParaRPr lang="en-US" sz="18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3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(на конец года, рублей за 1 кв. м общей площади)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1"/>
          <a:ext cx="3888432" cy="3240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80119"/>
                <a:gridCol w="1440159"/>
                <a:gridCol w="1368154"/>
              </a:tblGrid>
              <a:tr h="526649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Первичный</a:t>
                      </a:r>
                      <a:r>
                        <a:rPr lang="ru-RU" sz="1300" baseline="0" dirty="0" smtClean="0"/>
                        <a:t> рынок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Вторичный рынок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7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7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2009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89,4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86,1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7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101,8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7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112,2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109,0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7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112,9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115,9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7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106,5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7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104,8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102,1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1" y="1628799"/>
            <a:ext cx="402183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Индексы цен</a:t>
            </a:r>
          </a:p>
          <a:p>
            <a:pPr algn="ctr"/>
            <a:r>
              <a:rPr lang="ru-RU" sz="13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(на конец года; в % к концу предыдущего года) </a:t>
            </a:r>
          </a:p>
          <a:p>
            <a:endParaRPr lang="ru-RU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3" name="Рисунок 12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1115616" y="1916832"/>
          <a:ext cx="72786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043608" y="836712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Ввод в действие жилых домов на 1000 человек населения</a:t>
            </a:r>
            <a:r>
              <a:rPr lang="ru-RU" b="1" dirty="0">
                <a:solidFill>
                  <a:srgbClr val="3366CC"/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srgbClr val="3366CC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в </a:t>
            </a:r>
            <a:r>
              <a:rPr lang="ru-RU" b="1" dirty="0">
                <a:solidFill>
                  <a:srgbClr val="3366CC"/>
                </a:solidFill>
                <a:cs typeface="Arial" pitchFamily="34" charset="0"/>
              </a:rPr>
              <a:t>2014 </a:t>
            </a: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году</a:t>
            </a:r>
            <a:endParaRPr lang="ru-RU" b="1" dirty="0">
              <a:solidFill>
                <a:srgbClr val="3366CC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3366CC"/>
                </a:solidFill>
                <a:cs typeface="Arial" pitchFamily="34" charset="0"/>
              </a:rPr>
              <a:t>(квадратных метров общей площади) </a:t>
            </a:r>
            <a:endParaRPr lang="ru-RU" dirty="0">
              <a:solidFill>
                <a:srgbClr val="3366CC"/>
              </a:solidFill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8" name="Рисунок 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215174" y="1052736"/>
            <a:ext cx="1928826" cy="2376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108000" rIns="36000" b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году </a:t>
            </a:r>
            <a:b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основной капитал республики за счет всех источников финансирования вложено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млрд. рублей инвестиций, или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89,5%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 2013 году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66CC"/>
                </a:solidFill>
                <a:cs typeface="Times New Roman" pitchFamily="18" charset="0"/>
              </a:rPr>
              <a:t>Динамика инвестиций в основной капитал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00438"/>
            <a:ext cx="79296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>
              <a:tabLst>
                <a:tab pos="449263" algn="l"/>
                <a:tab pos="2811463" algn="l"/>
              </a:tabLst>
            </a:pPr>
            <a:r>
              <a:rPr lang="ru-RU" sz="1600" b="1" dirty="0" smtClean="0" bmk="_Toc397347709">
                <a:solidFill>
                  <a:srgbClr val="3366CC"/>
                </a:solidFill>
                <a:ea typeface="Times New Roman" pitchFamily="18" charset="0"/>
              </a:rPr>
              <a:t>Инвестиции в основной капитал по источникам финансирования </a:t>
            </a:r>
            <a:r>
              <a:rPr lang="ru-RU" sz="1600" b="1" baseline="30000" dirty="0" smtClean="0" bmk="_Toc397347709">
                <a:solidFill>
                  <a:srgbClr val="3366CC"/>
                </a:solidFill>
                <a:ea typeface="Times New Roman" pitchFamily="18" charset="0"/>
              </a:rPr>
              <a:t>1)</a:t>
            </a:r>
            <a:r>
              <a:rPr lang="ru-RU" sz="1000" b="1" baseline="30000" dirty="0" smtClean="0" bmk="_Toc397347709">
                <a:solidFill>
                  <a:srgbClr val="3366CC"/>
                </a:solidFill>
                <a:ea typeface="Times New Roman" pitchFamily="18" charset="0"/>
              </a:rPr>
              <a:t/>
            </a:r>
            <a:br>
              <a:rPr lang="ru-RU" sz="1000" b="1" baseline="30000" dirty="0" smtClean="0" bmk="_Toc397347709">
                <a:solidFill>
                  <a:srgbClr val="3366CC"/>
                </a:solidFill>
                <a:ea typeface="Times New Roman" pitchFamily="18" charset="0"/>
              </a:rPr>
            </a:br>
            <a:r>
              <a:rPr lang="ru-RU" sz="1400" dirty="0" smtClean="0" bmk="_Toc397347709">
                <a:solidFill>
                  <a:srgbClr val="3366CC"/>
                </a:solidFill>
                <a:ea typeface="Times New Roman" pitchFamily="18" charset="0"/>
              </a:rPr>
              <a:t>(в фактически действовавших ценах;</a:t>
            </a:r>
            <a:r>
              <a:rPr lang="ru-RU" sz="1400" dirty="0" smtClean="0">
                <a:solidFill>
                  <a:srgbClr val="3366CC"/>
                </a:solidFill>
                <a:ea typeface="Times New Roman" pitchFamily="18" charset="0"/>
              </a:rPr>
              <a:t> млн. рублей</a:t>
            </a:r>
            <a:r>
              <a:rPr lang="ru-RU" sz="1400" dirty="0" smtClean="0" bmk="_Toc397347709">
                <a:solidFill>
                  <a:srgbClr val="3366CC"/>
                </a:solidFill>
                <a:ea typeface="Times New Roman" pitchFamily="18" charset="0"/>
              </a:rPr>
              <a:t>)</a:t>
            </a:r>
            <a:endParaRPr lang="ru-RU" sz="1400" b="1" dirty="0" smtClean="0">
              <a:solidFill>
                <a:srgbClr val="3366CC"/>
              </a:solidFill>
              <a:ea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4149080"/>
          <a:ext cx="8143930" cy="2237475"/>
        </p:xfrm>
        <a:graphic>
          <a:graphicData uri="http://schemas.openxmlformats.org/drawingml/2006/table">
            <a:tbl>
              <a:tblPr>
                <a:effectLst/>
                <a:tableStyleId>{284E427A-3D55-4303-BF80-6455036E1DE7}</a:tableStyleId>
              </a:tblPr>
              <a:tblGrid>
                <a:gridCol w="2857520"/>
                <a:gridCol w="683675"/>
                <a:gridCol w="766710"/>
                <a:gridCol w="767535"/>
                <a:gridCol w="766710"/>
                <a:gridCol w="767535"/>
                <a:gridCol w="766710"/>
                <a:gridCol w="767535"/>
              </a:tblGrid>
              <a:tr h="290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11780" algn="l"/>
                          <a:tab pos="449580" algn="l"/>
                        </a:tabLs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Wide Latin"/>
                        <a:cs typeface="Arial" pitchFamily="34" charset="0"/>
                      </a:endParaRPr>
                    </a:p>
                  </a:txBody>
                  <a:tcPr marL="66603" marR="66603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11780" algn="l"/>
                          <a:tab pos="449580" algn="l"/>
                        </a:tabLs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Wide Latin"/>
                        <a:cs typeface="Arial" pitchFamily="34" charset="0"/>
                      </a:endParaRPr>
                    </a:p>
                  </a:txBody>
                  <a:tcPr marL="66603" marR="66603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11780" algn="l"/>
                          <a:tab pos="449580" algn="l"/>
                        </a:tabLs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Wide Latin"/>
                        <a:cs typeface="Arial" pitchFamily="34" charset="0"/>
                      </a:endParaRPr>
                    </a:p>
                  </a:txBody>
                  <a:tcPr marL="66603" marR="66603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11780" algn="l"/>
                          <a:tab pos="449580" algn="l"/>
                        </a:tabLs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Wide Latin"/>
                        <a:cs typeface="Arial" pitchFamily="34" charset="0"/>
                      </a:endParaRPr>
                    </a:p>
                  </a:txBody>
                  <a:tcPr marL="66603" marR="66603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11780" algn="l"/>
                          <a:tab pos="449580" algn="l"/>
                        </a:tabLs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Wide Latin"/>
                        <a:cs typeface="Arial" pitchFamily="34" charset="0"/>
                      </a:endParaRPr>
                    </a:p>
                  </a:txBody>
                  <a:tcPr marL="66603" marR="66603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11780" algn="l"/>
                          <a:tab pos="449580" algn="l"/>
                        </a:tabLs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Wide Latin"/>
                        <a:cs typeface="Arial" pitchFamily="34" charset="0"/>
                      </a:endParaRPr>
                    </a:p>
                  </a:txBody>
                  <a:tcPr marL="66603" marR="66603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811780" algn="l"/>
                          <a:tab pos="449580" algn="l"/>
                        </a:tabLs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Wide Latin"/>
                        <a:cs typeface="Arial" pitchFamily="34" charset="0"/>
                      </a:endParaRPr>
                    </a:p>
                  </a:txBody>
                  <a:tcPr marL="66603" marR="66603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31354">
                <a:tc>
                  <a:txBody>
                    <a:bodyPr/>
                    <a:lstStyle/>
                    <a:p>
                      <a:pPr marL="90170" indent="-90170" algn="l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Инвестиции в основной </a:t>
                      </a:r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капитал </a:t>
                      </a:r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– всего 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30 731,3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20 162,5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23 644,9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35 269,7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41 943,5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34 853,9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31 351,8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marL="450215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marL="9017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собственные средства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9 229,8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7 019,5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12 064,3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12 052,1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12 104,8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13 029,2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11 472,2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marL="9017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cs typeface="Arial" pitchFamily="34" charset="0"/>
                        </a:rPr>
                        <a:t>привлеченные средства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21 501,4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13 143,0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11 580,6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23 217,6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29 838,7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21 824,6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19 879,6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35544">
                <a:tc>
                  <a:txBody>
                    <a:bodyPr/>
                    <a:lstStyle/>
                    <a:p>
                      <a:pPr marL="90170" indent="-90170" algn="l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из них:</a:t>
                      </a:r>
                      <a:endParaRPr lang="ru-RU" sz="11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mar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кредиты банков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4 367,8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2 178,8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1 571,8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1 264,6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4 620,2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2 470,7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2 920,3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marL="9017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заемные средства других организаций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938,6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180,4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167,7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10 105,0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8 891,8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3 382,0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646,4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marL="9017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бюджетные средства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11 441,8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7 042,7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7 060,0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8 163,6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11 512,0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8 870,6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9 598,7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01369">
                <a:tc>
                  <a:txBody>
                    <a:bodyPr/>
                    <a:lstStyle/>
                    <a:p>
                      <a:pPr marL="9017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прочие привлеченные средства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603" marR="66603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4 753,2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3 741,1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2 781,1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3 684,4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4 814,7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7 101,3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6 714,2</a:t>
                      </a: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51520" y="1124744"/>
          <a:ext cx="685804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2" name="Рисунок 11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395536" y="6457890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aseline="30000" dirty="0" smtClean="0">
                <a:ea typeface="Times New Roman" pitchFamily="18" charset="0"/>
              </a:rPr>
              <a:t>1)</a:t>
            </a:r>
            <a:r>
              <a:rPr lang="ru-RU" sz="1000" dirty="0" smtClean="0">
                <a:ea typeface="Times New Roman" pitchFamily="18" charset="0"/>
              </a:rPr>
              <a:t> Без субъектов малого предпринимательства и объема инвестиций, не наблюдаемых прямыми статистическими методами.</a:t>
            </a:r>
            <a:endParaRPr lang="ru-RU" sz="1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15"/>
          <p:cNvSpPr>
            <a:spLocks noChangeArrowheads="1"/>
          </p:cNvSpPr>
          <p:nvPr/>
        </p:nvSpPr>
        <p:spPr bwMode="auto">
          <a:xfrm>
            <a:off x="107504" y="1052736"/>
            <a:ext cx="8072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3366CC"/>
                </a:solidFill>
                <a:latin typeface="Calibri" pitchFamily="34" charset="0"/>
              </a:rPr>
              <a:t>Динамика оборота розничной торговли</a:t>
            </a:r>
          </a:p>
        </p:txBody>
      </p:sp>
      <p:sp>
        <p:nvSpPr>
          <p:cNvPr id="1030" name="Прямоугольник 16"/>
          <p:cNvSpPr>
            <a:spLocks noChangeArrowheads="1"/>
          </p:cNvSpPr>
          <p:nvPr/>
        </p:nvSpPr>
        <p:spPr bwMode="auto">
          <a:xfrm>
            <a:off x="611560" y="4077072"/>
            <a:ext cx="8072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66CC"/>
                </a:solidFill>
                <a:latin typeface="Calibri" pitchFamily="34" charset="0"/>
              </a:rPr>
              <a:t>Оборот розничной </a:t>
            </a:r>
            <a:r>
              <a:rPr lang="ru-RU" b="1" dirty="0" smtClean="0">
                <a:solidFill>
                  <a:srgbClr val="3366CC"/>
                </a:solidFill>
                <a:latin typeface="Calibri" pitchFamily="34" charset="0"/>
              </a:rPr>
              <a:t>торговли</a:t>
            </a:r>
            <a:endParaRPr lang="ru-RU" b="1" dirty="0">
              <a:solidFill>
                <a:srgbClr val="3366CC"/>
              </a:solidFill>
              <a:latin typeface="Calibri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11560" y="980728"/>
          <a:ext cx="77768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Выноска со стрелкой вверх 15"/>
          <p:cNvSpPr/>
          <p:nvPr/>
        </p:nvSpPr>
        <p:spPr>
          <a:xfrm>
            <a:off x="5292080" y="3645024"/>
            <a:ext cx="792088" cy="36004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107,0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755576" y="3645024"/>
            <a:ext cx="792088" cy="36004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53,7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547664" y="3861048"/>
            <a:ext cx="374441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95736" y="3789040"/>
            <a:ext cx="259228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душу населения, тыс. рублей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24" name="Рисунок 23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  <p:graphicFrame>
        <p:nvGraphicFramePr>
          <p:cNvPr id="18" name="Диаграмма 17"/>
          <p:cNvGraphicFramePr/>
          <p:nvPr/>
        </p:nvGraphicFramePr>
        <p:xfrm>
          <a:off x="611560" y="4249936"/>
          <a:ext cx="326402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5148064" y="4249936"/>
          <a:ext cx="3264024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/>
        </p:nvGraphicFramePr>
        <p:xfrm>
          <a:off x="1115616" y="1916832"/>
          <a:ext cx="7278687" cy="4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043608" y="836712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Оборот розничной торговли населению на душу населения</a:t>
            </a:r>
            <a:br>
              <a:rPr lang="ru-RU" b="1" dirty="0" smtClean="0">
                <a:solidFill>
                  <a:srgbClr val="3366CC"/>
                </a:solidFill>
                <a:cs typeface="Arial" pitchFamily="34" charset="0"/>
              </a:rPr>
            </a:br>
            <a:r>
              <a:rPr lang="ru-RU" b="1" dirty="0" smtClean="0">
                <a:solidFill>
                  <a:srgbClr val="3366CC"/>
                </a:solidFill>
                <a:cs typeface="Arial" pitchFamily="34" charset="0"/>
              </a:rPr>
              <a:t>за 2014 год</a:t>
            </a:r>
          </a:p>
          <a:p>
            <a:pPr algn="ctr">
              <a:defRPr/>
            </a:pPr>
            <a:r>
              <a:rPr lang="ru-RU" dirty="0" smtClean="0">
                <a:solidFill>
                  <a:srgbClr val="3366CC"/>
                </a:solidFill>
                <a:cs typeface="Arial" pitchFamily="34" charset="0"/>
              </a:rPr>
              <a:t>(тыс. рублей) </a:t>
            </a:r>
            <a:endParaRPr lang="ru-RU" dirty="0">
              <a:solidFill>
                <a:srgbClr val="3366CC"/>
              </a:solidFill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8" name="Рисунок 7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Родившиеся по очередности рождения</a:t>
            </a:r>
            <a:r>
              <a:rPr kumimoji="0" lang="ru-RU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1)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052736"/>
            <a:ext cx="452335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(в процентах от общего числа родившихся живыми)</a:t>
            </a:r>
            <a:endParaRPr lang="ru-RU" sz="14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805264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aseline="30000" dirty="0" smtClean="0"/>
              <a:t>1)  </a:t>
            </a:r>
            <a:r>
              <a:rPr lang="ru-RU" sz="1050" dirty="0" smtClean="0"/>
              <a:t>За 2011-2012 годы сумма данных по очередности рождения не дает 100% за счет не указанной очередности рождения.</a:t>
            </a:r>
            <a:endParaRPr lang="ru-RU" sz="1050" baseline="300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99592" y="1412776"/>
          <a:ext cx="750099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0" y="0"/>
            <a:ext cx="9144000" cy="769435"/>
            <a:chOff x="0" y="-55080"/>
            <a:chExt cx="9144000" cy="76943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2" name="Рисунок 11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Родившиеся по очередности рождения </a:t>
            </a:r>
            <a:r>
              <a:rPr kumimoji="0" lang="ru-RU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98327" y="908720"/>
            <a:ext cx="452335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(в процентах от общего числа родившихся живыми)</a:t>
            </a:r>
            <a:endParaRPr lang="ru-RU" sz="14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03648" y="1556792"/>
          <a:ext cx="640871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3551" y="1196752"/>
            <a:ext cx="1972911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Городское население</a:t>
            </a: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645024"/>
            <a:ext cx="1909177" cy="327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Сельское население</a:t>
            </a:r>
            <a:endParaRPr lang="ru-RU" sz="1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75656" y="4149080"/>
          <a:ext cx="640871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560" y="6309320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aseline="30000" dirty="0" smtClean="0">
                <a:latin typeface="Arial" pitchFamily="34" charset="0"/>
                <a:cs typeface="Arial" pitchFamily="34" charset="0"/>
              </a:rPr>
              <a:t>1)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За 2009, 2011, 2012 годы сумма данных по очередности рождения не дает 100% за счет не указанной очередности рождения.</a:t>
            </a:r>
            <a:endParaRPr lang="ru-RU" sz="1000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144000" cy="692696"/>
            <a:chOff x="0" y="-55080"/>
            <a:chExt cx="9144000" cy="76943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5" name="Рисунок 14" descr="Копия logo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692696"/>
            <a:ext cx="5400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Динамика изменения браков и разводов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7584" y="1412776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11960" y="1124744"/>
            <a:ext cx="804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(единиц)</a:t>
            </a:r>
            <a:endParaRPr lang="ru-RU" sz="12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769435"/>
            <a:chOff x="0" y="-55080"/>
            <a:chExt cx="9144000" cy="769435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0" name="Рисунок 9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43192" cy="56207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Смертность населения по основным классам заболеваний</a:t>
            </a:r>
            <a:r>
              <a:rPr lang="ru-RU" sz="1600" b="1" baseline="300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980728"/>
            <a:ext cx="2184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(на 100 тыс. населения)</a:t>
            </a:r>
            <a:endParaRPr lang="ru-RU" sz="1400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35696" y="1412776"/>
          <a:ext cx="49685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Выноска 2 7"/>
          <p:cNvSpPr/>
          <p:nvPr/>
        </p:nvSpPr>
        <p:spPr>
          <a:xfrm>
            <a:off x="7092280" y="1484784"/>
            <a:ext cx="1224000" cy="504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4676"/>
              <a:gd name="adj6" fmla="val -45833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sz="1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653,7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ПФО – 670,6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7164288" y="2348880"/>
            <a:ext cx="1224000" cy="504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8430"/>
              <a:gd name="adj6" fmla="val -5191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sz="1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118,8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ПФО – 133,9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7164288" y="3212976"/>
            <a:ext cx="1224000" cy="504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6755"/>
              <a:gd name="adj6" fmla="val -52784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sz="1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201,1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ПФО – 191,8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58924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000" baseline="300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За 2008-2013 годы показатели приведены по данным годовых разработок, </a:t>
            </a:r>
          </a:p>
          <a:p>
            <a:pPr marL="228600" indent="-228600"/>
            <a:r>
              <a:rPr lang="ru-RU" sz="1000" dirty="0" smtClean="0">
                <a:latin typeface="Arial" pitchFamily="34" charset="0"/>
                <a:cs typeface="Arial" pitchFamily="34" charset="0"/>
              </a:rPr>
              <a:t>   За 2014 год – предварительные данные помесячной регистрации (по оперативной отчетности). Расхождения  с данными </a:t>
            </a:r>
          </a:p>
          <a:p>
            <a:pPr marL="228600" indent="-228600"/>
            <a:r>
              <a:rPr lang="ru-RU" sz="1000" dirty="0" smtClean="0">
                <a:latin typeface="Arial" pitchFamily="34" charset="0"/>
                <a:cs typeface="Arial" pitchFamily="34" charset="0"/>
              </a:rPr>
              <a:t>   официальной публикации Росстата  за счет изменения причин смерти по окончательным медицинским свидетельствам</a:t>
            </a:r>
          </a:p>
          <a:p>
            <a:pPr marL="228600" indent="-228600"/>
            <a:r>
              <a:rPr lang="ru-RU" sz="1000" dirty="0" smtClean="0">
                <a:latin typeface="Arial" pitchFamily="34" charset="0"/>
                <a:cs typeface="Arial" pitchFamily="34" charset="0"/>
              </a:rPr>
              <a:t>   взамен предварительных.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630932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aseline="300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 учетом Республики Крым и г. Севастополя.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179512" y="1412776"/>
            <a:ext cx="1224136" cy="503984"/>
          </a:xfrm>
          <a:prstGeom prst="borderCallout2">
            <a:avLst>
              <a:gd name="adj1" fmla="val 18866"/>
              <a:gd name="adj2" fmla="val 104276"/>
              <a:gd name="adj3" fmla="val 18808"/>
              <a:gd name="adj4" fmla="val 115727"/>
              <a:gd name="adj5" fmla="val 80424"/>
              <a:gd name="adj6" fmla="val 16787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 – 835,5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ПФО – 868,9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179512" y="2276872"/>
            <a:ext cx="1224000" cy="504000"/>
          </a:xfrm>
          <a:prstGeom prst="borderCallout2">
            <a:avLst>
              <a:gd name="adj1" fmla="val 18866"/>
              <a:gd name="adj2" fmla="val 104276"/>
              <a:gd name="adj3" fmla="val 18808"/>
              <a:gd name="adj4" fmla="val 115727"/>
              <a:gd name="adj5" fmla="val 119264"/>
              <a:gd name="adj6" fmla="val 15737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 – 172,2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ПФО – 192,2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179512" y="3140968"/>
            <a:ext cx="1224000" cy="504000"/>
          </a:xfrm>
          <a:prstGeom prst="borderCallout2">
            <a:avLst>
              <a:gd name="adj1" fmla="val 18866"/>
              <a:gd name="adj2" fmla="val 104276"/>
              <a:gd name="adj3" fmla="val 18808"/>
              <a:gd name="adj4" fmla="val 115727"/>
              <a:gd name="adj5" fmla="val 68534"/>
              <a:gd name="adj6" fmla="val 16211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 – 203,8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ПФО – 188,4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-171400"/>
            <a:ext cx="9144000" cy="769435"/>
            <a:chOff x="0" y="-55080"/>
            <a:chExt cx="9144000" cy="769435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9" name="Рисунок 18" descr="Копия logo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92696"/>
            <a:ext cx="5328592" cy="36004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rPr>
              <a:t>Внешняя (для Чувашии) миграция населения</a:t>
            </a:r>
            <a:r>
              <a:rPr lang="ru-RU" sz="1400" b="1" baseline="30000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rPr>
              <a:t>1)</a:t>
            </a:r>
            <a:r>
              <a:rPr lang="ru-RU" sz="1400" b="1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340768"/>
          <a:ext cx="4932000" cy="2123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28000"/>
                <a:gridCol w="1260000"/>
                <a:gridCol w="1368000"/>
                <a:gridCol w="147600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/>
                        <a:t>Прибыли</a:t>
                      </a:r>
                    </a:p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/>
                        <a:t>в Чувашию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/>
                        <a:t>Выехали</a:t>
                      </a:r>
                    </a:p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/>
                        <a:t>за пределы Чувашии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/>
                        <a:t>Миграционная</a:t>
                      </a:r>
                    </a:p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/>
                        <a:t>убыль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2011</a:t>
                      </a:r>
                      <a:r>
                        <a:rPr lang="ru-RU" sz="1400" baseline="30000" dirty="0" smtClean="0"/>
                        <a:t> 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8873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11621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-2748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2012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10818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15264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-4446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2013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11655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16129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-4474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2014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13898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16500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-2602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907704" y="4221088"/>
          <a:ext cx="5328000" cy="1742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4000"/>
                <a:gridCol w="936000"/>
                <a:gridCol w="936000"/>
                <a:gridCol w="936000"/>
                <a:gridCol w="93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dirty="0" smtClean="0"/>
                        <a:t>2011</a:t>
                      </a:r>
                      <a:r>
                        <a:rPr lang="ru-RU" sz="1400" baseline="30000" dirty="0" smtClean="0"/>
                        <a:t> 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/>
                        <a:t>С другими регионами России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-4282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-5161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-5591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-3800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 государствами-участниками СНГ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+1172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+690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+1048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+1171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 странами дальнего зарубежья 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+362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+25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+69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+27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51720" y="3645024"/>
            <a:ext cx="51845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Миграционный прирост (+), убыль (-)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по потокам миграции</a:t>
            </a:r>
            <a:r>
              <a:rPr lang="ru-RU" sz="1400" b="1" baseline="300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ru-RU" sz="14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ru-RU" sz="1200" dirty="0">
              <a:solidFill>
                <a:srgbClr val="0066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6804" y="980728"/>
            <a:ext cx="753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человек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831632" y="1412776"/>
            <a:ext cx="3312368" cy="36004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rPr>
              <a:t>Миграционный оборот</a:t>
            </a:r>
            <a:r>
              <a:rPr lang="ru-RU" sz="1400" b="1" baseline="30000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rPr>
              <a:t>1)</a:t>
            </a:r>
            <a:r>
              <a:rPr lang="ru-RU" sz="1600" b="1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ru-RU" sz="1200" dirty="0" smtClean="0">
                <a:solidFill>
                  <a:srgbClr val="0066CC"/>
                </a:solidFill>
                <a:latin typeface="Arial" pitchFamily="34" charset="0"/>
                <a:ea typeface="+mj-ea"/>
                <a:cs typeface="Arial" pitchFamily="34" charset="0"/>
              </a:rPr>
              <a:t>человек</a:t>
            </a:r>
            <a:endParaRPr lang="ru-RU" sz="1200" dirty="0" smtClean="0">
              <a:solidFill>
                <a:srgbClr val="0066CC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228184" y="2060848"/>
          <a:ext cx="2196000" cy="1483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28000"/>
                <a:gridCol w="136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r>
                        <a:rPr lang="ru-RU" sz="1400" b="0" baseline="30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F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68036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F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76534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75952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9B0B9">
                        <a:lumMod val="20000"/>
                        <a:lumOff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77732</a:t>
                      </a:r>
                      <a:endParaRPr lang="ru-RU" sz="1400" b="1" dirty="0">
                        <a:solidFill>
                          <a:srgbClr val="008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C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12160" y="1700808"/>
            <a:ext cx="298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66CC"/>
                </a:solidFill>
              </a:rPr>
              <a:t>(сумма прибытий и выбытий)</a:t>
            </a:r>
            <a:endParaRPr lang="ru-RU" sz="1400" i="1" dirty="0">
              <a:solidFill>
                <a:srgbClr val="0066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6165304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  статистический  учет  долгосрочной  миграции  включены  также  лица, зарегистрированные по месту пребывания  </a:t>
            </a:r>
          </a:p>
          <a:p>
            <a:pPr marL="228600" indent="-228600"/>
            <a:r>
              <a:rPr lang="ru-RU" sz="1000" dirty="0" smtClean="0">
                <a:latin typeface="Arial" pitchFamily="34" charset="0"/>
                <a:cs typeface="Arial" pitchFamily="34" charset="0"/>
              </a:rPr>
              <a:t>на  срок  9  месяцев  и  более.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-142900"/>
            <a:ext cx="9144000" cy="769435"/>
            <a:chOff x="0" y="-55080"/>
            <a:chExt cx="9144000" cy="769435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0"/>
              <a:ext cx="9144000" cy="714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4139952" y="0"/>
              <a:ext cx="1357322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endParaRPr lang="ru-RU" sz="1400" dirty="0">
                <a:solidFill>
                  <a:srgbClr val="93912B"/>
                </a:solidFill>
                <a:latin typeface="+mj-lt"/>
              </a:endParaRPr>
            </a:p>
            <a:p>
              <a:pPr algn="ctr" eaLnBrk="0" hangingPunct="0">
                <a:defRPr/>
              </a:pPr>
              <a:r>
                <a:rPr lang="ru-RU" sz="1600" b="1" dirty="0" smtClean="0">
                  <a:solidFill>
                    <a:srgbClr val="CC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Чувашстат</a:t>
              </a:r>
              <a:endParaRPr lang="ru-RU" sz="1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dirty="0">
                <a:latin typeface="+mj-lt"/>
              </a:endParaRPr>
            </a:p>
          </p:txBody>
        </p:sp>
        <p:pic>
          <p:nvPicPr>
            <p:cNvPr id="19" name="Рисунок 18" descr="Копия 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1881" y="-55080"/>
              <a:ext cx="648072" cy="74777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13428</TotalTime>
  <Words>2785</Words>
  <Application>Microsoft Office PowerPoint</Application>
  <PresentationFormat>Экран (4:3)</PresentationFormat>
  <Paragraphs>1298</Paragraphs>
  <Slides>45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4_Тема Office</vt:lpstr>
      <vt:lpstr>Слайд 1</vt:lpstr>
      <vt:lpstr>Численность населения  (тыс. человек; на 1 января)</vt:lpstr>
      <vt:lpstr>Компоненты изменения численности населения1)</vt:lpstr>
      <vt:lpstr>Родившиеся, умершие и естественный прирост населения1)</vt:lpstr>
      <vt:lpstr>Родившиеся по очередности рождения1)</vt:lpstr>
      <vt:lpstr>Родившиеся по очередности рождения 1)</vt:lpstr>
      <vt:lpstr>Слайд 7</vt:lpstr>
      <vt:lpstr>Смертность населения по основным классам заболеваний1)  </vt:lpstr>
      <vt:lpstr>Слайд 9</vt:lpstr>
      <vt:lpstr>Слайд 10</vt:lpstr>
      <vt:lpstr>Слайд 11</vt:lpstr>
      <vt:lpstr>Соотношение среднедушевых  денежных доходов населения  с величиной прожиточного минимума</vt:lpstr>
      <vt:lpstr> Структура использования денежных доходов населения 1)   (в процентах)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Индексы потребительских цен на товары и услуги  (на конец периода; в процентах к декабрю предыдущего года)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Динамика объема и индекса сельскохозяйственного производства 1)  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P21_HaritonovDU</cp:lastModifiedBy>
  <cp:revision>1224</cp:revision>
  <cp:lastPrinted>2013-01-25T15:25:18Z</cp:lastPrinted>
  <dcterms:created xsi:type="dcterms:W3CDTF">2011-09-23T06:24:52Z</dcterms:created>
  <dcterms:modified xsi:type="dcterms:W3CDTF">2015-02-24T13:51:14Z</dcterms:modified>
</cp:coreProperties>
</file>