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5" r:id="rId2"/>
    <p:sldId id="311" r:id="rId3"/>
    <p:sldId id="314" r:id="rId4"/>
    <p:sldId id="312" r:id="rId5"/>
    <p:sldId id="313" r:id="rId6"/>
    <p:sldId id="319" r:id="rId7"/>
    <p:sldId id="320" r:id="rId8"/>
    <p:sldId id="315" r:id="rId9"/>
    <p:sldId id="318" r:id="rId10"/>
    <p:sldId id="317" r:id="rId11"/>
    <p:sldId id="316" r:id="rId12"/>
    <p:sldId id="322" r:id="rId13"/>
    <p:sldId id="321" r:id="rId14"/>
    <p:sldId id="324" r:id="rId15"/>
    <p:sldId id="323" r:id="rId16"/>
    <p:sldId id="329" r:id="rId17"/>
    <p:sldId id="330" r:id="rId18"/>
    <p:sldId id="333" r:id="rId19"/>
    <p:sldId id="332" r:id="rId20"/>
    <p:sldId id="331" r:id="rId21"/>
    <p:sldId id="334" r:id="rId22"/>
    <p:sldId id="335" r:id="rId23"/>
    <p:sldId id="338" r:id="rId24"/>
    <p:sldId id="337" r:id="rId25"/>
    <p:sldId id="336" r:id="rId26"/>
    <p:sldId id="325" r:id="rId27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867"/>
    <a:srgbClr val="FF9966"/>
    <a:srgbClr val="CC99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20" autoAdjust="0"/>
    <p:restoredTop sz="91739" autoAdjust="0"/>
  </p:normalViewPr>
  <p:slideViewPr>
    <p:cSldViewPr>
      <p:cViewPr>
        <p:scale>
          <a:sx n="70" d="100"/>
          <a:sy n="70" d="100"/>
        </p:scale>
        <p:origin x="-79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190" y="-96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21_PetrovaLA\Documents\&#1055;&#1077;&#1090;&#1088;&#1086;&#1074;&#1072;\&#1042;&#1089;&#1077;&#1088;&#1086;&#1089;&#1089;&#1080;&#1081;&#1089;&#1082;&#1072;&#1103;%20&#1089;&#1077;&#1083;&#1100;&#1093;&#1086;&#1079;&#1087;&#1077;&#1088;&#1077;&#1087;&#1080;&#1089;&#1100;\2017%20&#1075;&#1086;&#1076;\&#1048;&#1090;&#1086;&#1075;&#1080;%20&#1042;&#1057;&#1061;&#1055;\&#1048;&#1090;&#1086;&#1075;&#1080;%20&#1042;&#1057;&#1061;&#1055;%20&#1087;&#1086;%20&#1063;&#10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AngAx val="1"/>
    </c:view3D>
    <c:plotArea>
      <c:layout>
        <c:manualLayout>
          <c:layoutTarget val="inner"/>
          <c:xMode val="edge"/>
          <c:yMode val="edge"/>
          <c:x val="4.8417432195975642E-2"/>
          <c:y val="0.11787873242842316"/>
          <c:w val="0.95158256780402295"/>
          <c:h val="0.78076292176686013"/>
        </c:manualLayout>
      </c:layout>
      <c:bar3DChart>
        <c:barDir val="col"/>
        <c:grouping val="clustered"/>
        <c:ser>
          <c:idx val="0"/>
          <c:order val="0"/>
          <c:tx>
            <c:strRef>
              <c:f>Инфраструктура!$B$20</c:f>
              <c:strCache>
                <c:ptCount val="1"/>
                <c:pt idx="0">
                  <c:v>Россия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Инфраструктура!$A$21:$A$25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Инфраструктура!$B$21:$B$25</c:f>
              <c:numCache>
                <c:formatCode>General</c:formatCode>
                <c:ptCount val="5"/>
                <c:pt idx="0">
                  <c:v>73.5</c:v>
                </c:pt>
                <c:pt idx="1">
                  <c:v>22.2</c:v>
                </c:pt>
                <c:pt idx="2">
                  <c:v>28.2</c:v>
                </c:pt>
                <c:pt idx="3">
                  <c:v>69.5</c:v>
                </c:pt>
                <c:pt idx="4">
                  <c:v>46.9</c:v>
                </c:pt>
              </c:numCache>
            </c:numRef>
          </c:val>
        </c:ser>
        <c:ser>
          <c:idx val="1"/>
          <c:order val="1"/>
          <c:tx>
            <c:strRef>
              <c:f>Инфраструктура!$C$20</c:f>
              <c:strCache>
                <c:ptCount val="1"/>
                <c:pt idx="0">
                  <c:v>ПФО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Инфраструктура!$A$21:$A$25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Инфраструктура!$C$21:$C$25</c:f>
              <c:numCache>
                <c:formatCode>General</c:formatCode>
                <c:ptCount val="5"/>
                <c:pt idx="0">
                  <c:v>81.599999999999994</c:v>
                </c:pt>
                <c:pt idx="1">
                  <c:v>32.800000000000004</c:v>
                </c:pt>
                <c:pt idx="2">
                  <c:v>33.5</c:v>
                </c:pt>
                <c:pt idx="3">
                  <c:v>77.7</c:v>
                </c:pt>
                <c:pt idx="4">
                  <c:v>58.7</c:v>
                </c:pt>
              </c:numCache>
            </c:numRef>
          </c:val>
        </c:ser>
        <c:ser>
          <c:idx val="2"/>
          <c:order val="2"/>
          <c:tx>
            <c:strRef>
              <c:f>Инфраструктура!$D$20</c:f>
              <c:strCache>
                <c:ptCount val="1"/>
                <c:pt idx="0">
                  <c:v>Чувашия</c:v>
                </c:pt>
              </c:strCache>
            </c:strRef>
          </c:tx>
          <c:dLbls>
            <c:dLbl>
              <c:idx val="0"/>
              <c:layout>
                <c:manualLayout>
                  <c:x val="9.5808383233533228E-3"/>
                  <c:y val="-5.3547523427041731E-3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Инфраструктура!$A$21:$A$25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Инфраструктура!$D$21:$D$25</c:f>
              <c:numCache>
                <c:formatCode>General</c:formatCode>
                <c:ptCount val="5"/>
                <c:pt idx="0">
                  <c:v>85.3</c:v>
                </c:pt>
                <c:pt idx="1">
                  <c:v>34.9</c:v>
                </c:pt>
                <c:pt idx="2">
                  <c:v>46.3</c:v>
                </c:pt>
                <c:pt idx="3">
                  <c:v>81.8</c:v>
                </c:pt>
                <c:pt idx="4">
                  <c:v>70.7</c:v>
                </c:pt>
              </c:numCache>
            </c:numRef>
          </c:val>
        </c:ser>
        <c:shape val="box"/>
        <c:axId val="105671680"/>
        <c:axId val="105800448"/>
        <c:axId val="0"/>
      </c:bar3DChart>
      <c:catAx>
        <c:axId val="105671680"/>
        <c:scaling>
          <c:orientation val="minMax"/>
        </c:scaling>
        <c:axPos val="b"/>
        <c:tickLblPos val="nextTo"/>
        <c:crossAx val="105800448"/>
        <c:crosses val="autoZero"/>
        <c:auto val="1"/>
        <c:lblAlgn val="ctr"/>
        <c:lblOffset val="100"/>
      </c:catAx>
      <c:valAx>
        <c:axId val="105800448"/>
        <c:scaling>
          <c:orientation val="minMax"/>
        </c:scaling>
        <c:axPos val="l"/>
        <c:majorGridlines/>
        <c:numFmt formatCode="General" sourceLinked="1"/>
        <c:tickLblPos val="nextTo"/>
        <c:crossAx val="10567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303455818022748"/>
          <c:y val="0.11687067450021935"/>
          <c:w val="0.17359853455818056"/>
          <c:h val="0.26049050105543831"/>
        </c:manualLayout>
      </c:layout>
      <c:spPr>
        <a:solidFill>
          <a:schemeClr val="bg1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3110408078539058E-2"/>
          <c:y val="3.6700908734370895E-2"/>
          <c:w val="0.91991422064733741"/>
          <c:h val="0.90875160457405768"/>
        </c:manualLayout>
      </c:layout>
      <c:bar3DChart>
        <c:barDir val="bar"/>
        <c:grouping val="percentStacked"/>
        <c:ser>
          <c:idx val="0"/>
          <c:order val="0"/>
          <c:tx>
            <c:strRef>
              <c:f>'Число сельхозпроизводителей'!$Q$3</c:f>
              <c:strCache>
                <c:ptCount val="1"/>
                <c:pt idx="0">
                  <c:v>ЛПХ²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cat>
            <c:strRef>
              <c:f>'Число сельхозпроизводителей'!$P$4:$P$24</c:f>
              <c:strCache>
                <c:ptCount val="21"/>
                <c:pt idx="0">
                  <c:v>Красночетайский</c:v>
                </c:pt>
                <c:pt idx="1">
                  <c:v>Шемуршинский</c:v>
                </c:pt>
                <c:pt idx="2">
                  <c:v>Чебоксарский</c:v>
                </c:pt>
                <c:pt idx="3">
                  <c:v>Цивильский</c:v>
                </c:pt>
                <c:pt idx="4">
                  <c:v>Моргаушский</c:v>
                </c:pt>
                <c:pt idx="5">
                  <c:v>Красноармейский</c:v>
                </c:pt>
                <c:pt idx="6">
                  <c:v>Комсомольский</c:v>
                </c:pt>
                <c:pt idx="7">
                  <c:v>Урмарский</c:v>
                </c:pt>
                <c:pt idx="8">
                  <c:v>Канашский</c:v>
                </c:pt>
                <c:pt idx="9">
                  <c:v>Ядринский</c:v>
                </c:pt>
                <c:pt idx="10">
                  <c:v>Ибресинский</c:v>
                </c:pt>
                <c:pt idx="11">
                  <c:v>Янтиковский</c:v>
                </c:pt>
                <c:pt idx="12">
                  <c:v>Аликовский</c:v>
                </c:pt>
                <c:pt idx="13">
                  <c:v>Батыревский</c:v>
                </c:pt>
                <c:pt idx="14">
                  <c:v>Яльчикский</c:v>
                </c:pt>
                <c:pt idx="15">
                  <c:v>Козловский</c:v>
                </c:pt>
                <c:pt idx="16">
                  <c:v>Марпосадский</c:v>
                </c:pt>
                <c:pt idx="17">
                  <c:v>Шумерлинский</c:v>
                </c:pt>
                <c:pt idx="18">
                  <c:v>Порецкий</c:v>
                </c:pt>
                <c:pt idx="19">
                  <c:v>Вурнарский</c:v>
                </c:pt>
                <c:pt idx="20">
                  <c:v>Алатырский</c:v>
                </c:pt>
              </c:strCache>
            </c:strRef>
          </c:cat>
          <c:val>
            <c:numRef>
              <c:f>'Число сельхозпроизводителей'!$Q$4:$Q$24</c:f>
              <c:numCache>
                <c:formatCode>0</c:formatCode>
                <c:ptCount val="21"/>
                <c:pt idx="0">
                  <c:v>9633</c:v>
                </c:pt>
                <c:pt idx="1">
                  <c:v>6106</c:v>
                </c:pt>
                <c:pt idx="2">
                  <c:v>23754</c:v>
                </c:pt>
                <c:pt idx="3">
                  <c:v>14180</c:v>
                </c:pt>
                <c:pt idx="4">
                  <c:v>15147</c:v>
                </c:pt>
                <c:pt idx="5">
                  <c:v>7395</c:v>
                </c:pt>
                <c:pt idx="6">
                  <c:v>10269</c:v>
                </c:pt>
                <c:pt idx="7">
                  <c:v>10552</c:v>
                </c:pt>
                <c:pt idx="8">
                  <c:v>18287</c:v>
                </c:pt>
                <c:pt idx="9">
                  <c:v>11775</c:v>
                </c:pt>
                <c:pt idx="10">
                  <c:v>8938</c:v>
                </c:pt>
                <c:pt idx="11">
                  <c:v>6684</c:v>
                </c:pt>
                <c:pt idx="12">
                  <c:v>7776</c:v>
                </c:pt>
                <c:pt idx="13">
                  <c:v>13158</c:v>
                </c:pt>
                <c:pt idx="14">
                  <c:v>7765</c:v>
                </c:pt>
                <c:pt idx="15">
                  <c:v>7812</c:v>
                </c:pt>
                <c:pt idx="16">
                  <c:v>10953</c:v>
                </c:pt>
                <c:pt idx="17">
                  <c:v>6785</c:v>
                </c:pt>
                <c:pt idx="18">
                  <c:v>6174</c:v>
                </c:pt>
                <c:pt idx="19">
                  <c:v>11920</c:v>
                </c:pt>
                <c:pt idx="20">
                  <c:v>7377</c:v>
                </c:pt>
              </c:numCache>
            </c:numRef>
          </c:val>
        </c:ser>
        <c:ser>
          <c:idx val="1"/>
          <c:order val="1"/>
          <c:tx>
            <c:strRef>
              <c:f>'Число сельхозпроизводителей'!$R$3</c:f>
              <c:strCache>
                <c:ptCount val="1"/>
                <c:pt idx="0">
                  <c:v>ЛПХ с заброшенными участками</c:v>
                </c:pt>
              </c:strCache>
            </c:strRef>
          </c:tx>
          <c:cat>
            <c:strRef>
              <c:f>'Число сельхозпроизводителей'!$P$4:$P$24</c:f>
              <c:strCache>
                <c:ptCount val="21"/>
                <c:pt idx="0">
                  <c:v>Красночетайский</c:v>
                </c:pt>
                <c:pt idx="1">
                  <c:v>Шемуршинский</c:v>
                </c:pt>
                <c:pt idx="2">
                  <c:v>Чебоксарский</c:v>
                </c:pt>
                <c:pt idx="3">
                  <c:v>Цивильский</c:v>
                </c:pt>
                <c:pt idx="4">
                  <c:v>Моргаушский</c:v>
                </c:pt>
                <c:pt idx="5">
                  <c:v>Красноармейский</c:v>
                </c:pt>
                <c:pt idx="6">
                  <c:v>Комсомольский</c:v>
                </c:pt>
                <c:pt idx="7">
                  <c:v>Урмарский</c:v>
                </c:pt>
                <c:pt idx="8">
                  <c:v>Канашский</c:v>
                </c:pt>
                <c:pt idx="9">
                  <c:v>Ядринский</c:v>
                </c:pt>
                <c:pt idx="10">
                  <c:v>Ибресинский</c:v>
                </c:pt>
                <c:pt idx="11">
                  <c:v>Янтиковский</c:v>
                </c:pt>
                <c:pt idx="12">
                  <c:v>Аликовский</c:v>
                </c:pt>
                <c:pt idx="13">
                  <c:v>Батыревский</c:v>
                </c:pt>
                <c:pt idx="14">
                  <c:v>Яльчикский</c:v>
                </c:pt>
                <c:pt idx="15">
                  <c:v>Козловский</c:v>
                </c:pt>
                <c:pt idx="16">
                  <c:v>Марпосадский</c:v>
                </c:pt>
                <c:pt idx="17">
                  <c:v>Шумерлинский</c:v>
                </c:pt>
                <c:pt idx="18">
                  <c:v>Порецкий</c:v>
                </c:pt>
                <c:pt idx="19">
                  <c:v>Вурнарский</c:v>
                </c:pt>
                <c:pt idx="20">
                  <c:v>Алатырский</c:v>
                </c:pt>
              </c:strCache>
            </c:strRef>
          </c:cat>
          <c:val>
            <c:numRef>
              <c:f>'Число сельхозпроизводителей'!$R$4:$R$24</c:f>
              <c:numCache>
                <c:formatCode>General</c:formatCode>
                <c:ptCount val="21"/>
                <c:pt idx="0">
                  <c:v>32</c:v>
                </c:pt>
                <c:pt idx="1">
                  <c:v>61</c:v>
                </c:pt>
                <c:pt idx="2">
                  <c:v>200</c:v>
                </c:pt>
                <c:pt idx="3">
                  <c:v>244</c:v>
                </c:pt>
                <c:pt idx="4">
                  <c:v>251</c:v>
                </c:pt>
                <c:pt idx="5">
                  <c:v>255</c:v>
                </c:pt>
                <c:pt idx="6">
                  <c:v>269</c:v>
                </c:pt>
                <c:pt idx="7">
                  <c:v>358</c:v>
                </c:pt>
                <c:pt idx="8">
                  <c:v>409</c:v>
                </c:pt>
                <c:pt idx="9">
                  <c:v>454</c:v>
                </c:pt>
                <c:pt idx="10">
                  <c:v>545</c:v>
                </c:pt>
                <c:pt idx="11">
                  <c:v>603</c:v>
                </c:pt>
                <c:pt idx="12">
                  <c:v>662</c:v>
                </c:pt>
                <c:pt idx="13">
                  <c:v>790</c:v>
                </c:pt>
                <c:pt idx="14">
                  <c:v>1105</c:v>
                </c:pt>
                <c:pt idx="15">
                  <c:v>1254</c:v>
                </c:pt>
                <c:pt idx="16">
                  <c:v>1410</c:v>
                </c:pt>
                <c:pt idx="17">
                  <c:v>1425</c:v>
                </c:pt>
                <c:pt idx="18">
                  <c:v>1488</c:v>
                </c:pt>
                <c:pt idx="19">
                  <c:v>2635</c:v>
                </c:pt>
                <c:pt idx="20">
                  <c:v>2910</c:v>
                </c:pt>
              </c:numCache>
            </c:numRef>
          </c:val>
        </c:ser>
        <c:shape val="box"/>
        <c:axId val="106353408"/>
        <c:axId val="106354944"/>
        <c:axId val="0"/>
      </c:bar3DChart>
      <c:catAx>
        <c:axId val="106353408"/>
        <c:scaling>
          <c:orientation val="minMax"/>
        </c:scaling>
        <c:delete val="1"/>
        <c:axPos val="l"/>
        <c:tickLblPos val="none"/>
        <c:crossAx val="106354944"/>
        <c:crosses val="autoZero"/>
        <c:auto val="1"/>
        <c:lblAlgn val="ctr"/>
        <c:lblOffset val="100"/>
      </c:catAx>
      <c:valAx>
        <c:axId val="106354944"/>
        <c:scaling>
          <c:orientation val="minMax"/>
        </c:scaling>
        <c:axPos val="b"/>
        <c:majorGridlines/>
        <c:numFmt formatCode="0%" sourceLinked="1"/>
        <c:tickLblPos val="nextTo"/>
        <c:crossAx val="106353408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5825218722659665"/>
          <c:y val="1.4176455141347931E-2"/>
          <c:w val="0.68988670166229227"/>
          <c:h val="0.93989502609378406"/>
        </c:manualLayout>
      </c:layout>
      <c:bar3DChart>
        <c:barDir val="bar"/>
        <c:grouping val="stacked"/>
        <c:ser>
          <c:idx val="0"/>
          <c:order val="0"/>
          <c:tx>
            <c:strRef>
              <c:f>пашня!$B$3</c:f>
              <c:strCache>
                <c:ptCount val="1"/>
                <c:pt idx="0">
                  <c:v>пашня</c:v>
                </c:pt>
              </c:strCache>
            </c:strRef>
          </c:tx>
          <c:spPr>
            <a:solidFill>
              <a:srgbClr val="1EB867"/>
            </a:solidFill>
          </c:spPr>
          <c:cat>
            <c:strRef>
              <c:f>пашня!$A$4:$A$24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Марпосадский</c:v>
                </c:pt>
                <c:pt idx="3">
                  <c:v>Шемуршинский</c:v>
                </c:pt>
                <c:pt idx="4">
                  <c:v>Козловский</c:v>
                </c:pt>
                <c:pt idx="5">
                  <c:v>Аликовский</c:v>
                </c:pt>
                <c:pt idx="6">
                  <c:v>Ибресинский</c:v>
                </c:pt>
                <c:pt idx="7">
                  <c:v>Янтиковский</c:v>
                </c:pt>
                <c:pt idx="8">
                  <c:v>Красноармейский</c:v>
                </c:pt>
                <c:pt idx="9">
                  <c:v>Чебоксарский</c:v>
                </c:pt>
                <c:pt idx="10">
                  <c:v>Урмарский</c:v>
                </c:pt>
                <c:pt idx="11">
                  <c:v>Вурнарский</c:v>
                </c:pt>
                <c:pt idx="12">
                  <c:v>Алатырский</c:v>
                </c:pt>
                <c:pt idx="13">
                  <c:v>Комсомольский</c:v>
                </c:pt>
                <c:pt idx="14">
                  <c:v>Ядринский</c:v>
                </c:pt>
                <c:pt idx="15">
                  <c:v>Цивильский</c:v>
                </c:pt>
                <c:pt idx="16">
                  <c:v>Порецкий</c:v>
                </c:pt>
                <c:pt idx="17">
                  <c:v>Моргаушский</c:v>
                </c:pt>
                <c:pt idx="18">
                  <c:v>Канашский</c:v>
                </c:pt>
                <c:pt idx="19">
                  <c:v>Батыревский</c:v>
                </c:pt>
                <c:pt idx="20">
                  <c:v>Яльчикский</c:v>
                </c:pt>
              </c:strCache>
            </c:strRef>
          </c:cat>
          <c:val>
            <c:numRef>
              <c:f>пашня!$B$4:$B$24</c:f>
              <c:numCache>
                <c:formatCode>0</c:formatCode>
                <c:ptCount val="21"/>
                <c:pt idx="0">
                  <c:v>11270</c:v>
                </c:pt>
                <c:pt idx="1">
                  <c:v>13994</c:v>
                </c:pt>
                <c:pt idx="2">
                  <c:v>17345</c:v>
                </c:pt>
                <c:pt idx="3">
                  <c:v>20688</c:v>
                </c:pt>
                <c:pt idx="4">
                  <c:v>20870</c:v>
                </c:pt>
                <c:pt idx="5">
                  <c:v>21595</c:v>
                </c:pt>
                <c:pt idx="6">
                  <c:v>22533</c:v>
                </c:pt>
                <c:pt idx="7">
                  <c:v>24587</c:v>
                </c:pt>
                <c:pt idx="8">
                  <c:v>25368</c:v>
                </c:pt>
                <c:pt idx="9">
                  <c:v>28647</c:v>
                </c:pt>
                <c:pt idx="10">
                  <c:v>31453</c:v>
                </c:pt>
                <c:pt idx="11">
                  <c:v>32118</c:v>
                </c:pt>
                <c:pt idx="12">
                  <c:v>32573</c:v>
                </c:pt>
                <c:pt idx="13">
                  <c:v>32803</c:v>
                </c:pt>
                <c:pt idx="14">
                  <c:v>33450</c:v>
                </c:pt>
                <c:pt idx="15">
                  <c:v>33568</c:v>
                </c:pt>
                <c:pt idx="16">
                  <c:v>34424</c:v>
                </c:pt>
                <c:pt idx="17">
                  <c:v>36946</c:v>
                </c:pt>
                <c:pt idx="18">
                  <c:v>40367</c:v>
                </c:pt>
                <c:pt idx="19">
                  <c:v>41978</c:v>
                </c:pt>
                <c:pt idx="20">
                  <c:v>42752</c:v>
                </c:pt>
              </c:numCache>
            </c:numRef>
          </c:val>
        </c:ser>
        <c:ser>
          <c:idx val="1"/>
          <c:order val="1"/>
          <c:tx>
            <c:strRef>
              <c:f>пашня!$C$3</c:f>
              <c:strCache>
                <c:ptCount val="1"/>
                <c:pt idx="0">
                  <c:v>залежь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пашня!$A$4:$A$24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Марпосадский</c:v>
                </c:pt>
                <c:pt idx="3">
                  <c:v>Шемуршинский</c:v>
                </c:pt>
                <c:pt idx="4">
                  <c:v>Козловский</c:v>
                </c:pt>
                <c:pt idx="5">
                  <c:v>Аликовский</c:v>
                </c:pt>
                <c:pt idx="6">
                  <c:v>Ибресинский</c:v>
                </c:pt>
                <c:pt idx="7">
                  <c:v>Янтиковский</c:v>
                </c:pt>
                <c:pt idx="8">
                  <c:v>Красноармейский</c:v>
                </c:pt>
                <c:pt idx="9">
                  <c:v>Чебоксарский</c:v>
                </c:pt>
                <c:pt idx="10">
                  <c:v>Урмарский</c:v>
                </c:pt>
                <c:pt idx="11">
                  <c:v>Вурнарский</c:v>
                </c:pt>
                <c:pt idx="12">
                  <c:v>Алатырский</c:v>
                </c:pt>
                <c:pt idx="13">
                  <c:v>Комсомольский</c:v>
                </c:pt>
                <c:pt idx="14">
                  <c:v>Ядринский</c:v>
                </c:pt>
                <c:pt idx="15">
                  <c:v>Цивильский</c:v>
                </c:pt>
                <c:pt idx="16">
                  <c:v>Порецкий</c:v>
                </c:pt>
                <c:pt idx="17">
                  <c:v>Моргаушский</c:v>
                </c:pt>
                <c:pt idx="18">
                  <c:v>Канашский</c:v>
                </c:pt>
                <c:pt idx="19">
                  <c:v>Батыревский</c:v>
                </c:pt>
                <c:pt idx="20">
                  <c:v>Яльчикский</c:v>
                </c:pt>
              </c:strCache>
            </c:strRef>
          </c:cat>
          <c:val>
            <c:numRef>
              <c:f>пашня!$C$4:$C$24</c:f>
              <c:numCache>
                <c:formatCode>0</c:formatCode>
                <c:ptCount val="21"/>
                <c:pt idx="0">
                  <c:v>1072</c:v>
                </c:pt>
                <c:pt idx="1">
                  <c:v>581</c:v>
                </c:pt>
                <c:pt idx="2">
                  <c:v>1723</c:v>
                </c:pt>
                <c:pt idx="3">
                  <c:v>31</c:v>
                </c:pt>
                <c:pt idx="4">
                  <c:v>726</c:v>
                </c:pt>
                <c:pt idx="5">
                  <c:v>683</c:v>
                </c:pt>
                <c:pt idx="6">
                  <c:v>274</c:v>
                </c:pt>
                <c:pt idx="7">
                  <c:v>884</c:v>
                </c:pt>
                <c:pt idx="8">
                  <c:v>137</c:v>
                </c:pt>
                <c:pt idx="9">
                  <c:v>317</c:v>
                </c:pt>
                <c:pt idx="10">
                  <c:v>337</c:v>
                </c:pt>
                <c:pt idx="11">
                  <c:v>975</c:v>
                </c:pt>
                <c:pt idx="12">
                  <c:v>2857</c:v>
                </c:pt>
                <c:pt idx="13">
                  <c:v>89</c:v>
                </c:pt>
                <c:pt idx="14">
                  <c:v>786</c:v>
                </c:pt>
                <c:pt idx="15">
                  <c:v>674</c:v>
                </c:pt>
                <c:pt idx="16">
                  <c:v>778</c:v>
                </c:pt>
                <c:pt idx="17">
                  <c:v>366</c:v>
                </c:pt>
                <c:pt idx="18">
                  <c:v>333</c:v>
                </c:pt>
                <c:pt idx="19">
                  <c:v>394</c:v>
                </c:pt>
                <c:pt idx="20">
                  <c:v>632</c:v>
                </c:pt>
              </c:numCache>
            </c:numRef>
          </c:val>
        </c:ser>
        <c:shape val="box"/>
        <c:axId val="106418944"/>
        <c:axId val="106420480"/>
        <c:axId val="0"/>
      </c:bar3DChart>
      <c:catAx>
        <c:axId val="106418944"/>
        <c:scaling>
          <c:orientation val="minMax"/>
        </c:scaling>
        <c:axPos val="l"/>
        <c:tickLblPos val="nextTo"/>
        <c:crossAx val="106420480"/>
        <c:crosses val="autoZero"/>
        <c:auto val="1"/>
        <c:lblAlgn val="ctr"/>
        <c:lblOffset val="100"/>
      </c:catAx>
      <c:valAx>
        <c:axId val="106420480"/>
        <c:scaling>
          <c:orientation val="minMax"/>
        </c:scaling>
        <c:axPos val="b"/>
        <c:majorGridlines/>
        <c:numFmt formatCode="0" sourceLinked="1"/>
        <c:tickLblPos val="nextTo"/>
        <c:crossAx val="10641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6957567804041"/>
          <c:y val="0.54628722687633857"/>
          <c:w val="0.17408202099737541"/>
          <c:h val="0.13641873828365061"/>
        </c:manualLayout>
      </c:layout>
      <c:spPr>
        <a:solidFill>
          <a:prstClr val="white"/>
        </a:solidFill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1638680568358404E-2"/>
          <c:y val="2.4557749560878611E-2"/>
          <c:w val="0.92347396066527954"/>
          <c:h val="0.91951386554799019"/>
        </c:manualLayout>
      </c:layout>
      <c:bar3DChart>
        <c:barDir val="bar"/>
        <c:grouping val="percentStacked"/>
        <c:ser>
          <c:idx val="0"/>
          <c:order val="0"/>
          <c:tx>
            <c:strRef>
              <c:f>пашня!$B$3</c:f>
              <c:strCache>
                <c:ptCount val="1"/>
                <c:pt idx="0">
                  <c:v>пашня</c:v>
                </c:pt>
              </c:strCache>
            </c:strRef>
          </c:tx>
          <c:spPr>
            <a:solidFill>
              <a:srgbClr val="1EB867"/>
            </a:solidFill>
          </c:spPr>
          <c:cat>
            <c:strRef>
              <c:f>пашня!$A$4:$A$24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Марпосадский</c:v>
                </c:pt>
                <c:pt idx="3">
                  <c:v>Шемуршинский</c:v>
                </c:pt>
                <c:pt idx="4">
                  <c:v>Козловский</c:v>
                </c:pt>
                <c:pt idx="5">
                  <c:v>Аликовский</c:v>
                </c:pt>
                <c:pt idx="6">
                  <c:v>Ибресинский</c:v>
                </c:pt>
                <c:pt idx="7">
                  <c:v>Янтиковский</c:v>
                </c:pt>
                <c:pt idx="8">
                  <c:v>Красноармейский</c:v>
                </c:pt>
                <c:pt idx="9">
                  <c:v>Чебоксарский</c:v>
                </c:pt>
                <c:pt idx="10">
                  <c:v>Урмарский</c:v>
                </c:pt>
                <c:pt idx="11">
                  <c:v>Вурнарский</c:v>
                </c:pt>
                <c:pt idx="12">
                  <c:v>Алатырский</c:v>
                </c:pt>
                <c:pt idx="13">
                  <c:v>Комсомольский</c:v>
                </c:pt>
                <c:pt idx="14">
                  <c:v>Ядринский</c:v>
                </c:pt>
                <c:pt idx="15">
                  <c:v>Цивильский</c:v>
                </c:pt>
                <c:pt idx="16">
                  <c:v>Порецкий</c:v>
                </c:pt>
                <c:pt idx="17">
                  <c:v>Моргаушский</c:v>
                </c:pt>
                <c:pt idx="18">
                  <c:v>Канашский</c:v>
                </c:pt>
                <c:pt idx="19">
                  <c:v>Батыревский</c:v>
                </c:pt>
                <c:pt idx="20">
                  <c:v>Яльчикский</c:v>
                </c:pt>
              </c:strCache>
            </c:strRef>
          </c:cat>
          <c:val>
            <c:numRef>
              <c:f>пашня!$B$4:$B$24</c:f>
              <c:numCache>
                <c:formatCode>0</c:formatCode>
                <c:ptCount val="21"/>
                <c:pt idx="0">
                  <c:v>11270</c:v>
                </c:pt>
                <c:pt idx="1">
                  <c:v>13994</c:v>
                </c:pt>
                <c:pt idx="2">
                  <c:v>17345</c:v>
                </c:pt>
                <c:pt idx="3">
                  <c:v>20688</c:v>
                </c:pt>
                <c:pt idx="4">
                  <c:v>20870</c:v>
                </c:pt>
                <c:pt idx="5">
                  <c:v>21595</c:v>
                </c:pt>
                <c:pt idx="6">
                  <c:v>22533</c:v>
                </c:pt>
                <c:pt idx="7">
                  <c:v>24587</c:v>
                </c:pt>
                <c:pt idx="8">
                  <c:v>25368</c:v>
                </c:pt>
                <c:pt idx="9">
                  <c:v>28647</c:v>
                </c:pt>
                <c:pt idx="10">
                  <c:v>31453</c:v>
                </c:pt>
                <c:pt idx="11">
                  <c:v>32118</c:v>
                </c:pt>
                <c:pt idx="12">
                  <c:v>32573</c:v>
                </c:pt>
                <c:pt idx="13">
                  <c:v>32803</c:v>
                </c:pt>
                <c:pt idx="14">
                  <c:v>33450</c:v>
                </c:pt>
                <c:pt idx="15">
                  <c:v>33568</c:v>
                </c:pt>
                <c:pt idx="16">
                  <c:v>34424</c:v>
                </c:pt>
                <c:pt idx="17">
                  <c:v>36946</c:v>
                </c:pt>
                <c:pt idx="18">
                  <c:v>40367</c:v>
                </c:pt>
                <c:pt idx="19">
                  <c:v>41978</c:v>
                </c:pt>
                <c:pt idx="20">
                  <c:v>42752</c:v>
                </c:pt>
              </c:numCache>
            </c:numRef>
          </c:val>
        </c:ser>
        <c:ser>
          <c:idx val="1"/>
          <c:order val="1"/>
          <c:tx>
            <c:strRef>
              <c:f>пашня!$C$3</c:f>
              <c:strCache>
                <c:ptCount val="1"/>
                <c:pt idx="0">
                  <c:v>залежь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пашня!$A$4:$A$24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Марпосадский</c:v>
                </c:pt>
                <c:pt idx="3">
                  <c:v>Шемуршинский</c:v>
                </c:pt>
                <c:pt idx="4">
                  <c:v>Козловский</c:v>
                </c:pt>
                <c:pt idx="5">
                  <c:v>Аликовский</c:v>
                </c:pt>
                <c:pt idx="6">
                  <c:v>Ибресинский</c:v>
                </c:pt>
                <c:pt idx="7">
                  <c:v>Янтиковский</c:v>
                </c:pt>
                <c:pt idx="8">
                  <c:v>Красноармейский</c:v>
                </c:pt>
                <c:pt idx="9">
                  <c:v>Чебоксарский</c:v>
                </c:pt>
                <c:pt idx="10">
                  <c:v>Урмарский</c:v>
                </c:pt>
                <c:pt idx="11">
                  <c:v>Вурнарский</c:v>
                </c:pt>
                <c:pt idx="12">
                  <c:v>Алатырский</c:v>
                </c:pt>
                <c:pt idx="13">
                  <c:v>Комсомольский</c:v>
                </c:pt>
                <c:pt idx="14">
                  <c:v>Ядринский</c:v>
                </c:pt>
                <c:pt idx="15">
                  <c:v>Цивильский</c:v>
                </c:pt>
                <c:pt idx="16">
                  <c:v>Порецкий</c:v>
                </c:pt>
                <c:pt idx="17">
                  <c:v>Моргаушский</c:v>
                </c:pt>
                <c:pt idx="18">
                  <c:v>Канашский</c:v>
                </c:pt>
                <c:pt idx="19">
                  <c:v>Батыревский</c:v>
                </c:pt>
                <c:pt idx="20">
                  <c:v>Яльчикский</c:v>
                </c:pt>
              </c:strCache>
            </c:strRef>
          </c:cat>
          <c:val>
            <c:numRef>
              <c:f>пашня!$C$4:$C$24</c:f>
              <c:numCache>
                <c:formatCode>0</c:formatCode>
                <c:ptCount val="21"/>
                <c:pt idx="0">
                  <c:v>1072</c:v>
                </c:pt>
                <c:pt idx="1">
                  <c:v>581</c:v>
                </c:pt>
                <c:pt idx="2">
                  <c:v>1723</c:v>
                </c:pt>
                <c:pt idx="3">
                  <c:v>31</c:v>
                </c:pt>
                <c:pt idx="4">
                  <c:v>726</c:v>
                </c:pt>
                <c:pt idx="5">
                  <c:v>683</c:v>
                </c:pt>
                <c:pt idx="6">
                  <c:v>274</c:v>
                </c:pt>
                <c:pt idx="7">
                  <c:v>884</c:v>
                </c:pt>
                <c:pt idx="8">
                  <c:v>137</c:v>
                </c:pt>
                <c:pt idx="9">
                  <c:v>317</c:v>
                </c:pt>
                <c:pt idx="10">
                  <c:v>337</c:v>
                </c:pt>
                <c:pt idx="11">
                  <c:v>975</c:v>
                </c:pt>
                <c:pt idx="12">
                  <c:v>2857</c:v>
                </c:pt>
                <c:pt idx="13">
                  <c:v>89</c:v>
                </c:pt>
                <c:pt idx="14">
                  <c:v>786</c:v>
                </c:pt>
                <c:pt idx="15">
                  <c:v>674</c:v>
                </c:pt>
                <c:pt idx="16">
                  <c:v>778</c:v>
                </c:pt>
                <c:pt idx="17">
                  <c:v>366</c:v>
                </c:pt>
                <c:pt idx="18">
                  <c:v>333</c:v>
                </c:pt>
                <c:pt idx="19">
                  <c:v>394</c:v>
                </c:pt>
                <c:pt idx="20">
                  <c:v>632</c:v>
                </c:pt>
              </c:numCache>
            </c:numRef>
          </c:val>
        </c:ser>
        <c:shape val="box"/>
        <c:axId val="106497536"/>
        <c:axId val="106499072"/>
        <c:axId val="0"/>
      </c:bar3DChart>
      <c:catAx>
        <c:axId val="106497536"/>
        <c:scaling>
          <c:orientation val="minMax"/>
        </c:scaling>
        <c:delete val="1"/>
        <c:axPos val="l"/>
        <c:tickLblPos val="none"/>
        <c:crossAx val="106499072"/>
        <c:crosses val="autoZero"/>
        <c:auto val="1"/>
        <c:lblAlgn val="ctr"/>
        <c:lblOffset val="100"/>
      </c:catAx>
      <c:valAx>
        <c:axId val="106499072"/>
        <c:scaling>
          <c:orientation val="minMax"/>
          <c:max val="1"/>
          <c:min val="0"/>
        </c:scaling>
        <c:axPos val="b"/>
        <c:majorGridlines/>
        <c:numFmt formatCode="0%" sourceLinked="1"/>
        <c:tickLblPos val="nextTo"/>
        <c:crossAx val="10649753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73331840033719"/>
          <c:y val="3.0492030492030493E-2"/>
          <c:w val="0.80648543452788424"/>
          <c:h val="0.85586345039443246"/>
        </c:manualLayout>
      </c:layout>
      <c:bar3DChart>
        <c:barDir val="bar"/>
        <c:grouping val="stacked"/>
        <c:ser>
          <c:idx val="0"/>
          <c:order val="0"/>
          <c:tx>
            <c:strRef>
              <c:f>'Посевная под урожай'!$B$2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'Посевная под урожай'!$A$3:$A$23</c:f>
              <c:strCache>
                <c:ptCount val="21"/>
                <c:pt idx="0">
                  <c:v>Шумерлинский</c:v>
                </c:pt>
                <c:pt idx="1">
                  <c:v>Марпосадский</c:v>
                </c:pt>
                <c:pt idx="2">
                  <c:v>Аликовский</c:v>
                </c:pt>
                <c:pt idx="3">
                  <c:v>Красночетайский</c:v>
                </c:pt>
                <c:pt idx="4">
                  <c:v>Урмарский</c:v>
                </c:pt>
                <c:pt idx="5">
                  <c:v>Янтиковский</c:v>
                </c:pt>
                <c:pt idx="6">
                  <c:v>Шемуршинский</c:v>
                </c:pt>
                <c:pt idx="7">
                  <c:v>Козловский</c:v>
                </c:pt>
                <c:pt idx="8">
                  <c:v>Ибресинский</c:v>
                </c:pt>
                <c:pt idx="9">
                  <c:v>Красноармейский</c:v>
                </c:pt>
                <c:pt idx="10">
                  <c:v>Батыревский</c:v>
                </c:pt>
                <c:pt idx="11">
                  <c:v>Канашский</c:v>
                </c:pt>
                <c:pt idx="12">
                  <c:v>Моргаушский</c:v>
                </c:pt>
                <c:pt idx="13">
                  <c:v>Чебоксарский</c:v>
                </c:pt>
                <c:pt idx="14">
                  <c:v>Порецкий</c:v>
                </c:pt>
                <c:pt idx="15">
                  <c:v>Цивильский</c:v>
                </c:pt>
                <c:pt idx="16">
                  <c:v>Ядринский</c:v>
                </c:pt>
                <c:pt idx="17">
                  <c:v>Вурнарский</c:v>
                </c:pt>
                <c:pt idx="18">
                  <c:v>Комсомольский</c:v>
                </c:pt>
                <c:pt idx="19">
                  <c:v>Алатырский</c:v>
                </c:pt>
                <c:pt idx="20">
                  <c:v>Яльчикский</c:v>
                </c:pt>
              </c:strCache>
            </c:strRef>
          </c:cat>
          <c:val>
            <c:numRef>
              <c:f>'Посевная под урожай'!$B$3:$B$23</c:f>
              <c:numCache>
                <c:formatCode>#,##0.0</c:formatCode>
                <c:ptCount val="21"/>
                <c:pt idx="0">
                  <c:v>5.4</c:v>
                </c:pt>
                <c:pt idx="1">
                  <c:v>6.7</c:v>
                </c:pt>
                <c:pt idx="2">
                  <c:v>8.2870000000000008</c:v>
                </c:pt>
                <c:pt idx="3">
                  <c:v>8.8000000000000007</c:v>
                </c:pt>
                <c:pt idx="4">
                  <c:v>8.8000000000000007</c:v>
                </c:pt>
                <c:pt idx="5">
                  <c:v>9.1</c:v>
                </c:pt>
                <c:pt idx="6">
                  <c:v>10.1</c:v>
                </c:pt>
                <c:pt idx="7">
                  <c:v>10.3</c:v>
                </c:pt>
                <c:pt idx="8">
                  <c:v>13.8</c:v>
                </c:pt>
                <c:pt idx="9">
                  <c:v>14.3</c:v>
                </c:pt>
                <c:pt idx="10">
                  <c:v>17.341000000000001</c:v>
                </c:pt>
                <c:pt idx="11">
                  <c:v>17.5</c:v>
                </c:pt>
                <c:pt idx="12">
                  <c:v>19.899999999999999</c:v>
                </c:pt>
                <c:pt idx="13">
                  <c:v>20.9</c:v>
                </c:pt>
                <c:pt idx="14">
                  <c:v>21.6</c:v>
                </c:pt>
                <c:pt idx="15">
                  <c:v>22.7</c:v>
                </c:pt>
                <c:pt idx="16">
                  <c:v>22.9</c:v>
                </c:pt>
                <c:pt idx="17">
                  <c:v>23.3</c:v>
                </c:pt>
                <c:pt idx="18">
                  <c:v>23.3</c:v>
                </c:pt>
                <c:pt idx="19">
                  <c:v>23.310000000000013</c:v>
                </c:pt>
                <c:pt idx="20">
                  <c:v>28.7</c:v>
                </c:pt>
              </c:numCache>
            </c:numRef>
          </c:val>
        </c:ser>
        <c:ser>
          <c:idx val="1"/>
          <c:order val="1"/>
          <c:tx>
            <c:strRef>
              <c:f>'Посевная под урожай'!$C$2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'Посевная под урожай'!$A$3:$A$23</c:f>
              <c:strCache>
                <c:ptCount val="21"/>
                <c:pt idx="0">
                  <c:v>Шумерлинский</c:v>
                </c:pt>
                <c:pt idx="1">
                  <c:v>Марпосадский</c:v>
                </c:pt>
                <c:pt idx="2">
                  <c:v>Аликовский</c:v>
                </c:pt>
                <c:pt idx="3">
                  <c:v>Красночетайский</c:v>
                </c:pt>
                <c:pt idx="4">
                  <c:v>Урмарский</c:v>
                </c:pt>
                <c:pt idx="5">
                  <c:v>Янтиковский</c:v>
                </c:pt>
                <c:pt idx="6">
                  <c:v>Шемуршинский</c:v>
                </c:pt>
                <c:pt idx="7">
                  <c:v>Козловский</c:v>
                </c:pt>
                <c:pt idx="8">
                  <c:v>Ибресинский</c:v>
                </c:pt>
                <c:pt idx="9">
                  <c:v>Красноармейский</c:v>
                </c:pt>
                <c:pt idx="10">
                  <c:v>Батыревский</c:v>
                </c:pt>
                <c:pt idx="11">
                  <c:v>Канашский</c:v>
                </c:pt>
                <c:pt idx="12">
                  <c:v>Моргаушский</c:v>
                </c:pt>
                <c:pt idx="13">
                  <c:v>Чебоксарский</c:v>
                </c:pt>
                <c:pt idx="14">
                  <c:v>Порецкий</c:v>
                </c:pt>
                <c:pt idx="15">
                  <c:v>Цивильский</c:v>
                </c:pt>
                <c:pt idx="16">
                  <c:v>Ядринский</c:v>
                </c:pt>
                <c:pt idx="17">
                  <c:v>Вурнарский</c:v>
                </c:pt>
                <c:pt idx="18">
                  <c:v>Комсомольский</c:v>
                </c:pt>
                <c:pt idx="19">
                  <c:v>Алатырский</c:v>
                </c:pt>
                <c:pt idx="20">
                  <c:v>Яльчикский</c:v>
                </c:pt>
              </c:strCache>
            </c:strRef>
          </c:cat>
          <c:val>
            <c:numRef>
              <c:f>'Посевная под урожай'!$C$3:$C$23</c:f>
              <c:numCache>
                <c:formatCode>#,##0.0</c:formatCode>
                <c:ptCount val="21"/>
                <c:pt idx="0">
                  <c:v>1.5</c:v>
                </c:pt>
                <c:pt idx="1">
                  <c:v>6.5</c:v>
                </c:pt>
                <c:pt idx="2">
                  <c:v>7.9</c:v>
                </c:pt>
                <c:pt idx="3">
                  <c:v>1.9000000000000001</c:v>
                </c:pt>
                <c:pt idx="4">
                  <c:v>14.4</c:v>
                </c:pt>
                <c:pt idx="5">
                  <c:v>9.2000000000000011</c:v>
                </c:pt>
                <c:pt idx="6">
                  <c:v>6</c:v>
                </c:pt>
                <c:pt idx="7">
                  <c:v>8.1</c:v>
                </c:pt>
                <c:pt idx="8">
                  <c:v>3.1</c:v>
                </c:pt>
                <c:pt idx="9">
                  <c:v>6.1</c:v>
                </c:pt>
                <c:pt idx="10">
                  <c:v>12.5</c:v>
                </c:pt>
                <c:pt idx="11">
                  <c:v>9.7000000000000011</c:v>
                </c:pt>
                <c:pt idx="12">
                  <c:v>5.8</c:v>
                </c:pt>
                <c:pt idx="13">
                  <c:v>2</c:v>
                </c:pt>
                <c:pt idx="14">
                  <c:v>7.1</c:v>
                </c:pt>
                <c:pt idx="15">
                  <c:v>5.7</c:v>
                </c:pt>
                <c:pt idx="16">
                  <c:v>5.8</c:v>
                </c:pt>
                <c:pt idx="17">
                  <c:v>4.9000000000000004</c:v>
                </c:pt>
                <c:pt idx="18">
                  <c:v>4.4000000000000004</c:v>
                </c:pt>
                <c:pt idx="19">
                  <c:v>2.6</c:v>
                </c:pt>
                <c:pt idx="20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'Посевная под урожай'!$D$2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'Посевная под урожай'!$A$3:$A$23</c:f>
              <c:strCache>
                <c:ptCount val="21"/>
                <c:pt idx="0">
                  <c:v>Шумерлинский</c:v>
                </c:pt>
                <c:pt idx="1">
                  <c:v>Марпосадский</c:v>
                </c:pt>
                <c:pt idx="2">
                  <c:v>Аликовский</c:v>
                </c:pt>
                <c:pt idx="3">
                  <c:v>Красночетайский</c:v>
                </c:pt>
                <c:pt idx="4">
                  <c:v>Урмарский</c:v>
                </c:pt>
                <c:pt idx="5">
                  <c:v>Янтиковский</c:v>
                </c:pt>
                <c:pt idx="6">
                  <c:v>Шемуршинский</c:v>
                </c:pt>
                <c:pt idx="7">
                  <c:v>Козловский</c:v>
                </c:pt>
                <c:pt idx="8">
                  <c:v>Ибресинский</c:v>
                </c:pt>
                <c:pt idx="9">
                  <c:v>Красноармейский</c:v>
                </c:pt>
                <c:pt idx="10">
                  <c:v>Батыревский</c:v>
                </c:pt>
                <c:pt idx="11">
                  <c:v>Канашский</c:v>
                </c:pt>
                <c:pt idx="12">
                  <c:v>Моргаушский</c:v>
                </c:pt>
                <c:pt idx="13">
                  <c:v>Чебоксарский</c:v>
                </c:pt>
                <c:pt idx="14">
                  <c:v>Порецкий</c:v>
                </c:pt>
                <c:pt idx="15">
                  <c:v>Цивильский</c:v>
                </c:pt>
                <c:pt idx="16">
                  <c:v>Ядринский</c:v>
                </c:pt>
                <c:pt idx="17">
                  <c:v>Вурнарский</c:v>
                </c:pt>
                <c:pt idx="18">
                  <c:v>Комсомольский</c:v>
                </c:pt>
                <c:pt idx="19">
                  <c:v>Алатырский</c:v>
                </c:pt>
                <c:pt idx="20">
                  <c:v>Яльчикский</c:v>
                </c:pt>
              </c:strCache>
            </c:strRef>
          </c:cat>
          <c:val>
            <c:numRef>
              <c:f>'Посевная под урожай'!$D$3:$D$23</c:f>
              <c:numCache>
                <c:formatCode>#,##0.0</c:formatCode>
                <c:ptCount val="21"/>
                <c:pt idx="0">
                  <c:v>1.2</c:v>
                </c:pt>
                <c:pt idx="1">
                  <c:v>1.9000000000000001</c:v>
                </c:pt>
                <c:pt idx="2">
                  <c:v>4.5999999999999996</c:v>
                </c:pt>
                <c:pt idx="3">
                  <c:v>0.7000000000000004</c:v>
                </c:pt>
                <c:pt idx="4">
                  <c:v>6.1</c:v>
                </c:pt>
                <c:pt idx="5">
                  <c:v>4.2</c:v>
                </c:pt>
                <c:pt idx="6">
                  <c:v>3.3</c:v>
                </c:pt>
                <c:pt idx="7">
                  <c:v>1.5</c:v>
                </c:pt>
                <c:pt idx="8">
                  <c:v>3.9</c:v>
                </c:pt>
                <c:pt idx="9">
                  <c:v>3.4</c:v>
                </c:pt>
                <c:pt idx="10">
                  <c:v>10.200000000000001</c:v>
                </c:pt>
                <c:pt idx="11">
                  <c:v>9.3000000000000007</c:v>
                </c:pt>
                <c:pt idx="12">
                  <c:v>8.2000000000000011</c:v>
                </c:pt>
                <c:pt idx="13">
                  <c:v>3.9</c:v>
                </c:pt>
                <c:pt idx="14">
                  <c:v>1.4</c:v>
                </c:pt>
                <c:pt idx="15">
                  <c:v>3.5</c:v>
                </c:pt>
                <c:pt idx="16">
                  <c:v>2.2000000000000002</c:v>
                </c:pt>
                <c:pt idx="17">
                  <c:v>2.7</c:v>
                </c:pt>
                <c:pt idx="18">
                  <c:v>4.5</c:v>
                </c:pt>
                <c:pt idx="19">
                  <c:v>0.8</c:v>
                </c:pt>
                <c:pt idx="20">
                  <c:v>2.4</c:v>
                </c:pt>
              </c:numCache>
            </c:numRef>
          </c:val>
        </c:ser>
        <c:shape val="box"/>
        <c:axId val="106241024"/>
        <c:axId val="106246912"/>
        <c:axId val="0"/>
      </c:bar3DChart>
      <c:catAx>
        <c:axId val="106241024"/>
        <c:scaling>
          <c:orientation val="minMax"/>
        </c:scaling>
        <c:axPos val="l"/>
        <c:tickLblPos val="nextTo"/>
        <c:crossAx val="106246912"/>
        <c:crosses val="autoZero"/>
        <c:auto val="1"/>
        <c:lblAlgn val="ctr"/>
        <c:lblOffset val="100"/>
      </c:catAx>
      <c:valAx>
        <c:axId val="106246912"/>
        <c:scaling>
          <c:orientation val="minMax"/>
        </c:scaling>
        <c:axPos val="b"/>
        <c:majorGridlines/>
        <c:numFmt formatCode="#,##0.0" sourceLinked="1"/>
        <c:tickLblPos val="nextTo"/>
        <c:crossAx val="106241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354147391653038"/>
          <c:y val="0.94453195643562171"/>
          <c:w val="0.21063823272091001"/>
          <c:h val="4.0810065031534004E-2"/>
        </c:manualLayout>
      </c:layout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440332677061384"/>
          <c:y val="2.4557749560878611E-2"/>
          <c:w val="0.84232398585949453"/>
          <c:h val="0.91951386554799031"/>
        </c:manualLayout>
      </c:layout>
      <c:bar3DChart>
        <c:barDir val="bar"/>
        <c:grouping val="stacked"/>
        <c:ser>
          <c:idx val="0"/>
          <c:order val="0"/>
          <c:tx>
            <c:strRef>
              <c:f>Лист1!$B$2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Лист1!$A$3:$A$23</c:f>
              <c:strCache>
                <c:ptCount val="21"/>
                <c:pt idx="0">
                  <c:v>Порецкий</c:v>
                </c:pt>
                <c:pt idx="1">
                  <c:v>Марпосадский</c:v>
                </c:pt>
                <c:pt idx="2">
                  <c:v>Янтиковский</c:v>
                </c:pt>
                <c:pt idx="3">
                  <c:v>Аликовский</c:v>
                </c:pt>
                <c:pt idx="4">
                  <c:v>Ядринский</c:v>
                </c:pt>
                <c:pt idx="5">
                  <c:v>Яльчикский</c:v>
                </c:pt>
                <c:pt idx="6">
                  <c:v>Алатырский</c:v>
                </c:pt>
                <c:pt idx="7">
                  <c:v>Ибресинский</c:v>
                </c:pt>
                <c:pt idx="8">
                  <c:v>Канашский</c:v>
                </c:pt>
                <c:pt idx="9">
                  <c:v>Урмарский</c:v>
                </c:pt>
                <c:pt idx="10">
                  <c:v>Козловский</c:v>
                </c:pt>
                <c:pt idx="11">
                  <c:v>Красноармейский</c:v>
                </c:pt>
                <c:pt idx="12">
                  <c:v>Шемуршинский</c:v>
                </c:pt>
                <c:pt idx="13">
                  <c:v>Цивильский</c:v>
                </c:pt>
                <c:pt idx="14">
                  <c:v>Шумерлинский</c:v>
                </c:pt>
                <c:pt idx="15">
                  <c:v>Красночетайский</c:v>
                </c:pt>
                <c:pt idx="16">
                  <c:v>Батыревский</c:v>
                </c:pt>
                <c:pt idx="17">
                  <c:v>Вурнарский</c:v>
                </c:pt>
                <c:pt idx="18">
                  <c:v>Моргаушский</c:v>
                </c:pt>
                <c:pt idx="19">
                  <c:v>Комсомольский</c:v>
                </c:pt>
                <c:pt idx="20">
                  <c:v>Чебоксарский</c:v>
                </c:pt>
              </c:strCache>
            </c:strRef>
          </c:cat>
          <c:val>
            <c:numRef>
              <c:f>Лист1!$B$3:$B$23</c:f>
              <c:numCache>
                <c:formatCode>#,##0</c:formatCode>
                <c:ptCount val="21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6</c:v>
                </c:pt>
                <c:pt idx="14">
                  <c:v>2</c:v>
                </c:pt>
                <c:pt idx="15">
                  <c:v>5</c:v>
                </c:pt>
                <c:pt idx="16">
                  <c:v>9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Лист1!$A$3:$A$23</c:f>
              <c:strCache>
                <c:ptCount val="21"/>
                <c:pt idx="0">
                  <c:v>Порецкий</c:v>
                </c:pt>
                <c:pt idx="1">
                  <c:v>Марпосадский</c:v>
                </c:pt>
                <c:pt idx="2">
                  <c:v>Янтиковский</c:v>
                </c:pt>
                <c:pt idx="3">
                  <c:v>Аликовский</c:v>
                </c:pt>
                <c:pt idx="4">
                  <c:v>Ядринский</c:v>
                </c:pt>
                <c:pt idx="5">
                  <c:v>Яльчикский</c:v>
                </c:pt>
                <c:pt idx="6">
                  <c:v>Алатырский</c:v>
                </c:pt>
                <c:pt idx="7">
                  <c:v>Ибресинский</c:v>
                </c:pt>
                <c:pt idx="8">
                  <c:v>Канашский</c:v>
                </c:pt>
                <c:pt idx="9">
                  <c:v>Урмарский</c:v>
                </c:pt>
                <c:pt idx="10">
                  <c:v>Козловский</c:v>
                </c:pt>
                <c:pt idx="11">
                  <c:v>Красноармейский</c:v>
                </c:pt>
                <c:pt idx="12">
                  <c:v>Шемуршинский</c:v>
                </c:pt>
                <c:pt idx="13">
                  <c:v>Цивильский</c:v>
                </c:pt>
                <c:pt idx="14">
                  <c:v>Шумерлинский</c:v>
                </c:pt>
                <c:pt idx="15">
                  <c:v>Красночетайский</c:v>
                </c:pt>
                <c:pt idx="16">
                  <c:v>Батыревский</c:v>
                </c:pt>
                <c:pt idx="17">
                  <c:v>Вурнарский</c:v>
                </c:pt>
                <c:pt idx="18">
                  <c:v>Моргаушский</c:v>
                </c:pt>
                <c:pt idx="19">
                  <c:v>Комсомольский</c:v>
                </c:pt>
                <c:pt idx="20">
                  <c:v>Чебоксарский</c:v>
                </c:pt>
              </c:strCache>
            </c:strRef>
          </c:cat>
          <c:val>
            <c:numRef>
              <c:f>Лист1!$C$3:$C$23</c:f>
              <c:numCache>
                <c:formatCode>#,##0</c:formatCode>
                <c:ptCount val="21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13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15</c:v>
                </c:pt>
                <c:pt idx="18">
                  <c:v>18</c:v>
                </c:pt>
                <c:pt idx="19">
                  <c:v>21</c:v>
                </c:pt>
                <c:pt idx="20">
                  <c:v>35</c:v>
                </c:pt>
              </c:numCache>
            </c:numRef>
          </c:val>
        </c:ser>
        <c:shape val="box"/>
        <c:axId val="106292736"/>
        <c:axId val="106294272"/>
        <c:axId val="0"/>
      </c:bar3DChart>
      <c:catAx>
        <c:axId val="106292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150" b="1" i="0" baseline="0"/>
            </a:pPr>
            <a:endParaRPr lang="ru-RU"/>
          </a:p>
        </c:txPr>
        <c:crossAx val="106294272"/>
        <c:crosses val="autoZero"/>
        <c:auto val="1"/>
        <c:lblAlgn val="ctr"/>
        <c:lblOffset val="100"/>
      </c:catAx>
      <c:valAx>
        <c:axId val="106294272"/>
        <c:scaling>
          <c:orientation val="minMax"/>
        </c:scaling>
        <c:axPos val="b"/>
        <c:majorGridlines/>
        <c:numFmt formatCode="#,##0" sourceLinked="1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62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51264249327578"/>
          <c:y val="0.35470091930713782"/>
          <c:w val="0.11295511791950257"/>
          <c:h val="0.17673950433074243"/>
        </c:manualLayout>
      </c:layout>
      <c:spPr>
        <a:solidFill>
          <a:prstClr val="white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430096237970252"/>
          <c:y val="2.395138537419025E-2"/>
          <c:w val="0.82812959317585366"/>
          <c:h val="0.88483698288265944"/>
        </c:manualLayout>
      </c:layout>
      <c:bar3DChart>
        <c:barDir val="bar"/>
        <c:grouping val="stacked"/>
        <c:ser>
          <c:idx val="0"/>
          <c:order val="0"/>
          <c:tx>
            <c:strRef>
              <c:f>'Доля в посевных'!$B$172</c:f>
              <c:strCache>
                <c:ptCount val="1"/>
                <c:pt idx="0">
                  <c:v>зерновые</c:v>
                </c:pt>
              </c:strCache>
            </c:strRef>
          </c:tx>
          <c:cat>
            <c:strRef>
              <c:f>'Доля в посевных'!$A$173:$A$193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Ибресинский</c:v>
                </c:pt>
                <c:pt idx="3">
                  <c:v>Марпосадский</c:v>
                </c:pt>
                <c:pt idx="4">
                  <c:v>Шемуршинский</c:v>
                </c:pt>
                <c:pt idx="5">
                  <c:v>Аликовский</c:v>
                </c:pt>
                <c:pt idx="6">
                  <c:v>Козловский</c:v>
                </c:pt>
                <c:pt idx="7">
                  <c:v>Янтиковский</c:v>
                </c:pt>
                <c:pt idx="8">
                  <c:v>Чебоксарский</c:v>
                </c:pt>
                <c:pt idx="9">
                  <c:v>Красноармейский</c:v>
                </c:pt>
                <c:pt idx="10">
                  <c:v>Ядринский</c:v>
                </c:pt>
                <c:pt idx="11">
                  <c:v>Моргаушский</c:v>
                </c:pt>
                <c:pt idx="12">
                  <c:v>Комсомольский</c:v>
                </c:pt>
                <c:pt idx="13">
                  <c:v>Канашский</c:v>
                </c:pt>
                <c:pt idx="14">
                  <c:v>Батыревский</c:v>
                </c:pt>
                <c:pt idx="15">
                  <c:v>Урмарский</c:v>
                </c:pt>
                <c:pt idx="16">
                  <c:v>Вурнарский</c:v>
                </c:pt>
                <c:pt idx="17">
                  <c:v>Порецкий</c:v>
                </c:pt>
                <c:pt idx="18">
                  <c:v>Алатырский </c:v>
                </c:pt>
                <c:pt idx="19">
                  <c:v>Цивильский</c:v>
                </c:pt>
                <c:pt idx="20">
                  <c:v>Яльчикский</c:v>
                </c:pt>
              </c:strCache>
            </c:strRef>
          </c:cat>
          <c:val>
            <c:numRef>
              <c:f>'Доля в посевных'!$B$173:$B$193</c:f>
              <c:numCache>
                <c:formatCode>0.0</c:formatCode>
                <c:ptCount val="21"/>
                <c:pt idx="0">
                  <c:v>1.6844969922239637</c:v>
                </c:pt>
                <c:pt idx="1">
                  <c:v>1.8316900002000538</c:v>
                </c:pt>
                <c:pt idx="2">
                  <c:v>2.740041414775384</c:v>
                </c:pt>
                <c:pt idx="3">
                  <c:v>2.8102641098959737</c:v>
                </c:pt>
                <c:pt idx="4">
                  <c:v>3.5975992043914466</c:v>
                </c:pt>
                <c:pt idx="5">
                  <c:v>3.8270182073783672</c:v>
                </c:pt>
                <c:pt idx="6">
                  <c:v>3.8455995868694752</c:v>
                </c:pt>
                <c:pt idx="7">
                  <c:v>3.9367432877309647</c:v>
                </c:pt>
                <c:pt idx="8">
                  <c:v>4.7156353831510964</c:v>
                </c:pt>
                <c:pt idx="9">
                  <c:v>4.7591388683465086</c:v>
                </c:pt>
                <c:pt idx="10">
                  <c:v>4.9485468716993042</c:v>
                </c:pt>
                <c:pt idx="11">
                  <c:v>5.1469403961563662</c:v>
                </c:pt>
                <c:pt idx="12">
                  <c:v>5.562512270322439</c:v>
                </c:pt>
                <c:pt idx="13">
                  <c:v>5.7069926681538554</c:v>
                </c:pt>
                <c:pt idx="14">
                  <c:v>5.8109195443221795</c:v>
                </c:pt>
                <c:pt idx="15">
                  <c:v>5.8629677514733709</c:v>
                </c:pt>
                <c:pt idx="16">
                  <c:v>6.0288777694477966</c:v>
                </c:pt>
                <c:pt idx="17">
                  <c:v>6.0387787964759116</c:v>
                </c:pt>
                <c:pt idx="18">
                  <c:v>6.7309690901464814</c:v>
                </c:pt>
                <c:pt idx="19">
                  <c:v>6.9963979928041367</c:v>
                </c:pt>
                <c:pt idx="20">
                  <c:v>7.3841656129871636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посевных'!$C$172</c:f>
              <c:strCache>
                <c:ptCount val="1"/>
                <c:pt idx="0">
                  <c:v>технические</c:v>
                </c:pt>
              </c:strCache>
            </c:strRef>
          </c:tx>
          <c:cat>
            <c:strRef>
              <c:f>'Доля в посевных'!$A$173:$A$193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Ибресинский</c:v>
                </c:pt>
                <c:pt idx="3">
                  <c:v>Марпосадский</c:v>
                </c:pt>
                <c:pt idx="4">
                  <c:v>Шемуршинский</c:v>
                </c:pt>
                <c:pt idx="5">
                  <c:v>Аликовский</c:v>
                </c:pt>
                <c:pt idx="6">
                  <c:v>Козловский</c:v>
                </c:pt>
                <c:pt idx="7">
                  <c:v>Янтиковский</c:v>
                </c:pt>
                <c:pt idx="8">
                  <c:v>Чебоксарский</c:v>
                </c:pt>
                <c:pt idx="9">
                  <c:v>Красноармейский</c:v>
                </c:pt>
                <c:pt idx="10">
                  <c:v>Ядринский</c:v>
                </c:pt>
                <c:pt idx="11">
                  <c:v>Моргаушский</c:v>
                </c:pt>
                <c:pt idx="12">
                  <c:v>Комсомольский</c:v>
                </c:pt>
                <c:pt idx="13">
                  <c:v>Канашский</c:v>
                </c:pt>
                <c:pt idx="14">
                  <c:v>Батыревский</c:v>
                </c:pt>
                <c:pt idx="15">
                  <c:v>Урмарский</c:v>
                </c:pt>
                <c:pt idx="16">
                  <c:v>Вурнарский</c:v>
                </c:pt>
                <c:pt idx="17">
                  <c:v>Порецкий</c:v>
                </c:pt>
                <c:pt idx="18">
                  <c:v>Алатырский </c:v>
                </c:pt>
                <c:pt idx="19">
                  <c:v>Цивильский</c:v>
                </c:pt>
                <c:pt idx="20">
                  <c:v>Яльчикский</c:v>
                </c:pt>
              </c:strCache>
            </c:strRef>
          </c:cat>
          <c:val>
            <c:numRef>
              <c:f>'Доля в посевных'!$C$173:$C$193</c:f>
              <c:numCache>
                <c:formatCode>0.0</c:formatCode>
                <c:ptCount val="21"/>
                <c:pt idx="0">
                  <c:v>1.1242442224111109</c:v>
                </c:pt>
                <c:pt idx="1">
                  <c:v>5.3459069063771319E-4</c:v>
                </c:pt>
                <c:pt idx="2">
                  <c:v>7.4842696689279928E-3</c:v>
                </c:pt>
                <c:pt idx="3">
                  <c:v>1.1333322641519521</c:v>
                </c:pt>
                <c:pt idx="4">
                  <c:v>5.5249947877407655</c:v>
                </c:pt>
                <c:pt idx="5">
                  <c:v>0.31487391678561366</c:v>
                </c:pt>
                <c:pt idx="6">
                  <c:v>8.176030022613185</c:v>
                </c:pt>
                <c:pt idx="7">
                  <c:v>2.5125762459972556E-2</c:v>
                </c:pt>
                <c:pt idx="8">
                  <c:v>4.3681405332007488</c:v>
                </c:pt>
                <c:pt idx="9">
                  <c:v>4.1943985587434884</c:v>
                </c:pt>
                <c:pt idx="10">
                  <c:v>0.8147162125318762</c:v>
                </c:pt>
                <c:pt idx="11">
                  <c:v>1.2290239977761013</c:v>
                </c:pt>
                <c:pt idx="12">
                  <c:v>3.2984245612346936</c:v>
                </c:pt>
                <c:pt idx="13">
                  <c:v>6.4936731191763082</c:v>
                </c:pt>
                <c:pt idx="14">
                  <c:v>15.588129948305069</c:v>
                </c:pt>
                <c:pt idx="15">
                  <c:v>3.0551857969945311</c:v>
                </c:pt>
                <c:pt idx="16">
                  <c:v>2.3404380436119085</c:v>
                </c:pt>
                <c:pt idx="17">
                  <c:v>11.082599607610442</c:v>
                </c:pt>
                <c:pt idx="18">
                  <c:v>21.756771927573652</c:v>
                </c:pt>
                <c:pt idx="19">
                  <c:v>9.4259030573241596</c:v>
                </c:pt>
                <c:pt idx="20">
                  <c:v>3.9559711107190781E-2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посевных'!$D$172</c:f>
              <c:strCache>
                <c:ptCount val="1"/>
                <c:pt idx="0">
                  <c:v>картофель</c:v>
                </c:pt>
              </c:strCache>
            </c:strRef>
          </c:tx>
          <c:cat>
            <c:strRef>
              <c:f>'Доля в посевных'!$A$173:$A$193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Ибресинский</c:v>
                </c:pt>
                <c:pt idx="3">
                  <c:v>Марпосадский</c:v>
                </c:pt>
                <c:pt idx="4">
                  <c:v>Шемуршинский</c:v>
                </c:pt>
                <c:pt idx="5">
                  <c:v>Аликовский</c:v>
                </c:pt>
                <c:pt idx="6">
                  <c:v>Козловский</c:v>
                </c:pt>
                <c:pt idx="7">
                  <c:v>Янтиковский</c:v>
                </c:pt>
                <c:pt idx="8">
                  <c:v>Чебоксарский</c:v>
                </c:pt>
                <c:pt idx="9">
                  <c:v>Красноармейский</c:v>
                </c:pt>
                <c:pt idx="10">
                  <c:v>Ядринский</c:v>
                </c:pt>
                <c:pt idx="11">
                  <c:v>Моргаушский</c:v>
                </c:pt>
                <c:pt idx="12">
                  <c:v>Комсомольский</c:v>
                </c:pt>
                <c:pt idx="13">
                  <c:v>Канашский</c:v>
                </c:pt>
                <c:pt idx="14">
                  <c:v>Батыревский</c:v>
                </c:pt>
                <c:pt idx="15">
                  <c:v>Урмарский</c:v>
                </c:pt>
                <c:pt idx="16">
                  <c:v>Вурнарский</c:v>
                </c:pt>
                <c:pt idx="17">
                  <c:v>Порецкий</c:v>
                </c:pt>
                <c:pt idx="18">
                  <c:v>Алатырский </c:v>
                </c:pt>
                <c:pt idx="19">
                  <c:v>Цивильский</c:v>
                </c:pt>
                <c:pt idx="20">
                  <c:v>Яльчикский</c:v>
                </c:pt>
              </c:strCache>
            </c:strRef>
          </c:cat>
          <c:val>
            <c:numRef>
              <c:f>'Доля в посевных'!$D$173:$D$193</c:f>
              <c:numCache>
                <c:formatCode>0.0</c:formatCode>
                <c:ptCount val="21"/>
                <c:pt idx="0">
                  <c:v>1.2812975654540915</c:v>
                </c:pt>
                <c:pt idx="1">
                  <c:v>1.7673208720232578</c:v>
                </c:pt>
                <c:pt idx="2">
                  <c:v>2.2239492313019986</c:v>
                </c:pt>
                <c:pt idx="3">
                  <c:v>4.0625427837417805</c:v>
                </c:pt>
                <c:pt idx="4">
                  <c:v>3.4065925216032729</c:v>
                </c:pt>
                <c:pt idx="5">
                  <c:v>4.1020044938029008</c:v>
                </c:pt>
                <c:pt idx="6">
                  <c:v>6.6835251387199852</c:v>
                </c:pt>
                <c:pt idx="7">
                  <c:v>1.9090608918346474</c:v>
                </c:pt>
                <c:pt idx="8">
                  <c:v>6.48984062301182</c:v>
                </c:pt>
                <c:pt idx="9">
                  <c:v>3.3284744425026802</c:v>
                </c:pt>
                <c:pt idx="10">
                  <c:v>3.9808006700437271</c:v>
                </c:pt>
                <c:pt idx="11">
                  <c:v>6.1226051171368452</c:v>
                </c:pt>
                <c:pt idx="12">
                  <c:v>8.2321959233637489</c:v>
                </c:pt>
                <c:pt idx="13">
                  <c:v>5.1187475336431234</c:v>
                </c:pt>
                <c:pt idx="14">
                  <c:v>11.784957840397505</c:v>
                </c:pt>
                <c:pt idx="15">
                  <c:v>6.1705229079253607</c:v>
                </c:pt>
                <c:pt idx="16">
                  <c:v>5.3454510312391781</c:v>
                </c:pt>
                <c:pt idx="17">
                  <c:v>2.5021945542840145</c:v>
                </c:pt>
                <c:pt idx="18">
                  <c:v>2.6809802610915638</c:v>
                </c:pt>
                <c:pt idx="19">
                  <c:v>3.9598618034806807</c:v>
                </c:pt>
                <c:pt idx="20">
                  <c:v>6.0050253279751296</c:v>
                </c:pt>
              </c:numCache>
            </c:numRef>
          </c:val>
        </c:ser>
        <c:ser>
          <c:idx val="3"/>
          <c:order val="3"/>
          <c:tx>
            <c:strRef>
              <c:f>'Доля в посевных'!$E$172</c:f>
              <c:strCache>
                <c:ptCount val="1"/>
                <c:pt idx="0">
                  <c:v>овощи</c:v>
                </c:pt>
              </c:strCache>
            </c:strRef>
          </c:tx>
          <c:cat>
            <c:strRef>
              <c:f>'Доля в посевных'!$A$173:$A$193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Ибресинский</c:v>
                </c:pt>
                <c:pt idx="3">
                  <c:v>Марпосадский</c:v>
                </c:pt>
                <c:pt idx="4">
                  <c:v>Шемуршинский</c:v>
                </c:pt>
                <c:pt idx="5">
                  <c:v>Аликовский</c:v>
                </c:pt>
                <c:pt idx="6">
                  <c:v>Козловский</c:v>
                </c:pt>
                <c:pt idx="7">
                  <c:v>Янтиковский</c:v>
                </c:pt>
                <c:pt idx="8">
                  <c:v>Чебоксарский</c:v>
                </c:pt>
                <c:pt idx="9">
                  <c:v>Красноармейский</c:v>
                </c:pt>
                <c:pt idx="10">
                  <c:v>Ядринский</c:v>
                </c:pt>
                <c:pt idx="11">
                  <c:v>Моргаушский</c:v>
                </c:pt>
                <c:pt idx="12">
                  <c:v>Комсомольский</c:v>
                </c:pt>
                <c:pt idx="13">
                  <c:v>Канашский</c:v>
                </c:pt>
                <c:pt idx="14">
                  <c:v>Батыревский</c:v>
                </c:pt>
                <c:pt idx="15">
                  <c:v>Урмарский</c:v>
                </c:pt>
                <c:pt idx="16">
                  <c:v>Вурнарский</c:v>
                </c:pt>
                <c:pt idx="17">
                  <c:v>Порецкий</c:v>
                </c:pt>
                <c:pt idx="18">
                  <c:v>Алатырский </c:v>
                </c:pt>
                <c:pt idx="19">
                  <c:v>Цивильский</c:v>
                </c:pt>
                <c:pt idx="20">
                  <c:v>Яльчикский</c:v>
                </c:pt>
              </c:strCache>
            </c:strRef>
          </c:cat>
          <c:val>
            <c:numRef>
              <c:f>'Доля в посевных'!$E$173:$E$193</c:f>
              <c:numCache>
                <c:formatCode>0.0</c:formatCode>
                <c:ptCount val="21"/>
                <c:pt idx="0">
                  <c:v>0.97150620684521038</c:v>
                </c:pt>
                <c:pt idx="1">
                  <c:v>0.92870037780796866</c:v>
                </c:pt>
                <c:pt idx="2">
                  <c:v>1.7420111295155511</c:v>
                </c:pt>
                <c:pt idx="3">
                  <c:v>2.2240419869349188</c:v>
                </c:pt>
                <c:pt idx="4">
                  <c:v>1.3753698981965718</c:v>
                </c:pt>
                <c:pt idx="5">
                  <c:v>3.8711358433678877</c:v>
                </c:pt>
                <c:pt idx="6">
                  <c:v>3.497050120042434</c:v>
                </c:pt>
                <c:pt idx="7">
                  <c:v>2.6502391543057078</c:v>
                </c:pt>
                <c:pt idx="8">
                  <c:v>8.6002493904822206</c:v>
                </c:pt>
                <c:pt idx="9">
                  <c:v>2.2891812919915928</c:v>
                </c:pt>
                <c:pt idx="10">
                  <c:v>2.9759356795890612</c:v>
                </c:pt>
                <c:pt idx="11">
                  <c:v>5.0548100723976779</c:v>
                </c:pt>
                <c:pt idx="12">
                  <c:v>6.4580968156185454</c:v>
                </c:pt>
                <c:pt idx="13">
                  <c:v>3.2327706538125098</c:v>
                </c:pt>
                <c:pt idx="14">
                  <c:v>26.448418976010096</c:v>
                </c:pt>
                <c:pt idx="15">
                  <c:v>3.0001302786101189</c:v>
                </c:pt>
                <c:pt idx="16">
                  <c:v>2.1551804358750069</c:v>
                </c:pt>
                <c:pt idx="17">
                  <c:v>2.5143771751875081</c:v>
                </c:pt>
                <c:pt idx="18">
                  <c:v>2.0788743928086197</c:v>
                </c:pt>
                <c:pt idx="19">
                  <c:v>3.7315516182464523</c:v>
                </c:pt>
                <c:pt idx="20">
                  <c:v>7.7162159647131094</c:v>
                </c:pt>
              </c:numCache>
            </c:numRef>
          </c:val>
        </c:ser>
        <c:ser>
          <c:idx val="4"/>
          <c:order val="4"/>
          <c:tx>
            <c:strRef>
              <c:f>'Доля в посевных'!$F$172</c:f>
              <c:strCache>
                <c:ptCount val="1"/>
                <c:pt idx="0">
                  <c:v>кормовые</c:v>
                </c:pt>
              </c:strCache>
            </c:strRef>
          </c:tx>
          <c:cat>
            <c:strRef>
              <c:f>'Доля в посевных'!$A$173:$A$193</c:f>
              <c:strCache>
                <c:ptCount val="21"/>
                <c:pt idx="0">
                  <c:v>Шумерлинский</c:v>
                </c:pt>
                <c:pt idx="1">
                  <c:v>Красночетайский</c:v>
                </c:pt>
                <c:pt idx="2">
                  <c:v>Ибресинский</c:v>
                </c:pt>
                <c:pt idx="3">
                  <c:v>Марпосадский</c:v>
                </c:pt>
                <c:pt idx="4">
                  <c:v>Шемуршинский</c:v>
                </c:pt>
                <c:pt idx="5">
                  <c:v>Аликовский</c:v>
                </c:pt>
                <c:pt idx="6">
                  <c:v>Козловский</c:v>
                </c:pt>
                <c:pt idx="7">
                  <c:v>Янтиковский</c:v>
                </c:pt>
                <c:pt idx="8">
                  <c:v>Чебоксарский</c:v>
                </c:pt>
                <c:pt idx="9">
                  <c:v>Красноармейский</c:v>
                </c:pt>
                <c:pt idx="10">
                  <c:v>Ядринский</c:v>
                </c:pt>
                <c:pt idx="11">
                  <c:v>Моргаушский</c:v>
                </c:pt>
                <c:pt idx="12">
                  <c:v>Комсомольский</c:v>
                </c:pt>
                <c:pt idx="13">
                  <c:v>Канашский</c:v>
                </c:pt>
                <c:pt idx="14">
                  <c:v>Батыревский</c:v>
                </c:pt>
                <c:pt idx="15">
                  <c:v>Урмарский</c:v>
                </c:pt>
                <c:pt idx="16">
                  <c:v>Вурнарский</c:v>
                </c:pt>
                <c:pt idx="17">
                  <c:v>Порецкий</c:v>
                </c:pt>
                <c:pt idx="18">
                  <c:v>Алатырский </c:v>
                </c:pt>
                <c:pt idx="19">
                  <c:v>Цивильский</c:v>
                </c:pt>
                <c:pt idx="20">
                  <c:v>Яльчикский</c:v>
                </c:pt>
              </c:strCache>
            </c:strRef>
          </c:cat>
          <c:val>
            <c:numRef>
              <c:f>'Доля в посевных'!$F$173:$F$193</c:f>
              <c:numCache>
                <c:formatCode>0.0</c:formatCode>
                <c:ptCount val="21"/>
                <c:pt idx="0">
                  <c:v>1.2629439086639267</c:v>
                </c:pt>
                <c:pt idx="1">
                  <c:v>2.5559500200493588</c:v>
                </c:pt>
                <c:pt idx="2">
                  <c:v>5.7539056008960845</c:v>
                </c:pt>
                <c:pt idx="3">
                  <c:v>2.567880217034904</c:v>
                </c:pt>
                <c:pt idx="4">
                  <c:v>3.2778689638292495</c:v>
                </c:pt>
                <c:pt idx="5">
                  <c:v>3.9141461363915027</c:v>
                </c:pt>
                <c:pt idx="6">
                  <c:v>2.4619287057109212</c:v>
                </c:pt>
                <c:pt idx="7">
                  <c:v>4.8509506520657384</c:v>
                </c:pt>
                <c:pt idx="8">
                  <c:v>4.7295656319430082</c:v>
                </c:pt>
                <c:pt idx="9">
                  <c:v>3.7659655151028244</c:v>
                </c:pt>
                <c:pt idx="10">
                  <c:v>7.1312752481078556</c:v>
                </c:pt>
                <c:pt idx="11">
                  <c:v>7.8790902940746337</c:v>
                </c:pt>
                <c:pt idx="12">
                  <c:v>6.0163699345780239</c:v>
                </c:pt>
                <c:pt idx="13">
                  <c:v>8.0527882811379463</c:v>
                </c:pt>
                <c:pt idx="14">
                  <c:v>7.4028765977350615</c:v>
                </c:pt>
                <c:pt idx="15">
                  <c:v>4.6345027924709088</c:v>
                </c:pt>
                <c:pt idx="16">
                  <c:v>5.3405621489882762</c:v>
                </c:pt>
                <c:pt idx="17">
                  <c:v>4.4518098156169117</c:v>
                </c:pt>
                <c:pt idx="18">
                  <c:v>0.93581033259211521</c:v>
                </c:pt>
                <c:pt idx="19">
                  <c:v>3.9574641135413877</c:v>
                </c:pt>
                <c:pt idx="20">
                  <c:v>9.0036533861165609</c:v>
                </c:pt>
              </c:numCache>
            </c:numRef>
          </c:val>
        </c:ser>
        <c:shape val="box"/>
        <c:axId val="106627456"/>
        <c:axId val="106628992"/>
        <c:axId val="0"/>
      </c:bar3DChart>
      <c:catAx>
        <c:axId val="10662745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628992"/>
        <c:crosses val="autoZero"/>
        <c:auto val="1"/>
        <c:lblAlgn val="ctr"/>
        <c:lblOffset val="100"/>
      </c:catAx>
      <c:valAx>
        <c:axId val="106628992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627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145275590551188"/>
          <c:y val="0.9519193634569707"/>
          <c:w val="0.52264993438320306"/>
          <c:h val="4.1781733246570502E-2"/>
        </c:manualLayout>
      </c:layout>
      <c:spPr>
        <a:solidFill>
          <a:prstClr val="white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329276027996501"/>
          <c:y val="2.4250777691367641E-2"/>
          <c:w val="0.84168330994278306"/>
          <c:h val="0.8819313479057882"/>
        </c:manualLayout>
      </c:layout>
      <c:bar3DChart>
        <c:barDir val="bar"/>
        <c:grouping val="stacked"/>
        <c:ser>
          <c:idx val="0"/>
          <c:order val="0"/>
          <c:tx>
            <c:strRef>
              <c:f>'Структура посевных'!$B$103</c:f>
              <c:strCache>
                <c:ptCount val="1"/>
                <c:pt idx="0">
                  <c:v>зерновые</c:v>
                </c:pt>
              </c:strCache>
            </c:strRef>
          </c:tx>
          <c:cat>
            <c:strRef>
              <c:f>'Структура посевных'!$A$104:$A$124</c:f>
              <c:strCache>
                <c:ptCount val="21"/>
                <c:pt idx="0">
                  <c:v>Ибресинский</c:v>
                </c:pt>
                <c:pt idx="1">
                  <c:v>Батыревский</c:v>
                </c:pt>
                <c:pt idx="2">
                  <c:v>Моргаушский</c:v>
                </c:pt>
                <c:pt idx="3">
                  <c:v>Канашский</c:v>
                </c:pt>
                <c:pt idx="4">
                  <c:v>Ядринский</c:v>
                </c:pt>
                <c:pt idx="5">
                  <c:v>Красночетайский</c:v>
                </c:pt>
                <c:pt idx="6">
                  <c:v>Яльчикский</c:v>
                </c:pt>
                <c:pt idx="7">
                  <c:v>Комсомольский</c:v>
                </c:pt>
                <c:pt idx="8">
                  <c:v>Янтиковский</c:v>
                </c:pt>
                <c:pt idx="9">
                  <c:v>Чебоксарский</c:v>
                </c:pt>
                <c:pt idx="10">
                  <c:v>Аликовский</c:v>
                </c:pt>
                <c:pt idx="11">
                  <c:v>Шемуршинский</c:v>
                </c:pt>
                <c:pt idx="12">
                  <c:v>Марпосадский</c:v>
                </c:pt>
                <c:pt idx="13">
                  <c:v>Козловский</c:v>
                </c:pt>
                <c:pt idx="14">
                  <c:v>Вурнарский</c:v>
                </c:pt>
                <c:pt idx="15">
                  <c:v>Урмарский</c:v>
                </c:pt>
                <c:pt idx="16">
                  <c:v>Красноармейский</c:v>
                </c:pt>
                <c:pt idx="17">
                  <c:v>Порецкий</c:v>
                </c:pt>
                <c:pt idx="18">
                  <c:v>Шумерлинский</c:v>
                </c:pt>
                <c:pt idx="19">
                  <c:v>Цивильский</c:v>
                </c:pt>
                <c:pt idx="20">
                  <c:v>Алатырский </c:v>
                </c:pt>
              </c:strCache>
            </c:strRef>
          </c:cat>
          <c:val>
            <c:numRef>
              <c:f>'Структура посевных'!$B$104:$B$124</c:f>
              <c:numCache>
                <c:formatCode>0.0</c:formatCode>
                <c:ptCount val="21"/>
                <c:pt idx="0">
                  <c:v>38.697921655013864</c:v>
                </c:pt>
                <c:pt idx="1">
                  <c:v>42.802873256040463</c:v>
                </c:pt>
                <c:pt idx="2">
                  <c:v>44.850388396273495</c:v>
                </c:pt>
                <c:pt idx="3">
                  <c:v>46.111949764796407</c:v>
                </c:pt>
                <c:pt idx="4">
                  <c:v>47.141325133081843</c:v>
                </c:pt>
                <c:pt idx="5">
                  <c:v>47.848076599438414</c:v>
                </c:pt>
                <c:pt idx="6">
                  <c:v>50.989955278746855</c:v>
                </c:pt>
                <c:pt idx="7">
                  <c:v>51.071241781231286</c:v>
                </c:pt>
                <c:pt idx="8">
                  <c:v>51.651392472639927</c:v>
                </c:pt>
                <c:pt idx="9">
                  <c:v>51.915381284436528</c:v>
                </c:pt>
                <c:pt idx="10">
                  <c:v>54.158349328214982</c:v>
                </c:pt>
                <c:pt idx="11">
                  <c:v>54.445995320004968</c:v>
                </c:pt>
                <c:pt idx="12">
                  <c:v>55.060621159275854</c:v>
                </c:pt>
                <c:pt idx="13">
                  <c:v>56.938168966001996</c:v>
                </c:pt>
                <c:pt idx="14">
                  <c:v>57.462947043196642</c:v>
                </c:pt>
                <c:pt idx="15">
                  <c:v>58.922352395946213</c:v>
                </c:pt>
                <c:pt idx="16">
                  <c:v>59.160533791929076</c:v>
                </c:pt>
                <c:pt idx="17">
                  <c:v>59.280821233847924</c:v>
                </c:pt>
                <c:pt idx="18">
                  <c:v>60.463219901660075</c:v>
                </c:pt>
                <c:pt idx="19">
                  <c:v>64.601237942273187</c:v>
                </c:pt>
                <c:pt idx="20">
                  <c:v>74.417898473846193</c:v>
                </c:pt>
              </c:numCache>
            </c:numRef>
          </c:val>
        </c:ser>
        <c:ser>
          <c:idx val="1"/>
          <c:order val="1"/>
          <c:tx>
            <c:strRef>
              <c:f>'Структура посевных'!$C$103</c:f>
              <c:strCache>
                <c:ptCount val="1"/>
                <c:pt idx="0">
                  <c:v>технические</c:v>
                </c:pt>
              </c:strCache>
            </c:strRef>
          </c:tx>
          <c:cat>
            <c:strRef>
              <c:f>'Структура посевных'!$A$104:$A$124</c:f>
              <c:strCache>
                <c:ptCount val="21"/>
                <c:pt idx="0">
                  <c:v>Ибресинский</c:v>
                </c:pt>
                <c:pt idx="1">
                  <c:v>Батыревский</c:v>
                </c:pt>
                <c:pt idx="2">
                  <c:v>Моргаушский</c:v>
                </c:pt>
                <c:pt idx="3">
                  <c:v>Канашский</c:v>
                </c:pt>
                <c:pt idx="4">
                  <c:v>Ядринский</c:v>
                </c:pt>
                <c:pt idx="5">
                  <c:v>Красночетайский</c:v>
                </c:pt>
                <c:pt idx="6">
                  <c:v>Яльчикский</c:v>
                </c:pt>
                <c:pt idx="7">
                  <c:v>Комсомольский</c:v>
                </c:pt>
                <c:pt idx="8">
                  <c:v>Янтиковский</c:v>
                </c:pt>
                <c:pt idx="9">
                  <c:v>Чебоксарский</c:v>
                </c:pt>
                <c:pt idx="10">
                  <c:v>Аликовский</c:v>
                </c:pt>
                <c:pt idx="11">
                  <c:v>Шемуршинский</c:v>
                </c:pt>
                <c:pt idx="12">
                  <c:v>Марпосадский</c:v>
                </c:pt>
                <c:pt idx="13">
                  <c:v>Козловский</c:v>
                </c:pt>
                <c:pt idx="14">
                  <c:v>Вурнарский</c:v>
                </c:pt>
                <c:pt idx="15">
                  <c:v>Урмарский</c:v>
                </c:pt>
                <c:pt idx="16">
                  <c:v>Красноармейский</c:v>
                </c:pt>
                <c:pt idx="17">
                  <c:v>Порецкий</c:v>
                </c:pt>
                <c:pt idx="18">
                  <c:v>Шумерлинский</c:v>
                </c:pt>
                <c:pt idx="19">
                  <c:v>Цивильский</c:v>
                </c:pt>
                <c:pt idx="20">
                  <c:v>Алатырский </c:v>
                </c:pt>
              </c:strCache>
            </c:strRef>
          </c:cat>
          <c:val>
            <c:numRef>
              <c:f>'Структура посевных'!$C$104:$C$124</c:f>
              <c:numCache>
                <c:formatCode>0.0</c:formatCode>
                <c:ptCount val="21"/>
                <c:pt idx="0">
                  <c:v>6.7043386648788462E-3</c:v>
                </c:pt>
                <c:pt idx="1">
                  <c:v>7.2827949308410478</c:v>
                </c:pt>
                <c:pt idx="2">
                  <c:v>0.6792872064128973</c:v>
                </c:pt>
                <c:pt idx="3">
                  <c:v>3.3279178527299798</c:v>
                </c:pt>
                <c:pt idx="4">
                  <c:v>0.49227350250658941</c:v>
                </c:pt>
                <c:pt idx="5">
                  <c:v>8.8574743797553723E-4</c:v>
                </c:pt>
                <c:pt idx="6">
                  <c:v>1.7326558804935738E-2</c:v>
                </c:pt>
                <c:pt idx="7">
                  <c:v>1.9208258617254441</c:v>
                </c:pt>
                <c:pt idx="8">
                  <c:v>2.090933357060239E-2</c:v>
                </c:pt>
                <c:pt idx="9">
                  <c:v>3.0502008331964583</c:v>
                </c:pt>
                <c:pt idx="10">
                  <c:v>0.28262955854126676</c:v>
                </c:pt>
                <c:pt idx="11">
                  <c:v>5.3034812594934078</c:v>
                </c:pt>
                <c:pt idx="12">
                  <c:v>1.4084039196146818</c:v>
                </c:pt>
                <c:pt idx="13">
                  <c:v>7.6781733839387929</c:v>
                </c:pt>
                <c:pt idx="14">
                  <c:v>1.4148961612296476</c:v>
                </c:pt>
                <c:pt idx="15">
                  <c:v>1.9474943261976319</c:v>
                </c:pt>
                <c:pt idx="16">
                  <c:v>3.3071158207093054</c:v>
                </c:pt>
                <c:pt idx="17">
                  <c:v>6.9005345742379101</c:v>
                </c:pt>
                <c:pt idx="18">
                  <c:v>2.5595151161092429</c:v>
                </c:pt>
                <c:pt idx="19">
                  <c:v>5.5203333740345224</c:v>
                </c:pt>
                <c:pt idx="20">
                  <c:v>15.257039389088625</c:v>
                </c:pt>
              </c:numCache>
            </c:numRef>
          </c:val>
        </c:ser>
        <c:ser>
          <c:idx val="2"/>
          <c:order val="2"/>
          <c:tx>
            <c:strRef>
              <c:f>'Структура посевных'!$D$103</c:f>
              <c:strCache>
                <c:ptCount val="1"/>
                <c:pt idx="0">
                  <c:v>картофель</c:v>
                </c:pt>
              </c:strCache>
            </c:strRef>
          </c:tx>
          <c:cat>
            <c:strRef>
              <c:f>'Структура посевных'!$A$104:$A$124</c:f>
              <c:strCache>
                <c:ptCount val="21"/>
                <c:pt idx="0">
                  <c:v>Ибресинский</c:v>
                </c:pt>
                <c:pt idx="1">
                  <c:v>Батыревский</c:v>
                </c:pt>
                <c:pt idx="2">
                  <c:v>Моргаушский</c:v>
                </c:pt>
                <c:pt idx="3">
                  <c:v>Канашский</c:v>
                </c:pt>
                <c:pt idx="4">
                  <c:v>Ядринский</c:v>
                </c:pt>
                <c:pt idx="5">
                  <c:v>Красночетайский</c:v>
                </c:pt>
                <c:pt idx="6">
                  <c:v>Яльчикский</c:v>
                </c:pt>
                <c:pt idx="7">
                  <c:v>Комсомольский</c:v>
                </c:pt>
                <c:pt idx="8">
                  <c:v>Янтиковский</c:v>
                </c:pt>
                <c:pt idx="9">
                  <c:v>Чебоксарский</c:v>
                </c:pt>
                <c:pt idx="10">
                  <c:v>Аликовский</c:v>
                </c:pt>
                <c:pt idx="11">
                  <c:v>Шемуршинский</c:v>
                </c:pt>
                <c:pt idx="12">
                  <c:v>Марпосадский</c:v>
                </c:pt>
                <c:pt idx="13">
                  <c:v>Козловский</c:v>
                </c:pt>
                <c:pt idx="14">
                  <c:v>Вурнарский</c:v>
                </c:pt>
                <c:pt idx="15">
                  <c:v>Урмарский</c:v>
                </c:pt>
                <c:pt idx="16">
                  <c:v>Красноармейский</c:v>
                </c:pt>
                <c:pt idx="17">
                  <c:v>Порецкий</c:v>
                </c:pt>
                <c:pt idx="18">
                  <c:v>Шумерлинский</c:v>
                </c:pt>
                <c:pt idx="19">
                  <c:v>Цивильский</c:v>
                </c:pt>
                <c:pt idx="20">
                  <c:v>Алатырский </c:v>
                </c:pt>
              </c:strCache>
            </c:strRef>
          </c:cat>
          <c:val>
            <c:numRef>
              <c:f>'Структура посевных'!$D$104:$D$124</c:f>
              <c:numCache>
                <c:formatCode>0.0</c:formatCode>
                <c:ptCount val="21"/>
                <c:pt idx="0">
                  <c:v>2.6448616032947037</c:v>
                </c:pt>
                <c:pt idx="1">
                  <c:v>7.3097691704422312</c:v>
                </c:pt>
                <c:pt idx="2">
                  <c:v>4.4926324373675905</c:v>
                </c:pt>
                <c:pt idx="3">
                  <c:v>3.4827111010046488</c:v>
                </c:pt>
                <c:pt idx="4">
                  <c:v>3.1933174841077072</c:v>
                </c:pt>
                <c:pt idx="5">
                  <c:v>3.8875455052746242</c:v>
                </c:pt>
                <c:pt idx="6">
                  <c:v>3.4917698845676548</c:v>
                </c:pt>
                <c:pt idx="7">
                  <c:v>6.3645646543136065</c:v>
                </c:pt>
                <c:pt idx="8">
                  <c:v>2.1091734140048035</c:v>
                </c:pt>
                <c:pt idx="9">
                  <c:v>6.0164100879485147</c:v>
                </c:pt>
                <c:pt idx="10">
                  <c:v>4.8881957773512452</c:v>
                </c:pt>
                <c:pt idx="11">
                  <c:v>4.3413112196723995</c:v>
                </c:pt>
                <c:pt idx="12">
                  <c:v>6.7025411061285496</c:v>
                </c:pt>
                <c:pt idx="13">
                  <c:v>8.3328312950579413</c:v>
                </c:pt>
                <c:pt idx="14">
                  <c:v>4.2902573184841435</c:v>
                </c:pt>
                <c:pt idx="15">
                  <c:v>5.2219427917152288</c:v>
                </c:pt>
                <c:pt idx="16">
                  <c:v>3.4841472564342495</c:v>
                </c:pt>
                <c:pt idx="17">
                  <c:v>2.0683962107141207</c:v>
                </c:pt>
                <c:pt idx="18">
                  <c:v>3.8727423202375726</c:v>
                </c:pt>
                <c:pt idx="19">
                  <c:v>3.0788882940253788</c:v>
                </c:pt>
                <c:pt idx="20">
                  <c:v>2.4959793663706331</c:v>
                </c:pt>
              </c:numCache>
            </c:numRef>
          </c:val>
        </c:ser>
        <c:ser>
          <c:idx val="3"/>
          <c:order val="3"/>
          <c:tx>
            <c:strRef>
              <c:f>'Структура посевных'!$E$103</c:f>
              <c:strCache>
                <c:ptCount val="1"/>
                <c:pt idx="0">
                  <c:v>овощи</c:v>
                </c:pt>
              </c:strCache>
            </c:strRef>
          </c:tx>
          <c:cat>
            <c:strRef>
              <c:f>'Структура посевных'!$A$104:$A$124</c:f>
              <c:strCache>
                <c:ptCount val="21"/>
                <c:pt idx="0">
                  <c:v>Ибресинский</c:v>
                </c:pt>
                <c:pt idx="1">
                  <c:v>Батыревский</c:v>
                </c:pt>
                <c:pt idx="2">
                  <c:v>Моргаушский</c:v>
                </c:pt>
                <c:pt idx="3">
                  <c:v>Канашский</c:v>
                </c:pt>
                <c:pt idx="4">
                  <c:v>Ядринский</c:v>
                </c:pt>
                <c:pt idx="5">
                  <c:v>Красночетайский</c:v>
                </c:pt>
                <c:pt idx="6">
                  <c:v>Яльчикский</c:v>
                </c:pt>
                <c:pt idx="7">
                  <c:v>Комсомольский</c:v>
                </c:pt>
                <c:pt idx="8">
                  <c:v>Янтиковский</c:v>
                </c:pt>
                <c:pt idx="9">
                  <c:v>Чебоксарский</c:v>
                </c:pt>
                <c:pt idx="10">
                  <c:v>Аликовский</c:v>
                </c:pt>
                <c:pt idx="11">
                  <c:v>Шемуршинский</c:v>
                </c:pt>
                <c:pt idx="12">
                  <c:v>Марпосадский</c:v>
                </c:pt>
                <c:pt idx="13">
                  <c:v>Козловский</c:v>
                </c:pt>
                <c:pt idx="14">
                  <c:v>Вурнарский</c:v>
                </c:pt>
                <c:pt idx="15">
                  <c:v>Урмарский</c:v>
                </c:pt>
                <c:pt idx="16">
                  <c:v>Красноармейский</c:v>
                </c:pt>
                <c:pt idx="17">
                  <c:v>Порецкий</c:v>
                </c:pt>
                <c:pt idx="18">
                  <c:v>Шумерлинский</c:v>
                </c:pt>
                <c:pt idx="19">
                  <c:v>Цивильский</c:v>
                </c:pt>
                <c:pt idx="20">
                  <c:v>Алатырский </c:v>
                </c:pt>
              </c:strCache>
            </c:strRef>
          </c:cat>
          <c:val>
            <c:numRef>
              <c:f>'Структура посевных'!$E$104:$E$124</c:f>
              <c:numCache>
                <c:formatCode>0.0</c:formatCode>
                <c:ptCount val="21"/>
                <c:pt idx="0">
                  <c:v>0.44823292788047131</c:v>
                </c:pt>
                <c:pt idx="1">
                  <c:v>3.5493603608553843</c:v>
                </c:pt>
                <c:pt idx="2">
                  <c:v>0.80249850048604943</c:v>
                </c:pt>
                <c:pt idx="3">
                  <c:v>0.47588649956301743</c:v>
                </c:pt>
                <c:pt idx="4">
                  <c:v>0.51649956070081138</c:v>
                </c:pt>
                <c:pt idx="5">
                  <c:v>0.44198797154979241</c:v>
                </c:pt>
                <c:pt idx="6">
                  <c:v>0.97075557844950777</c:v>
                </c:pt>
                <c:pt idx="7">
                  <c:v>1.0802699740984261</c:v>
                </c:pt>
                <c:pt idx="8">
                  <c:v>0.6335083192454849</c:v>
                </c:pt>
                <c:pt idx="9">
                  <c:v>1.7250003732959038</c:v>
                </c:pt>
                <c:pt idx="10">
                  <c:v>0.99808061420345495</c:v>
                </c:pt>
                <c:pt idx="11">
                  <c:v>0.37922328502812108</c:v>
                </c:pt>
                <c:pt idx="12">
                  <c:v>0.79388805846204968</c:v>
                </c:pt>
                <c:pt idx="13">
                  <c:v>0.94332991947306111</c:v>
                </c:pt>
                <c:pt idx="14">
                  <c:v>0.3742461751265263</c:v>
                </c:pt>
                <c:pt idx="15">
                  <c:v>0.54931948448479162</c:v>
                </c:pt>
                <c:pt idx="16">
                  <c:v>0.51844920462304978</c:v>
                </c:pt>
                <c:pt idx="17">
                  <c:v>0.4496947667645278</c:v>
                </c:pt>
                <c:pt idx="18">
                  <c:v>0.63531473638089753</c:v>
                </c:pt>
                <c:pt idx="19">
                  <c:v>0.62773754621932965</c:v>
                </c:pt>
                <c:pt idx="20">
                  <c:v>0.41874571226133911</c:v>
                </c:pt>
              </c:numCache>
            </c:numRef>
          </c:val>
        </c:ser>
        <c:ser>
          <c:idx val="4"/>
          <c:order val="4"/>
          <c:tx>
            <c:strRef>
              <c:f>'Структура посевных'!$F$103</c:f>
              <c:strCache>
                <c:ptCount val="1"/>
                <c:pt idx="0">
                  <c:v>кормовые</c:v>
                </c:pt>
              </c:strCache>
            </c:strRef>
          </c:tx>
          <c:cat>
            <c:strRef>
              <c:f>'Структура посевных'!$A$104:$A$124</c:f>
              <c:strCache>
                <c:ptCount val="21"/>
                <c:pt idx="0">
                  <c:v>Ибресинский</c:v>
                </c:pt>
                <c:pt idx="1">
                  <c:v>Батыревский</c:v>
                </c:pt>
                <c:pt idx="2">
                  <c:v>Моргаушский</c:v>
                </c:pt>
                <c:pt idx="3">
                  <c:v>Канашский</c:v>
                </c:pt>
                <c:pt idx="4">
                  <c:v>Ядринский</c:v>
                </c:pt>
                <c:pt idx="5">
                  <c:v>Красночетайский</c:v>
                </c:pt>
                <c:pt idx="6">
                  <c:v>Яльчикский</c:v>
                </c:pt>
                <c:pt idx="7">
                  <c:v>Комсомольский</c:v>
                </c:pt>
                <c:pt idx="8">
                  <c:v>Янтиковский</c:v>
                </c:pt>
                <c:pt idx="9">
                  <c:v>Чебоксарский</c:v>
                </c:pt>
                <c:pt idx="10">
                  <c:v>Аликовский</c:v>
                </c:pt>
                <c:pt idx="11">
                  <c:v>Шемуршинский</c:v>
                </c:pt>
                <c:pt idx="12">
                  <c:v>Марпосадский</c:v>
                </c:pt>
                <c:pt idx="13">
                  <c:v>Козловский</c:v>
                </c:pt>
                <c:pt idx="14">
                  <c:v>Вурнарский</c:v>
                </c:pt>
                <c:pt idx="15">
                  <c:v>Урмарский</c:v>
                </c:pt>
                <c:pt idx="16">
                  <c:v>Красноармейский</c:v>
                </c:pt>
                <c:pt idx="17">
                  <c:v>Порецкий</c:v>
                </c:pt>
                <c:pt idx="18">
                  <c:v>Шумерлинский</c:v>
                </c:pt>
                <c:pt idx="19">
                  <c:v>Цивильский</c:v>
                </c:pt>
                <c:pt idx="20">
                  <c:v>Алатырский </c:v>
                </c:pt>
              </c:strCache>
            </c:strRef>
          </c:cat>
          <c:val>
            <c:numRef>
              <c:f>'Структура посевных'!$F$104:$F$124</c:f>
              <c:numCache>
                <c:formatCode>0.0</c:formatCode>
                <c:ptCount val="21"/>
                <c:pt idx="0">
                  <c:v>58.202758356479308</c:v>
                </c:pt>
                <c:pt idx="1">
                  <c:v>39.055202281820868</c:v>
                </c:pt>
                <c:pt idx="2">
                  <c:v>49.174897988730748</c:v>
                </c:pt>
                <c:pt idx="3">
                  <c:v>46.601808752256801</c:v>
                </c:pt>
                <c:pt idx="4">
                  <c:v>48.656584319603049</c:v>
                </c:pt>
                <c:pt idx="5">
                  <c:v>47.820618428861181</c:v>
                </c:pt>
                <c:pt idx="6">
                  <c:v>44.529958556744475</c:v>
                </c:pt>
                <c:pt idx="7">
                  <c:v>39.563097728631206</c:v>
                </c:pt>
                <c:pt idx="8">
                  <c:v>45.585016460539201</c:v>
                </c:pt>
                <c:pt idx="9">
                  <c:v>37.293007421122574</c:v>
                </c:pt>
                <c:pt idx="10">
                  <c:v>39.672744721689057</c:v>
                </c:pt>
                <c:pt idx="11">
                  <c:v>35.529988915801162</c:v>
                </c:pt>
                <c:pt idx="12">
                  <c:v>36.034545756518852</c:v>
                </c:pt>
                <c:pt idx="13">
                  <c:v>26.107496435528237</c:v>
                </c:pt>
                <c:pt idx="14">
                  <c:v>36.457653301962985</c:v>
                </c:pt>
                <c:pt idx="15">
                  <c:v>33.359231770567085</c:v>
                </c:pt>
                <c:pt idx="16">
                  <c:v>33.529753926304366</c:v>
                </c:pt>
                <c:pt idx="17">
                  <c:v>31.300553214435507</c:v>
                </c:pt>
                <c:pt idx="18">
                  <c:v>32.467990847573162</c:v>
                </c:pt>
                <c:pt idx="19">
                  <c:v>26.17180284344759</c:v>
                </c:pt>
                <c:pt idx="20">
                  <c:v>7.4103370584332087</c:v>
                </c:pt>
              </c:numCache>
            </c:numRef>
          </c:val>
        </c:ser>
        <c:shape val="box"/>
        <c:axId val="106678144"/>
        <c:axId val="106679680"/>
        <c:axId val="0"/>
      </c:bar3DChart>
      <c:catAx>
        <c:axId val="106678144"/>
        <c:scaling>
          <c:orientation val="minMax"/>
        </c:scaling>
        <c:axPos val="l"/>
        <c:tickLblPos val="nextTo"/>
        <c:txPr>
          <a:bodyPr/>
          <a:lstStyle/>
          <a:p>
            <a:pPr>
              <a:defRPr sz="1050" b="1" i="0" baseline="0"/>
            </a:pPr>
            <a:endParaRPr lang="ru-RU"/>
          </a:p>
        </c:txPr>
        <c:crossAx val="106679680"/>
        <c:crosses val="autoZero"/>
        <c:auto val="1"/>
        <c:lblAlgn val="ctr"/>
        <c:lblOffset val="100"/>
      </c:catAx>
      <c:valAx>
        <c:axId val="106679680"/>
        <c:scaling>
          <c:orientation val="minMax"/>
          <c:max val="100"/>
        </c:scaling>
        <c:axPos val="b"/>
        <c:majorGridlines/>
        <c:numFmt formatCode="0.0" sourceLinked="1"/>
        <c:tickLblPos val="nextTo"/>
        <c:crossAx val="106678144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'Доля в посевных'!$K$31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'Доля в посевных'!$J$32:$J$52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посевных'!$K$32:$K$52</c:f>
              <c:numCache>
                <c:formatCode>0.0</c:formatCode>
                <c:ptCount val="21"/>
                <c:pt idx="0">
                  <c:v>89.091678462941232</c:v>
                </c:pt>
                <c:pt idx="1">
                  <c:v>46.719118246416144</c:v>
                </c:pt>
                <c:pt idx="2">
                  <c:v>56.262582056892782</c:v>
                </c:pt>
                <c:pt idx="3">
                  <c:v>79.976153383238767</c:v>
                </c:pt>
                <c:pt idx="4">
                  <c:v>85.423653305943745</c:v>
                </c:pt>
                <c:pt idx="5">
                  <c:v>62.854257025726241</c:v>
                </c:pt>
                <c:pt idx="6">
                  <c:v>55.242738991658939</c:v>
                </c:pt>
                <c:pt idx="7">
                  <c:v>84.968515504513903</c:v>
                </c:pt>
                <c:pt idx="8">
                  <c:v>70.274872467154808</c:v>
                </c:pt>
                <c:pt idx="9">
                  <c:v>76.231025546094045</c:v>
                </c:pt>
                <c:pt idx="10">
                  <c:v>52.232142857142861</c:v>
                </c:pt>
                <c:pt idx="11">
                  <c:v>75.151686836678763</c:v>
                </c:pt>
                <c:pt idx="12">
                  <c:v>73.758387377523022</c:v>
                </c:pt>
                <c:pt idx="13">
                  <c:v>35.058701058354046</c:v>
                </c:pt>
                <c:pt idx="14">
                  <c:v>82.811129366037235</c:v>
                </c:pt>
                <c:pt idx="15">
                  <c:v>91.822280385121488</c:v>
                </c:pt>
                <c:pt idx="16">
                  <c:v>59.688972667295005</c:v>
                </c:pt>
                <c:pt idx="17">
                  <c:v>82.046740071257474</c:v>
                </c:pt>
                <c:pt idx="18">
                  <c:v>70.870619835277026</c:v>
                </c:pt>
                <c:pt idx="19">
                  <c:v>66.243290031363031</c:v>
                </c:pt>
                <c:pt idx="20">
                  <c:v>42.82441301614098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посевных'!$L$31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'Доля в посевных'!$J$32:$J$52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посевных'!$L$32:$L$52</c:f>
              <c:numCache>
                <c:formatCode>0.0</c:formatCode>
                <c:ptCount val="21"/>
                <c:pt idx="0">
                  <c:v>10.88414127319165</c:v>
                </c:pt>
                <c:pt idx="1">
                  <c:v>50.719437208725402</c:v>
                </c:pt>
                <c:pt idx="2">
                  <c:v>41.348504741064914</c:v>
                </c:pt>
                <c:pt idx="3">
                  <c:v>18.779210699482014</c:v>
                </c:pt>
                <c:pt idx="4">
                  <c:v>13.909341781237238</c:v>
                </c:pt>
                <c:pt idx="5">
                  <c:v>35.777434495870715</c:v>
                </c:pt>
                <c:pt idx="6">
                  <c:v>43.358844587087937</c:v>
                </c:pt>
                <c:pt idx="7">
                  <c:v>14.665130540265423</c:v>
                </c:pt>
                <c:pt idx="8">
                  <c:v>29.136624013223518</c:v>
                </c:pt>
                <c:pt idx="9">
                  <c:v>22.306553128470938</c:v>
                </c:pt>
                <c:pt idx="10">
                  <c:v>47.249034749034763</c:v>
                </c:pt>
                <c:pt idx="11">
                  <c:v>23.641406388963883</c:v>
                </c:pt>
                <c:pt idx="12">
                  <c:v>25.127038939891634</c:v>
                </c:pt>
                <c:pt idx="13">
                  <c:v>61.354461858770371</c:v>
                </c:pt>
                <c:pt idx="14">
                  <c:v>16.533631874070089</c:v>
                </c:pt>
                <c:pt idx="15">
                  <c:v>7.6952391909285094</c:v>
                </c:pt>
                <c:pt idx="16">
                  <c:v>38.502356267672006</c:v>
                </c:pt>
                <c:pt idx="17">
                  <c:v>17.603011332756296</c:v>
                </c:pt>
                <c:pt idx="18">
                  <c:v>27.021008345781187</c:v>
                </c:pt>
                <c:pt idx="19">
                  <c:v>33.493591951251993</c:v>
                </c:pt>
                <c:pt idx="20">
                  <c:v>51.780331088181114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посевных'!$M$31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'Доля в посевных'!$J$32:$J$52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посевных'!$M$32:$M$52</c:f>
              <c:numCache>
                <c:formatCode>0.0</c:formatCode>
                <c:ptCount val="21"/>
                <c:pt idx="0">
                  <c:v>2.4180263867129452E-2</c:v>
                </c:pt>
                <c:pt idx="1">
                  <c:v>2.5614445448585053</c:v>
                </c:pt>
                <c:pt idx="2">
                  <c:v>2.3889132020423096</c:v>
                </c:pt>
                <c:pt idx="3">
                  <c:v>1.2446359172792358</c:v>
                </c:pt>
                <c:pt idx="4">
                  <c:v>0.66700491281911811</c:v>
                </c:pt>
                <c:pt idx="5">
                  <c:v>1.3683084784029469</c:v>
                </c:pt>
                <c:pt idx="6">
                  <c:v>1.3984164212531096</c:v>
                </c:pt>
                <c:pt idx="7">
                  <c:v>0.36635395522069675</c:v>
                </c:pt>
                <c:pt idx="8">
                  <c:v>0.58850351962153358</c:v>
                </c:pt>
                <c:pt idx="9">
                  <c:v>1.4624213254350238</c:v>
                </c:pt>
                <c:pt idx="10">
                  <c:v>0.51882239382239359</c:v>
                </c:pt>
                <c:pt idx="11">
                  <c:v>1.2069067743571824</c:v>
                </c:pt>
                <c:pt idx="12">
                  <c:v>1.1145736825851358</c:v>
                </c:pt>
                <c:pt idx="13">
                  <c:v>3.5868370828754852</c:v>
                </c:pt>
                <c:pt idx="14">
                  <c:v>0.65523875989279667</c:v>
                </c:pt>
                <c:pt idx="15">
                  <c:v>0.48248042395001262</c:v>
                </c:pt>
                <c:pt idx="16">
                  <c:v>1.8086710650329878</c:v>
                </c:pt>
                <c:pt idx="17">
                  <c:v>0.35024859598623181</c:v>
                </c:pt>
                <c:pt idx="18">
                  <c:v>2.1083718189417766</c:v>
                </c:pt>
                <c:pt idx="19">
                  <c:v>0.26311801738507568</c:v>
                </c:pt>
                <c:pt idx="20">
                  <c:v>5.3952558956779377</c:v>
                </c:pt>
              </c:numCache>
            </c:numRef>
          </c:val>
        </c:ser>
        <c:shape val="box"/>
        <c:axId val="106735104"/>
        <c:axId val="106736640"/>
        <c:axId val="0"/>
      </c:bar3DChart>
      <c:catAx>
        <c:axId val="106735104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6736640"/>
        <c:crosses val="autoZero"/>
        <c:auto val="1"/>
        <c:lblAlgn val="ctr"/>
        <c:lblOffset val="100"/>
      </c:catAx>
      <c:valAx>
        <c:axId val="106736640"/>
        <c:scaling>
          <c:orientation val="minMax"/>
        </c:scaling>
        <c:axPos val="b"/>
        <c:majorGridlines/>
        <c:numFmt formatCode="0%" sourceLinked="1"/>
        <c:tickLblPos val="nextTo"/>
        <c:crossAx val="1067351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218164916885402"/>
          <c:y val="2.3659295308651351E-2"/>
          <c:w val="0.85367257217847914"/>
          <c:h val="0.88141409084627387"/>
        </c:manualLayout>
      </c:layout>
      <c:bar3DChart>
        <c:barDir val="bar"/>
        <c:grouping val="stacked"/>
        <c:ser>
          <c:idx val="0"/>
          <c:order val="0"/>
          <c:tx>
            <c:strRef>
              <c:f>'Доля в посевных'!$K$102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'Доля в посевных'!$J$103:$J$123</c:f>
              <c:strCache>
                <c:ptCount val="21"/>
                <c:pt idx="0">
                  <c:v>Комсомольский</c:v>
                </c:pt>
                <c:pt idx="1">
                  <c:v>Аликовский</c:v>
                </c:pt>
                <c:pt idx="2">
                  <c:v>Козловский</c:v>
                </c:pt>
                <c:pt idx="3">
                  <c:v>Красноармейский</c:v>
                </c:pt>
                <c:pt idx="4">
                  <c:v>Батыревский</c:v>
                </c:pt>
                <c:pt idx="5">
                  <c:v>Вурнарский</c:v>
                </c:pt>
                <c:pt idx="6">
                  <c:v>Урмарский</c:v>
                </c:pt>
                <c:pt idx="7">
                  <c:v>Яльчикский</c:v>
                </c:pt>
                <c:pt idx="8">
                  <c:v>Моргаушский</c:v>
                </c:pt>
                <c:pt idx="9">
                  <c:v>Ядринский</c:v>
                </c:pt>
                <c:pt idx="10">
                  <c:v>Марпосадский</c:v>
                </c:pt>
                <c:pt idx="11">
                  <c:v>Цивильский</c:v>
                </c:pt>
                <c:pt idx="12">
                  <c:v>Канашский</c:v>
                </c:pt>
                <c:pt idx="13">
                  <c:v>Шемуршинский</c:v>
                </c:pt>
                <c:pt idx="14">
                  <c:v>Алатырский </c:v>
                </c:pt>
                <c:pt idx="15">
                  <c:v>Янтиковский</c:v>
                </c:pt>
                <c:pt idx="16">
                  <c:v>Порецкий</c:v>
                </c:pt>
                <c:pt idx="17">
                  <c:v>Ибресинский</c:v>
                </c:pt>
                <c:pt idx="18">
                  <c:v>Чебоксарский</c:v>
                </c:pt>
                <c:pt idx="19">
                  <c:v>Красночетайский</c:v>
                </c:pt>
                <c:pt idx="20">
                  <c:v>Шумерлинский</c:v>
                </c:pt>
              </c:strCache>
            </c:strRef>
          </c:cat>
          <c:val>
            <c:numRef>
              <c:f>'Доля в посевных'!$K$103:$K$123</c:f>
              <c:numCache>
                <c:formatCode>0.0</c:formatCode>
                <c:ptCount val="21"/>
                <c:pt idx="0">
                  <c:v>50.405987086675793</c:v>
                </c:pt>
                <c:pt idx="1">
                  <c:v>15.215470697948374</c:v>
                </c:pt>
                <c:pt idx="2">
                  <c:v>13.013616098325114</c:v>
                </c:pt>
                <c:pt idx="3">
                  <c:v>30.24437454633436</c:v>
                </c:pt>
                <c:pt idx="4">
                  <c:v>38.917552191888475</c:v>
                </c:pt>
                <c:pt idx="5">
                  <c:v>36.836158192090402</c:v>
                </c:pt>
                <c:pt idx="6">
                  <c:v>1.9577133907595918</c:v>
                </c:pt>
                <c:pt idx="7">
                  <c:v>23.804734124589285</c:v>
                </c:pt>
                <c:pt idx="8">
                  <c:v>26.866162446563607</c:v>
                </c:pt>
                <c:pt idx="9">
                  <c:v>12.138377503540347</c:v>
                </c:pt>
                <c:pt idx="10">
                  <c:v>11.993259986123501</c:v>
                </c:pt>
                <c:pt idx="11">
                  <c:v>15.985356924954253</c:v>
                </c:pt>
                <c:pt idx="12">
                  <c:v>8.7319068596601621</c:v>
                </c:pt>
                <c:pt idx="13">
                  <c:v>1.7730496453900697</c:v>
                </c:pt>
                <c:pt idx="14">
                  <c:v>18.023430459597478</c:v>
                </c:pt>
                <c:pt idx="15">
                  <c:v>0</c:v>
                </c:pt>
                <c:pt idx="16">
                  <c:v>0</c:v>
                </c:pt>
                <c:pt idx="17">
                  <c:v>1.3217454282093066</c:v>
                </c:pt>
                <c:pt idx="18">
                  <c:v>1.3401997890426258</c:v>
                </c:pt>
                <c:pt idx="19">
                  <c:v>0.68352699931647309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посевных'!$L$102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'Доля в посевных'!$J$103:$J$123</c:f>
              <c:strCache>
                <c:ptCount val="21"/>
                <c:pt idx="0">
                  <c:v>Комсомольский</c:v>
                </c:pt>
                <c:pt idx="1">
                  <c:v>Аликовский</c:v>
                </c:pt>
                <c:pt idx="2">
                  <c:v>Козловский</c:v>
                </c:pt>
                <c:pt idx="3">
                  <c:v>Красноармейский</c:v>
                </c:pt>
                <c:pt idx="4">
                  <c:v>Батыревский</c:v>
                </c:pt>
                <c:pt idx="5">
                  <c:v>Вурнарский</c:v>
                </c:pt>
                <c:pt idx="6">
                  <c:v>Урмарский</c:v>
                </c:pt>
                <c:pt idx="7">
                  <c:v>Яльчикский</c:v>
                </c:pt>
                <c:pt idx="8">
                  <c:v>Моргаушский</c:v>
                </c:pt>
                <c:pt idx="9">
                  <c:v>Ядринский</c:v>
                </c:pt>
                <c:pt idx="10">
                  <c:v>Марпосадский</c:v>
                </c:pt>
                <c:pt idx="11">
                  <c:v>Цивильский</c:v>
                </c:pt>
                <c:pt idx="12">
                  <c:v>Канашский</c:v>
                </c:pt>
                <c:pt idx="13">
                  <c:v>Шемуршинский</c:v>
                </c:pt>
                <c:pt idx="14">
                  <c:v>Алатырский </c:v>
                </c:pt>
                <c:pt idx="15">
                  <c:v>Янтиковский</c:v>
                </c:pt>
                <c:pt idx="16">
                  <c:v>Порецкий</c:v>
                </c:pt>
                <c:pt idx="17">
                  <c:v>Ибресинский</c:v>
                </c:pt>
                <c:pt idx="18">
                  <c:v>Чебоксарский</c:v>
                </c:pt>
                <c:pt idx="19">
                  <c:v>Красночетайский</c:v>
                </c:pt>
                <c:pt idx="20">
                  <c:v>Шумерлинский</c:v>
                </c:pt>
              </c:strCache>
            </c:strRef>
          </c:cat>
          <c:val>
            <c:numRef>
              <c:f>'Доля в посевных'!$L$103:$L$123</c:f>
              <c:numCache>
                <c:formatCode>0.0</c:formatCode>
                <c:ptCount val="21"/>
                <c:pt idx="0">
                  <c:v>12.355703384856202</c:v>
                </c:pt>
                <c:pt idx="1">
                  <c:v>44.448807303425937</c:v>
                </c:pt>
                <c:pt idx="2">
                  <c:v>41.444752379804811</c:v>
                </c:pt>
                <c:pt idx="3">
                  <c:v>23.239777401403327</c:v>
                </c:pt>
                <c:pt idx="4">
                  <c:v>12.040865138210268</c:v>
                </c:pt>
                <c:pt idx="5">
                  <c:v>9.4915254237288131</c:v>
                </c:pt>
                <c:pt idx="6">
                  <c:v>44.159488384233875</c:v>
                </c:pt>
                <c:pt idx="7">
                  <c:v>20.63300476094685</c:v>
                </c:pt>
                <c:pt idx="8">
                  <c:v>14.679381782308448</c:v>
                </c:pt>
                <c:pt idx="9">
                  <c:v>28.717378110459254</c:v>
                </c:pt>
                <c:pt idx="10">
                  <c:v>23.689166418872041</c:v>
                </c:pt>
                <c:pt idx="11">
                  <c:v>6.0199308521456114</c:v>
                </c:pt>
                <c:pt idx="12">
                  <c:v>12.704531151667714</c:v>
                </c:pt>
                <c:pt idx="13">
                  <c:v>18.794326241134716</c:v>
                </c:pt>
                <c:pt idx="14">
                  <c:v>0.15019525382997917</c:v>
                </c:pt>
                <c:pt idx="15">
                  <c:v>15.503058426492299</c:v>
                </c:pt>
                <c:pt idx="16">
                  <c:v>13.035082072738987</c:v>
                </c:pt>
                <c:pt idx="17">
                  <c:v>6.3190295129458631</c:v>
                </c:pt>
                <c:pt idx="18">
                  <c:v>3.6979586771731707</c:v>
                </c:pt>
                <c:pt idx="19">
                  <c:v>3.9872408293460926</c:v>
                </c:pt>
                <c:pt idx="20">
                  <c:v>2.8284098051539908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посевных'!$M$102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'Доля в посевных'!$J$103:$J$123</c:f>
              <c:strCache>
                <c:ptCount val="21"/>
                <c:pt idx="0">
                  <c:v>Комсомольский</c:v>
                </c:pt>
                <c:pt idx="1">
                  <c:v>Аликовский</c:v>
                </c:pt>
                <c:pt idx="2">
                  <c:v>Козловский</c:v>
                </c:pt>
                <c:pt idx="3">
                  <c:v>Красноармейский</c:v>
                </c:pt>
                <c:pt idx="4">
                  <c:v>Батыревский</c:v>
                </c:pt>
                <c:pt idx="5">
                  <c:v>Вурнарский</c:v>
                </c:pt>
                <c:pt idx="6">
                  <c:v>Урмарский</c:v>
                </c:pt>
                <c:pt idx="7">
                  <c:v>Яльчикский</c:v>
                </c:pt>
                <c:pt idx="8">
                  <c:v>Моргаушский</c:v>
                </c:pt>
                <c:pt idx="9">
                  <c:v>Ядринский</c:v>
                </c:pt>
                <c:pt idx="10">
                  <c:v>Марпосадский</c:v>
                </c:pt>
                <c:pt idx="11">
                  <c:v>Цивильский</c:v>
                </c:pt>
                <c:pt idx="12">
                  <c:v>Канашский</c:v>
                </c:pt>
                <c:pt idx="13">
                  <c:v>Шемуршинский</c:v>
                </c:pt>
                <c:pt idx="14">
                  <c:v>Алатырский </c:v>
                </c:pt>
                <c:pt idx="15">
                  <c:v>Янтиковский</c:v>
                </c:pt>
                <c:pt idx="16">
                  <c:v>Порецкий</c:v>
                </c:pt>
                <c:pt idx="17">
                  <c:v>Ибресинский</c:v>
                </c:pt>
                <c:pt idx="18">
                  <c:v>Чебоксарский</c:v>
                </c:pt>
                <c:pt idx="19">
                  <c:v>Красночетайский</c:v>
                </c:pt>
                <c:pt idx="20">
                  <c:v>Шумерлинский</c:v>
                </c:pt>
              </c:strCache>
            </c:strRef>
          </c:cat>
          <c:val>
            <c:numRef>
              <c:f>'Доля в посевных'!$M$103:$M$123</c:f>
              <c:numCache>
                <c:formatCode>0.0</c:formatCode>
                <c:ptCount val="21"/>
                <c:pt idx="0">
                  <c:v>37.24320093915091</c:v>
                </c:pt>
                <c:pt idx="1">
                  <c:v>40.345538431334049</c:v>
                </c:pt>
                <c:pt idx="2">
                  <c:v>45.541631521870094</c:v>
                </c:pt>
                <c:pt idx="3">
                  <c:v>46.515848052262193</c:v>
                </c:pt>
                <c:pt idx="4">
                  <c:v>49.041582669901246</c:v>
                </c:pt>
                <c:pt idx="5">
                  <c:v>53.672316384180895</c:v>
                </c:pt>
                <c:pt idx="6">
                  <c:v>53.882798225006525</c:v>
                </c:pt>
                <c:pt idx="7">
                  <c:v>55.562261114463901</c:v>
                </c:pt>
                <c:pt idx="8">
                  <c:v>58.461032555080521</c:v>
                </c:pt>
                <c:pt idx="9">
                  <c:v>59.154359700586674</c:v>
                </c:pt>
                <c:pt idx="10">
                  <c:v>64.317573595004461</c:v>
                </c:pt>
                <c:pt idx="11">
                  <c:v>77.994712222900162</c:v>
                </c:pt>
                <c:pt idx="12">
                  <c:v>78.56356198867222</c:v>
                </c:pt>
                <c:pt idx="13">
                  <c:v>79.432624113475185</c:v>
                </c:pt>
                <c:pt idx="14">
                  <c:v>81.811354761189563</c:v>
                </c:pt>
                <c:pt idx="15">
                  <c:v>84.518034170006288</c:v>
                </c:pt>
                <c:pt idx="16">
                  <c:v>86.964917927261027</c:v>
                </c:pt>
                <c:pt idx="17">
                  <c:v>92.359225058844842</c:v>
                </c:pt>
                <c:pt idx="18">
                  <c:v>94.955636905131229</c:v>
                </c:pt>
                <c:pt idx="19">
                  <c:v>95.329232171337409</c:v>
                </c:pt>
                <c:pt idx="20">
                  <c:v>97.203016970458819</c:v>
                </c:pt>
              </c:numCache>
            </c:numRef>
          </c:val>
        </c:ser>
        <c:shape val="box"/>
        <c:axId val="106833024"/>
        <c:axId val="106834560"/>
        <c:axId val="0"/>
      </c:bar3DChart>
      <c:catAx>
        <c:axId val="10683302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834560"/>
        <c:crosses val="autoZero"/>
        <c:auto val="1"/>
        <c:lblAlgn val="ctr"/>
        <c:lblOffset val="100"/>
      </c:catAx>
      <c:valAx>
        <c:axId val="106834560"/>
        <c:scaling>
          <c:orientation val="minMax"/>
          <c:max val="100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833024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066226112422341"/>
          <c:y val="2.3659295308651351E-2"/>
          <c:w val="0.84324277905949385"/>
          <c:h val="0.86274848187599762"/>
        </c:manualLayout>
      </c:layout>
      <c:bar3DChart>
        <c:barDir val="bar"/>
        <c:grouping val="stacked"/>
        <c:ser>
          <c:idx val="0"/>
          <c:order val="0"/>
          <c:tx>
            <c:strRef>
              <c:f>'Доля в посевных'!$K$152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'Доля в посевных'!$J$153:$J$173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посевных'!$K$153:$K$173</c:f>
              <c:numCache>
                <c:formatCode>0.0</c:formatCode>
                <c:ptCount val="21"/>
                <c:pt idx="0">
                  <c:v>16.472694717994628</c:v>
                </c:pt>
                <c:pt idx="1">
                  <c:v>9.615384615384631</c:v>
                </c:pt>
                <c:pt idx="2">
                  <c:v>3.8350573499401843</c:v>
                </c:pt>
                <c:pt idx="3">
                  <c:v>4.3177892918825558</c:v>
                </c:pt>
                <c:pt idx="4">
                  <c:v>2.0299145299145298</c:v>
                </c:pt>
                <c:pt idx="5">
                  <c:v>2.8785261945883707</c:v>
                </c:pt>
                <c:pt idx="6">
                  <c:v>0</c:v>
                </c:pt>
                <c:pt idx="7">
                  <c:v>33.775216138328588</c:v>
                </c:pt>
                <c:pt idx="8">
                  <c:v>8.9430894308943092</c:v>
                </c:pt>
                <c:pt idx="9">
                  <c:v>0</c:v>
                </c:pt>
                <c:pt idx="10">
                  <c:v>5.2719665271966525</c:v>
                </c:pt>
                <c:pt idx="11">
                  <c:v>20.250368188512535</c:v>
                </c:pt>
                <c:pt idx="12">
                  <c:v>0</c:v>
                </c:pt>
                <c:pt idx="13">
                  <c:v>0</c:v>
                </c:pt>
                <c:pt idx="14">
                  <c:v>3.0423940149625963</c:v>
                </c:pt>
                <c:pt idx="15">
                  <c:v>5.7779701363341314</c:v>
                </c:pt>
                <c:pt idx="16">
                  <c:v>0</c:v>
                </c:pt>
                <c:pt idx="17">
                  <c:v>0</c:v>
                </c:pt>
                <c:pt idx="18">
                  <c:v>18.761726078799203</c:v>
                </c:pt>
                <c:pt idx="19">
                  <c:v>2.4119633381572587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посевных'!$L$152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'Доля в посевных'!$J$153:$J$173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посевных'!$L$153:$L$173</c:f>
              <c:numCache>
                <c:formatCode>0.0</c:formatCode>
                <c:ptCount val="21"/>
                <c:pt idx="0">
                  <c:v>0.62667860340197046</c:v>
                </c:pt>
                <c:pt idx="1">
                  <c:v>64.903846153846118</c:v>
                </c:pt>
                <c:pt idx="2">
                  <c:v>21.490394764618955</c:v>
                </c:pt>
                <c:pt idx="3">
                  <c:v>8.203799654576855</c:v>
                </c:pt>
                <c:pt idx="4">
                  <c:v>6.8376068376068355</c:v>
                </c:pt>
                <c:pt idx="5">
                  <c:v>4.778353483016704</c:v>
                </c:pt>
                <c:pt idx="6">
                  <c:v>51.729643427354979</c:v>
                </c:pt>
                <c:pt idx="7">
                  <c:v>13.573487031700308</c:v>
                </c:pt>
                <c:pt idx="8">
                  <c:v>44.552845528455279</c:v>
                </c:pt>
                <c:pt idx="9">
                  <c:v>0.40080160320641323</c:v>
                </c:pt>
                <c:pt idx="10">
                  <c:v>6.9456066945606807</c:v>
                </c:pt>
                <c:pt idx="11">
                  <c:v>17.083946980854186</c:v>
                </c:pt>
                <c:pt idx="12">
                  <c:v>0</c:v>
                </c:pt>
                <c:pt idx="13">
                  <c:v>29.218362282878413</c:v>
                </c:pt>
                <c:pt idx="14">
                  <c:v>29.37655860349129</c:v>
                </c:pt>
                <c:pt idx="15">
                  <c:v>7.1196710668686425</c:v>
                </c:pt>
                <c:pt idx="16">
                  <c:v>21.78619756427603</c:v>
                </c:pt>
                <c:pt idx="17">
                  <c:v>13.218390804597698</c:v>
                </c:pt>
                <c:pt idx="18">
                  <c:v>24.140087554721681</c:v>
                </c:pt>
                <c:pt idx="19">
                  <c:v>38.253738543174194</c:v>
                </c:pt>
                <c:pt idx="20">
                  <c:v>28.792134831460633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посевных'!$M$152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'Доля в посевных'!$J$153:$J$173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посевных'!$M$153:$M$173</c:f>
              <c:numCache>
                <c:formatCode>0.0</c:formatCode>
                <c:ptCount val="21"/>
                <c:pt idx="0">
                  <c:v>82.990152193375124</c:v>
                </c:pt>
                <c:pt idx="1">
                  <c:v>25.480769230769155</c:v>
                </c:pt>
                <c:pt idx="2">
                  <c:v>74.674547885440859</c:v>
                </c:pt>
                <c:pt idx="3">
                  <c:v>87.392055267702943</c:v>
                </c:pt>
                <c:pt idx="4">
                  <c:v>91.025641025641008</c:v>
                </c:pt>
                <c:pt idx="5">
                  <c:v>92.343120322394938</c:v>
                </c:pt>
                <c:pt idx="6">
                  <c:v>48.270356572645021</c:v>
                </c:pt>
                <c:pt idx="7">
                  <c:v>52.651296829971187</c:v>
                </c:pt>
                <c:pt idx="8">
                  <c:v>46.585365853658494</c:v>
                </c:pt>
                <c:pt idx="9">
                  <c:v>99.599198396793469</c:v>
                </c:pt>
                <c:pt idx="10">
                  <c:v>87.86610878661088</c:v>
                </c:pt>
                <c:pt idx="11">
                  <c:v>62.665684830633275</c:v>
                </c:pt>
                <c:pt idx="12">
                  <c:v>100</c:v>
                </c:pt>
                <c:pt idx="13">
                  <c:v>70.781637717121498</c:v>
                </c:pt>
                <c:pt idx="14">
                  <c:v>67.581047381546128</c:v>
                </c:pt>
                <c:pt idx="15">
                  <c:v>87.102358796797077</c:v>
                </c:pt>
                <c:pt idx="16">
                  <c:v>78.213802435723949</c:v>
                </c:pt>
                <c:pt idx="17">
                  <c:v>86.781609195402297</c:v>
                </c:pt>
                <c:pt idx="18">
                  <c:v>57.035647279549714</c:v>
                </c:pt>
                <c:pt idx="19">
                  <c:v>59.358417752050144</c:v>
                </c:pt>
                <c:pt idx="20">
                  <c:v>71.207865168539328</c:v>
                </c:pt>
              </c:numCache>
            </c:numRef>
          </c:val>
        </c:ser>
        <c:shape val="box"/>
        <c:axId val="106906752"/>
        <c:axId val="106908288"/>
        <c:axId val="0"/>
      </c:bar3DChart>
      <c:catAx>
        <c:axId val="106906752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908288"/>
        <c:crosses val="autoZero"/>
        <c:auto val="1"/>
        <c:lblAlgn val="ctr"/>
        <c:lblOffset val="100"/>
      </c:catAx>
      <c:valAx>
        <c:axId val="106908288"/>
        <c:scaling>
          <c:orientation val="minMax"/>
          <c:max val="100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906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9169710309965603"/>
          <c:y val="0.94887628519475331"/>
          <c:w val="0.16872192495852367"/>
          <c:h val="4.2800799911121103E-2"/>
        </c:manualLayout>
      </c:layout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view3D>
      <c:rAngAx val="1"/>
    </c:view3D>
    <c:plotArea>
      <c:layout>
        <c:manualLayout>
          <c:layoutTarget val="inner"/>
          <c:xMode val="edge"/>
          <c:yMode val="edge"/>
          <c:x val="6.5013451443569584E-2"/>
          <c:y val="9.5073765508696256E-2"/>
          <c:w val="0.92953532370953629"/>
          <c:h val="0.767523505153596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Лист1!$B$10</c:f>
              <c:strCache>
                <c:ptCount val="1"/>
                <c:pt idx="0">
                  <c:v>Россия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Лист1!$A$11:$A$15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Лист1!$B$11:$B$15</c:f>
              <c:numCache>
                <c:formatCode>General</c:formatCode>
                <c:ptCount val="5"/>
                <c:pt idx="0">
                  <c:v>43.5</c:v>
                </c:pt>
                <c:pt idx="1">
                  <c:v>9.9</c:v>
                </c:pt>
                <c:pt idx="2">
                  <c:v>18.7</c:v>
                </c:pt>
                <c:pt idx="3">
                  <c:v>48.6</c:v>
                </c:pt>
                <c:pt idx="4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ПФО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Лист1!$A$11:$A$15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Лист1!$C$11:$C$15</c:f>
              <c:numCache>
                <c:formatCode>General</c:formatCode>
                <c:ptCount val="5"/>
                <c:pt idx="0">
                  <c:v>60.7</c:v>
                </c:pt>
                <c:pt idx="1">
                  <c:v>19.7</c:v>
                </c:pt>
                <c:pt idx="2">
                  <c:v>25.3</c:v>
                </c:pt>
                <c:pt idx="3">
                  <c:v>60.5</c:v>
                </c:pt>
                <c:pt idx="4">
                  <c:v>26.2</c:v>
                </c:pt>
              </c:numCache>
            </c:numRef>
          </c:val>
        </c:ser>
        <c:ser>
          <c:idx val="2"/>
          <c:order val="2"/>
          <c:tx>
            <c:strRef>
              <c:f>Лист1!$D$10</c:f>
              <c:strCache>
                <c:ptCount val="1"/>
                <c:pt idx="0">
                  <c:v>Чувашия</c:v>
                </c:pt>
              </c:strCache>
            </c:strRef>
          </c:tx>
          <c:dLbls>
            <c:dLbl>
              <c:idx val="0"/>
              <c:layout>
                <c:manualLayout>
                  <c:x val="1.5891934843067203E-2"/>
                  <c:y val="-5.5555543404299341E-3"/>
                </c:manualLayout>
              </c:layout>
              <c:showVal val="1"/>
            </c:dLbl>
            <c:dLbl>
              <c:idx val="2"/>
              <c:layout>
                <c:manualLayout>
                  <c:x val="4.7675804529201428E-3"/>
                  <c:y val="-8.333331510644951E-3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Лист1!$A$11:$A$15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телефонная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Лист1!$D$11:$D$15</c:f>
              <c:numCache>
                <c:formatCode>General</c:formatCode>
                <c:ptCount val="5"/>
                <c:pt idx="0">
                  <c:v>38.5</c:v>
                </c:pt>
                <c:pt idx="1">
                  <c:v>21.9</c:v>
                </c:pt>
                <c:pt idx="2">
                  <c:v>22.1</c:v>
                </c:pt>
                <c:pt idx="3">
                  <c:v>39.300000000000004</c:v>
                </c:pt>
                <c:pt idx="4">
                  <c:v>20.100000000000001</c:v>
                </c:pt>
              </c:numCache>
            </c:numRef>
          </c:val>
        </c:ser>
        <c:shape val="box"/>
        <c:axId val="106000768"/>
        <c:axId val="106002304"/>
        <c:axId val="0"/>
      </c:bar3DChart>
      <c:catAx>
        <c:axId val="106000768"/>
        <c:scaling>
          <c:orientation val="minMax"/>
        </c:scaling>
        <c:axPos val="b"/>
        <c:tickLblPos val="nextTo"/>
        <c:crossAx val="106002304"/>
        <c:crosses val="autoZero"/>
        <c:auto val="1"/>
        <c:lblAlgn val="ctr"/>
        <c:lblOffset val="100"/>
      </c:catAx>
      <c:valAx>
        <c:axId val="106002304"/>
        <c:scaling>
          <c:orientation val="minMax"/>
        </c:scaling>
        <c:axPos val="l"/>
        <c:majorGridlines/>
        <c:numFmt formatCode="General" sourceLinked="1"/>
        <c:tickLblPos val="nextTo"/>
        <c:crossAx val="10600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062314085739277"/>
          <c:y val="0.10630078787010402"/>
          <c:w val="0.11270483377077865"/>
          <c:h val="0.23756972061433054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'Доля в посевных'!$K$127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'Доля в посевных'!$J$128:$J$148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посевных'!$K$128:$K$148</c:f>
              <c:numCache>
                <c:formatCode>0.0</c:formatCode>
                <c:ptCount val="21"/>
                <c:pt idx="0">
                  <c:v>97.621504742247765</c:v>
                </c:pt>
                <c:pt idx="1">
                  <c:v>0</c:v>
                </c:pt>
                <c:pt idx="2">
                  <c:v>39.781885524194934</c:v>
                </c:pt>
                <c:pt idx="3">
                  <c:v>99.817268158976702</c:v>
                </c:pt>
                <c:pt idx="4">
                  <c:v>0</c:v>
                </c:pt>
                <c:pt idx="5">
                  <c:v>79.608133695562685</c:v>
                </c:pt>
                <c:pt idx="6">
                  <c:v>96.639204916960878</c:v>
                </c:pt>
                <c:pt idx="7">
                  <c:v>72.333873581847726</c:v>
                </c:pt>
                <c:pt idx="8">
                  <c:v>99.859801172571778</c:v>
                </c:pt>
                <c:pt idx="9">
                  <c:v>0</c:v>
                </c:pt>
                <c:pt idx="10">
                  <c:v>80.188679245283012</c:v>
                </c:pt>
                <c:pt idx="11">
                  <c:v>0</c:v>
                </c:pt>
                <c:pt idx="12">
                  <c:v>63.672760600067534</c:v>
                </c:pt>
                <c:pt idx="13">
                  <c:v>18.372703412073488</c:v>
                </c:pt>
                <c:pt idx="14">
                  <c:v>48.922413793103452</c:v>
                </c:pt>
                <c:pt idx="15">
                  <c:v>88.728429812752267</c:v>
                </c:pt>
                <c:pt idx="16">
                  <c:v>89.114658925979697</c:v>
                </c:pt>
                <c:pt idx="17">
                  <c:v>99.85734664764621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посевных'!$L$127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'Доля в посевных'!$J$128:$J$148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посевных'!$L$128:$L$148</c:f>
              <c:numCache>
                <c:formatCode>0.0</c:formatCode>
                <c:ptCount val="21"/>
                <c:pt idx="0">
                  <c:v>2.2114108801415302</c:v>
                </c:pt>
                <c:pt idx="1">
                  <c:v>93.378607809847182</c:v>
                </c:pt>
                <c:pt idx="2">
                  <c:v>59.796289310333002</c:v>
                </c:pt>
                <c:pt idx="3">
                  <c:v>0</c:v>
                </c:pt>
                <c:pt idx="4">
                  <c:v>0</c:v>
                </c:pt>
                <c:pt idx="5">
                  <c:v>20.16958919897915</c:v>
                </c:pt>
                <c:pt idx="6">
                  <c:v>2.7723290179155242</c:v>
                </c:pt>
                <c:pt idx="7">
                  <c:v>27.552674230145826</c:v>
                </c:pt>
                <c:pt idx="8">
                  <c:v>0</c:v>
                </c:pt>
                <c:pt idx="9">
                  <c:v>0</c:v>
                </c:pt>
                <c:pt idx="10">
                  <c:v>17.924528301886792</c:v>
                </c:pt>
                <c:pt idx="11">
                  <c:v>98.303610265332878</c:v>
                </c:pt>
                <c:pt idx="12">
                  <c:v>36.177704886402005</c:v>
                </c:pt>
                <c:pt idx="13">
                  <c:v>79.965004374453159</c:v>
                </c:pt>
                <c:pt idx="14">
                  <c:v>50.476406533575314</c:v>
                </c:pt>
                <c:pt idx="15">
                  <c:v>11.100232529678134</c:v>
                </c:pt>
                <c:pt idx="16">
                  <c:v>9.7726173197871447</c:v>
                </c:pt>
                <c:pt idx="17">
                  <c:v>0</c:v>
                </c:pt>
                <c:pt idx="18">
                  <c:v>98.425196850393689</c:v>
                </c:pt>
                <c:pt idx="19">
                  <c:v>67.567567567567565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посевных'!$M$127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'Доля в посевных'!$J$128:$J$148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посевных'!$M$128:$M$148</c:f>
              <c:numCache>
                <c:formatCode>0.0</c:formatCode>
                <c:ptCount val="21"/>
                <c:pt idx="0">
                  <c:v>0.16708437761069339</c:v>
                </c:pt>
                <c:pt idx="1">
                  <c:v>6.6213921901528083</c:v>
                </c:pt>
                <c:pt idx="2">
                  <c:v>0.42182516547206761</c:v>
                </c:pt>
                <c:pt idx="3">
                  <c:v>0.18273184102329851</c:v>
                </c:pt>
                <c:pt idx="4">
                  <c:v>100</c:v>
                </c:pt>
                <c:pt idx="5">
                  <c:v>0.22227710545813781</c:v>
                </c:pt>
                <c:pt idx="6">
                  <c:v>0.58846606512357758</c:v>
                </c:pt>
                <c:pt idx="7">
                  <c:v>0.11345218800648299</c:v>
                </c:pt>
                <c:pt idx="8">
                  <c:v>0.14019882742798878</c:v>
                </c:pt>
                <c:pt idx="9">
                  <c:v>100</c:v>
                </c:pt>
                <c:pt idx="10">
                  <c:v>1.8867924528301878</c:v>
                </c:pt>
                <c:pt idx="11">
                  <c:v>1.6963897346672487</c:v>
                </c:pt>
                <c:pt idx="12">
                  <c:v>0.14953451353046193</c:v>
                </c:pt>
                <c:pt idx="13">
                  <c:v>1.662292213473316</c:v>
                </c:pt>
                <c:pt idx="14">
                  <c:v>0.60117967332123479</c:v>
                </c:pt>
                <c:pt idx="15">
                  <c:v>0.18357606168155668</c:v>
                </c:pt>
                <c:pt idx="16">
                  <c:v>1.1127237542331878</c:v>
                </c:pt>
                <c:pt idx="17">
                  <c:v>0.14265335235378027</c:v>
                </c:pt>
                <c:pt idx="18">
                  <c:v>1.5748031496063004</c:v>
                </c:pt>
                <c:pt idx="19">
                  <c:v>32.432432432432428</c:v>
                </c:pt>
                <c:pt idx="20">
                  <c:v>100</c:v>
                </c:pt>
              </c:numCache>
            </c:numRef>
          </c:val>
        </c:ser>
        <c:shape val="box"/>
        <c:axId val="106759680"/>
        <c:axId val="106761216"/>
        <c:axId val="0"/>
      </c:bar3DChart>
      <c:catAx>
        <c:axId val="106759680"/>
        <c:scaling>
          <c:orientation val="minMax"/>
        </c:scaling>
        <c:axPos val="l"/>
        <c:tickLblPos val="nextTo"/>
        <c:crossAx val="106761216"/>
        <c:crosses val="autoZero"/>
        <c:auto val="1"/>
        <c:lblAlgn val="ctr"/>
        <c:lblOffset val="100"/>
      </c:catAx>
      <c:valAx>
        <c:axId val="106761216"/>
        <c:scaling>
          <c:orientation val="minMax"/>
          <c:max val="100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759680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12609361329833"/>
          <c:y val="2.395138537419025E-2"/>
          <c:w val="0.84672812773403361"/>
          <c:h val="0.85740849113036433"/>
        </c:manualLayout>
      </c:layout>
      <c:bar3DChart>
        <c:barDir val="bar"/>
        <c:grouping val="stacked"/>
        <c:ser>
          <c:idx val="0"/>
          <c:order val="0"/>
          <c:tx>
            <c:strRef>
              <c:f>'Доля в посевных'!$K$178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'Доля в посевных'!$J$179:$J$199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посевных'!$K$179:$K$199</c:f>
              <c:numCache>
                <c:formatCode>0.0</c:formatCode>
                <c:ptCount val="21"/>
                <c:pt idx="0">
                  <c:v>76.531593059139027</c:v>
                </c:pt>
                <c:pt idx="1">
                  <c:v>34.34045332494739</c:v>
                </c:pt>
                <c:pt idx="2">
                  <c:v>34.181748417215495</c:v>
                </c:pt>
                <c:pt idx="3">
                  <c:v>72.193461456634154</c:v>
                </c:pt>
                <c:pt idx="4">
                  <c:v>56.989937386353354</c:v>
                </c:pt>
                <c:pt idx="5">
                  <c:v>34.244964667426963</c:v>
                </c:pt>
                <c:pt idx="6">
                  <c:v>45.458915831778988</c:v>
                </c:pt>
                <c:pt idx="7">
                  <c:v>60.884618713753994</c:v>
                </c:pt>
                <c:pt idx="8">
                  <c:v>42.75657464675416</c:v>
                </c:pt>
                <c:pt idx="9">
                  <c:v>85.980477504676784</c:v>
                </c:pt>
                <c:pt idx="10">
                  <c:v>37.886469644733609</c:v>
                </c:pt>
                <c:pt idx="11">
                  <c:v>48.374982725366287</c:v>
                </c:pt>
                <c:pt idx="12">
                  <c:v>75.461264422821401</c:v>
                </c:pt>
                <c:pt idx="13">
                  <c:v>27.070096226530726</c:v>
                </c:pt>
                <c:pt idx="14">
                  <c:v>55.283337121529364</c:v>
                </c:pt>
                <c:pt idx="15">
                  <c:v>74.132649996997046</c:v>
                </c:pt>
                <c:pt idx="16">
                  <c:v>41.090152806262452</c:v>
                </c:pt>
                <c:pt idx="17">
                  <c:v>43.633092176781503</c:v>
                </c:pt>
                <c:pt idx="18">
                  <c:v>82.325917959543972</c:v>
                </c:pt>
                <c:pt idx="19">
                  <c:v>72.984441301272994</c:v>
                </c:pt>
                <c:pt idx="20">
                  <c:v>40.374368083071445</c:v>
                </c:pt>
              </c:numCache>
            </c:numRef>
          </c:val>
        </c:ser>
        <c:ser>
          <c:idx val="1"/>
          <c:order val="1"/>
          <c:tx>
            <c:strRef>
              <c:f>'Доля в посевных'!$L$178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'Доля в посевных'!$J$179:$J$199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посевных'!$L$179:$L$199</c:f>
              <c:numCache>
                <c:formatCode>0.0</c:formatCode>
                <c:ptCount val="21"/>
                <c:pt idx="0">
                  <c:v>16.881671472656468</c:v>
                </c:pt>
                <c:pt idx="1">
                  <c:v>18.758315392244615</c:v>
                </c:pt>
                <c:pt idx="2">
                  <c:v>19.139860587069133</c:v>
                </c:pt>
                <c:pt idx="3">
                  <c:v>12.928161123324568</c:v>
                </c:pt>
                <c:pt idx="4">
                  <c:v>16.33961115362149</c:v>
                </c:pt>
                <c:pt idx="5">
                  <c:v>19.143082223188983</c:v>
                </c:pt>
                <c:pt idx="6">
                  <c:v>45.776205218929782</c:v>
                </c:pt>
                <c:pt idx="7">
                  <c:v>11.711243832770698</c:v>
                </c:pt>
                <c:pt idx="8">
                  <c:v>21.661135415095291</c:v>
                </c:pt>
                <c:pt idx="9">
                  <c:v>12.095056400377855</c:v>
                </c:pt>
                <c:pt idx="10">
                  <c:v>42.707545952323883</c:v>
                </c:pt>
                <c:pt idx="11">
                  <c:v>10.024094358555304</c:v>
                </c:pt>
                <c:pt idx="12">
                  <c:v>18.716435369809115</c:v>
                </c:pt>
                <c:pt idx="13">
                  <c:v>26.31621958444849</c:v>
                </c:pt>
                <c:pt idx="14">
                  <c:v>14.968956730826752</c:v>
                </c:pt>
                <c:pt idx="15">
                  <c:v>7.3341875037536779</c:v>
                </c:pt>
                <c:pt idx="16">
                  <c:v>24.109592998064642</c:v>
                </c:pt>
                <c:pt idx="17">
                  <c:v>24.680436330921712</c:v>
                </c:pt>
                <c:pt idx="18">
                  <c:v>9.4189188292074117</c:v>
                </c:pt>
                <c:pt idx="19">
                  <c:v>20.114836762486707</c:v>
                </c:pt>
                <c:pt idx="20">
                  <c:v>29.713270743466133</c:v>
                </c:pt>
              </c:numCache>
            </c:numRef>
          </c:val>
        </c:ser>
        <c:ser>
          <c:idx val="2"/>
          <c:order val="2"/>
          <c:tx>
            <c:strRef>
              <c:f>'Доля в посевных'!$M$178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'Доля в посевных'!$J$179:$J$199</c:f>
              <c:strCache>
                <c:ptCount val="21"/>
                <c:pt idx="0">
                  <c:v>Алатырский 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'Доля в посевных'!$M$179:$M$199</c:f>
              <c:numCache>
                <c:formatCode>0.0</c:formatCode>
                <c:ptCount val="21"/>
                <c:pt idx="0">
                  <c:v>6.5917944048161123</c:v>
                </c:pt>
                <c:pt idx="1">
                  <c:v>46.901231282808006</c:v>
                </c:pt>
                <c:pt idx="2">
                  <c:v>46.678390995715311</c:v>
                </c:pt>
                <c:pt idx="3">
                  <c:v>14.878377420041117</c:v>
                </c:pt>
                <c:pt idx="4">
                  <c:v>26.670451460025191</c:v>
                </c:pt>
                <c:pt idx="5">
                  <c:v>46.611953109384004</c:v>
                </c:pt>
                <c:pt idx="6">
                  <c:v>8.7668019152741188</c:v>
                </c:pt>
                <c:pt idx="7">
                  <c:v>27.404137453475286</c:v>
                </c:pt>
                <c:pt idx="8">
                  <c:v>35.582289938150552</c:v>
                </c:pt>
                <c:pt idx="9">
                  <c:v>1.9244660949452681</c:v>
                </c:pt>
                <c:pt idx="10">
                  <c:v>19.40598440294243</c:v>
                </c:pt>
                <c:pt idx="11">
                  <c:v>41.600922916078389</c:v>
                </c:pt>
                <c:pt idx="12">
                  <c:v>5.8223002073695866</c:v>
                </c:pt>
                <c:pt idx="13">
                  <c:v>46.613684189020745</c:v>
                </c:pt>
                <c:pt idx="14">
                  <c:v>29.747706147643918</c:v>
                </c:pt>
                <c:pt idx="15">
                  <c:v>18.532161518287921</c:v>
                </c:pt>
                <c:pt idx="16">
                  <c:v>34.800254195672849</c:v>
                </c:pt>
                <c:pt idx="17">
                  <c:v>31.686471492296757</c:v>
                </c:pt>
                <c:pt idx="18">
                  <c:v>8.2551632112485347</c:v>
                </c:pt>
                <c:pt idx="19">
                  <c:v>6.9007219362403589</c:v>
                </c:pt>
                <c:pt idx="20">
                  <c:v>29.912361173462415</c:v>
                </c:pt>
              </c:numCache>
            </c:numRef>
          </c:val>
        </c:ser>
        <c:shape val="box"/>
        <c:axId val="106808448"/>
        <c:axId val="106809984"/>
        <c:axId val="0"/>
      </c:bar3DChart>
      <c:catAx>
        <c:axId val="106808448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6809984"/>
        <c:crosses val="autoZero"/>
        <c:auto val="1"/>
        <c:lblAlgn val="ctr"/>
        <c:lblOffset val="100"/>
      </c:catAx>
      <c:valAx>
        <c:axId val="106809984"/>
        <c:scaling>
          <c:orientation val="minMax"/>
          <c:max val="100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6808448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532643312101927"/>
          <c:y val="2.4557749560878611E-2"/>
          <c:w val="0.79321359170894845"/>
          <c:h val="0.91951386554799042"/>
        </c:manualLayout>
      </c:layout>
      <c:bar3DChart>
        <c:barDir val="bar"/>
        <c:grouping val="stacked"/>
        <c:ser>
          <c:idx val="0"/>
          <c:order val="0"/>
          <c:tx>
            <c:strRef>
              <c:f>Поголовье!$B$55</c:f>
              <c:strCache>
                <c:ptCount val="1"/>
                <c:pt idx="0">
                  <c:v>КРС </c:v>
                </c:pt>
              </c:strCache>
            </c:strRef>
          </c:tx>
          <c:cat>
            <c:strRef>
              <c:f>Поголовье!$A$56:$A$76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Поголовье!$B$56:$B$76</c:f>
              <c:numCache>
                <c:formatCode>0.0</c:formatCode>
                <c:ptCount val="21"/>
                <c:pt idx="0">
                  <c:v>1.8068687360025939</c:v>
                </c:pt>
                <c:pt idx="1">
                  <c:v>4.9878900272601054</c:v>
                </c:pt>
                <c:pt idx="2">
                  <c:v>9.1488563929508633</c:v>
                </c:pt>
                <c:pt idx="3">
                  <c:v>7.9652205636457545</c:v>
                </c:pt>
                <c:pt idx="4">
                  <c:v>3.909139735911392</c:v>
                </c:pt>
                <c:pt idx="5">
                  <c:v>5.8335613453723747</c:v>
                </c:pt>
                <c:pt idx="6">
                  <c:v>1.4562368893077553</c:v>
                </c:pt>
                <c:pt idx="7">
                  <c:v>7.5578390539020459</c:v>
                </c:pt>
                <c:pt idx="8">
                  <c:v>3.725716717842706</c:v>
                </c:pt>
                <c:pt idx="9">
                  <c:v>3.9922374568043857</c:v>
                </c:pt>
                <c:pt idx="10">
                  <c:v>2.5344804872363942</c:v>
                </c:pt>
                <c:pt idx="11">
                  <c:v>8.043251350337961</c:v>
                </c:pt>
                <c:pt idx="12">
                  <c:v>2.9180474062363828</c:v>
                </c:pt>
                <c:pt idx="13">
                  <c:v>2.6353124778321626</c:v>
                </c:pt>
                <c:pt idx="14">
                  <c:v>3.7393974401848418</c:v>
                </c:pt>
                <c:pt idx="15">
                  <c:v>7.2026469664264869</c:v>
                </c:pt>
                <c:pt idx="16">
                  <c:v>3.6750473758347773</c:v>
                </c:pt>
                <c:pt idx="17">
                  <c:v>1.618885477153194</c:v>
                </c:pt>
                <c:pt idx="18">
                  <c:v>6.047385968645802</c:v>
                </c:pt>
                <c:pt idx="19">
                  <c:v>7.1210693257937407</c:v>
                </c:pt>
                <c:pt idx="20">
                  <c:v>3.9238338450936876</c:v>
                </c:pt>
              </c:numCache>
            </c:numRef>
          </c:val>
        </c:ser>
        <c:ser>
          <c:idx val="1"/>
          <c:order val="1"/>
          <c:tx>
            <c:strRef>
              <c:f>Поголовье!$C$55</c:f>
              <c:strCache>
                <c:ptCount val="1"/>
                <c:pt idx="0">
                  <c:v>Свиньи</c:v>
                </c:pt>
              </c:strCache>
            </c:strRef>
          </c:tx>
          <c:cat>
            <c:strRef>
              <c:f>Поголовье!$A$56:$A$76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Поголовье!$C$56:$C$76</c:f>
              <c:numCache>
                <c:formatCode>0.0</c:formatCode>
                <c:ptCount val="21"/>
                <c:pt idx="0">
                  <c:v>1.9191976750812021</c:v>
                </c:pt>
                <c:pt idx="1">
                  <c:v>1.153911903812183</c:v>
                </c:pt>
                <c:pt idx="2">
                  <c:v>10.462704427602727</c:v>
                </c:pt>
                <c:pt idx="3">
                  <c:v>9.6706365035044843</c:v>
                </c:pt>
                <c:pt idx="4">
                  <c:v>7.0038178813607619</c:v>
                </c:pt>
                <c:pt idx="5">
                  <c:v>1.839990882671376</c:v>
                </c:pt>
                <c:pt idx="6">
                  <c:v>0.49347541170437115</c:v>
                </c:pt>
                <c:pt idx="7">
                  <c:v>2.0098011282694181</c:v>
                </c:pt>
                <c:pt idx="8">
                  <c:v>6.0567553706763864</c:v>
                </c:pt>
                <c:pt idx="9">
                  <c:v>2.2246281839421047</c:v>
                </c:pt>
                <c:pt idx="10">
                  <c:v>0.80517408399339063</c:v>
                </c:pt>
                <c:pt idx="11">
                  <c:v>3.2349421619465497</c:v>
                </c:pt>
                <c:pt idx="12">
                  <c:v>2.3864607669952704</c:v>
                </c:pt>
                <c:pt idx="13">
                  <c:v>1.3379679753832141</c:v>
                </c:pt>
                <c:pt idx="14">
                  <c:v>22.534047524075447</c:v>
                </c:pt>
                <c:pt idx="15">
                  <c:v>12.818394210496326</c:v>
                </c:pt>
                <c:pt idx="16">
                  <c:v>3.7215795771838853</c:v>
                </c:pt>
                <c:pt idx="17">
                  <c:v>0.47467092142002398</c:v>
                </c:pt>
                <c:pt idx="18">
                  <c:v>2.0365832810986384</c:v>
                </c:pt>
                <c:pt idx="19">
                  <c:v>6.8322981366459627</c:v>
                </c:pt>
                <c:pt idx="20">
                  <c:v>0.66385549034133096</c:v>
                </c:pt>
              </c:numCache>
            </c:numRef>
          </c:val>
        </c:ser>
        <c:ser>
          <c:idx val="2"/>
          <c:order val="2"/>
          <c:tx>
            <c:strRef>
              <c:f>Поголовье!$D$55</c:f>
              <c:strCache>
                <c:ptCount val="1"/>
                <c:pt idx="0">
                  <c:v>Овцы, козы</c:v>
                </c:pt>
              </c:strCache>
            </c:strRef>
          </c:tx>
          <c:cat>
            <c:strRef>
              <c:f>Поголовье!$A$56:$A$76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Поголовье!$D$56:$D$76</c:f>
              <c:numCache>
                <c:formatCode>0.0</c:formatCode>
                <c:ptCount val="21"/>
                <c:pt idx="0">
                  <c:v>2.0059324808285628</c:v>
                </c:pt>
                <c:pt idx="1">
                  <c:v>4.5579904961260285</c:v>
                </c:pt>
                <c:pt idx="2">
                  <c:v>4.7444965823751764</c:v>
                </c:pt>
                <c:pt idx="3">
                  <c:v>4.6710846122558305</c:v>
                </c:pt>
                <c:pt idx="4">
                  <c:v>4.7102707314411632</c:v>
                </c:pt>
                <c:pt idx="5">
                  <c:v>8.4597375026041561</c:v>
                </c:pt>
                <c:pt idx="6">
                  <c:v>3.9062112479042872</c:v>
                </c:pt>
                <c:pt idx="7">
                  <c:v>3.7569071735399437</c:v>
                </c:pt>
                <c:pt idx="8">
                  <c:v>4.1879544845785261</c:v>
                </c:pt>
                <c:pt idx="9">
                  <c:v>2.1140663287070582</c:v>
                </c:pt>
                <c:pt idx="10">
                  <c:v>4.6586839416275625</c:v>
                </c:pt>
                <c:pt idx="11">
                  <c:v>6.8486423745796241</c:v>
                </c:pt>
                <c:pt idx="12">
                  <c:v>0.96030793345304177</c:v>
                </c:pt>
                <c:pt idx="13">
                  <c:v>7.3154036170276076</c:v>
                </c:pt>
                <c:pt idx="14">
                  <c:v>9.8625013640737702</c:v>
                </c:pt>
                <c:pt idx="15">
                  <c:v>7.3853433993710427</c:v>
                </c:pt>
                <c:pt idx="16">
                  <c:v>3.387367188817576</c:v>
                </c:pt>
                <c:pt idx="17">
                  <c:v>2.4340036309163597</c:v>
                </c:pt>
                <c:pt idx="18">
                  <c:v>3.9146437039315067</c:v>
                </c:pt>
                <c:pt idx="19">
                  <c:v>6.299044652334798</c:v>
                </c:pt>
                <c:pt idx="20">
                  <c:v>3.365045981686686</c:v>
                </c:pt>
              </c:numCache>
            </c:numRef>
          </c:val>
        </c:ser>
        <c:ser>
          <c:idx val="3"/>
          <c:order val="3"/>
          <c:tx>
            <c:strRef>
              <c:f>Поголовье!$E$55</c:f>
              <c:strCache>
                <c:ptCount val="1"/>
                <c:pt idx="0">
                  <c:v>Птица</c:v>
                </c:pt>
              </c:strCache>
            </c:strRef>
          </c:tx>
          <c:cat>
            <c:strRef>
              <c:f>Поголовье!$A$56:$A$76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Поголовье!$E$56:$E$76</c:f>
              <c:numCache>
                <c:formatCode>0.0</c:formatCode>
                <c:ptCount val="21"/>
                <c:pt idx="0">
                  <c:v>0.6967621012295222</c:v>
                </c:pt>
                <c:pt idx="1">
                  <c:v>1.1299037515794368</c:v>
                </c:pt>
                <c:pt idx="2">
                  <c:v>3.0516191686882137</c:v>
                </c:pt>
                <c:pt idx="3">
                  <c:v>1.550088251172083</c:v>
                </c:pt>
                <c:pt idx="4">
                  <c:v>1.3521124907298805</c:v>
                </c:pt>
                <c:pt idx="5">
                  <c:v>4.1231883289880802</c:v>
                </c:pt>
                <c:pt idx="6">
                  <c:v>0.71339257681360824</c:v>
                </c:pt>
                <c:pt idx="7">
                  <c:v>1.9744577825325924</c:v>
                </c:pt>
                <c:pt idx="8">
                  <c:v>1.1274183178657728</c:v>
                </c:pt>
                <c:pt idx="9">
                  <c:v>0.77567462163840695</c:v>
                </c:pt>
                <c:pt idx="10">
                  <c:v>0.9421255794624227</c:v>
                </c:pt>
                <c:pt idx="11">
                  <c:v>9.5037137131246627</c:v>
                </c:pt>
                <c:pt idx="12">
                  <c:v>0.57861262359093268</c:v>
                </c:pt>
                <c:pt idx="13">
                  <c:v>2.9038272389645852</c:v>
                </c:pt>
                <c:pt idx="14">
                  <c:v>4.0563009216938521</c:v>
                </c:pt>
                <c:pt idx="15">
                  <c:v>58.197874150063896</c:v>
                </c:pt>
                <c:pt idx="16">
                  <c:v>1.3588377819550941</c:v>
                </c:pt>
                <c:pt idx="17">
                  <c:v>0.59803921210289335</c:v>
                </c:pt>
                <c:pt idx="18">
                  <c:v>1.2553450531279717</c:v>
                </c:pt>
                <c:pt idx="19">
                  <c:v>2.4542744160053158</c:v>
                </c:pt>
                <c:pt idx="20">
                  <c:v>1.0552493639299958</c:v>
                </c:pt>
              </c:numCache>
            </c:numRef>
          </c:val>
        </c:ser>
        <c:ser>
          <c:idx val="4"/>
          <c:order val="4"/>
          <c:tx>
            <c:strRef>
              <c:f>Поголовье!$F$55</c:f>
              <c:strCache>
                <c:ptCount val="1"/>
                <c:pt idx="0">
                  <c:v>Лошади</c:v>
                </c:pt>
              </c:strCache>
            </c:strRef>
          </c:tx>
          <c:cat>
            <c:strRef>
              <c:f>Поголовье!$A$56:$A$76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Поголовье!$F$56:$F$76</c:f>
              <c:numCache>
                <c:formatCode>0.0</c:formatCode>
                <c:ptCount val="21"/>
                <c:pt idx="0">
                  <c:v>2.206223873664654</c:v>
                </c:pt>
                <c:pt idx="1">
                  <c:v>0.48769159312587135</c:v>
                </c:pt>
                <c:pt idx="2">
                  <c:v>33.534602879702724</c:v>
                </c:pt>
                <c:pt idx="3">
                  <c:v>3.5531816070599205</c:v>
                </c:pt>
                <c:pt idx="4">
                  <c:v>4.2034370645610784</c:v>
                </c:pt>
                <c:pt idx="5">
                  <c:v>5.7129586623316309</c:v>
                </c:pt>
                <c:pt idx="6">
                  <c:v>0.62703204830469161</c:v>
                </c:pt>
                <c:pt idx="7">
                  <c:v>23.548536925220603</c:v>
                </c:pt>
                <c:pt idx="8">
                  <c:v>0.58058522991174977</c:v>
                </c:pt>
                <c:pt idx="9">
                  <c:v>0.97538318625174159</c:v>
                </c:pt>
                <c:pt idx="10">
                  <c:v>1.2772875058058537</c:v>
                </c:pt>
                <c:pt idx="11">
                  <c:v>0.65025545750116243</c:v>
                </c:pt>
                <c:pt idx="12">
                  <c:v>1.5327450069670241</c:v>
                </c:pt>
                <c:pt idx="13">
                  <c:v>1.5095215977705509</c:v>
                </c:pt>
                <c:pt idx="14">
                  <c:v>0.37157454714352106</c:v>
                </c:pt>
                <c:pt idx="15">
                  <c:v>1.9043195541105449</c:v>
                </c:pt>
                <c:pt idx="16">
                  <c:v>5.1091500232234095</c:v>
                </c:pt>
                <c:pt idx="17">
                  <c:v>1.3005109150023224</c:v>
                </c:pt>
                <c:pt idx="18">
                  <c:v>4.1802136553646134</c:v>
                </c:pt>
                <c:pt idx="19">
                  <c:v>4.5053413841151935</c:v>
                </c:pt>
                <c:pt idx="20">
                  <c:v>2.0204366000928942</c:v>
                </c:pt>
              </c:numCache>
            </c:numRef>
          </c:val>
        </c:ser>
        <c:shape val="box"/>
        <c:axId val="107104512"/>
        <c:axId val="107114496"/>
        <c:axId val="0"/>
      </c:bar3DChart>
      <c:catAx>
        <c:axId val="107104512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7114496"/>
        <c:crosses val="autoZero"/>
        <c:auto val="1"/>
        <c:lblAlgn val="ctr"/>
        <c:lblOffset val="100"/>
      </c:catAx>
      <c:valAx>
        <c:axId val="10711449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710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57316316705539"/>
          <c:y val="0.36642219078330301"/>
          <c:w val="0.26317056659109722"/>
          <c:h val="0.35493841050009917"/>
        </c:manualLayout>
      </c:layout>
      <c:spPr>
        <a:solidFill>
          <a:schemeClr val="bg1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2062857858712472"/>
          <c:y val="2.5195559185045336E-2"/>
          <c:w val="0.85222112860892385"/>
          <c:h val="0.85383604563418003"/>
        </c:manualLayout>
      </c:layout>
      <c:bar3DChart>
        <c:barDir val="bar"/>
        <c:grouping val="stacked"/>
        <c:ser>
          <c:idx val="0"/>
          <c:order val="0"/>
          <c:tx>
            <c:strRef>
              <c:f>Поголовье!$I$32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Поголовье!$H$33:$H$53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Поголовье!$I$33:$I$53</c:f>
              <c:numCache>
                <c:formatCode>0.0</c:formatCode>
                <c:ptCount val="21"/>
                <c:pt idx="0">
                  <c:v>15.28323051037577</c:v>
                </c:pt>
                <c:pt idx="1">
                  <c:v>21.515644047135279</c:v>
                </c:pt>
                <c:pt idx="2">
                  <c:v>19.217988480283598</c:v>
                </c:pt>
                <c:pt idx="3">
                  <c:v>42.519083969465591</c:v>
                </c:pt>
                <c:pt idx="4">
                  <c:v>34.944912508101112</c:v>
                </c:pt>
                <c:pt idx="5">
                  <c:v>26.70893772257449</c:v>
                </c:pt>
                <c:pt idx="6">
                  <c:v>4.0013917884481653</c:v>
                </c:pt>
                <c:pt idx="7">
                  <c:v>41.217484580316317</c:v>
                </c:pt>
                <c:pt idx="8">
                  <c:v>32.286141710866296</c:v>
                </c:pt>
                <c:pt idx="9">
                  <c:v>31.057240766594745</c:v>
                </c:pt>
                <c:pt idx="10">
                  <c:v>12.195121951219511</c:v>
                </c:pt>
                <c:pt idx="11">
                  <c:v>31.283860400655161</c:v>
                </c:pt>
                <c:pt idx="12">
                  <c:v>54.627539503386004</c:v>
                </c:pt>
                <c:pt idx="13">
                  <c:v>8.2484137665833419</c:v>
                </c:pt>
                <c:pt idx="14">
                  <c:v>35.731707317073166</c:v>
                </c:pt>
                <c:pt idx="15">
                  <c:v>49.419627154414265</c:v>
                </c:pt>
                <c:pt idx="16">
                  <c:v>11.705501171928857</c:v>
                </c:pt>
                <c:pt idx="17">
                  <c:v>4.0688575899843507</c:v>
                </c:pt>
                <c:pt idx="18">
                  <c:v>36.112274821952241</c:v>
                </c:pt>
                <c:pt idx="19">
                  <c:v>61.932545894407312</c:v>
                </c:pt>
                <c:pt idx="20">
                  <c:v>42.471590909090914</c:v>
                </c:pt>
              </c:numCache>
            </c:numRef>
          </c:val>
        </c:ser>
        <c:ser>
          <c:idx val="1"/>
          <c:order val="1"/>
          <c:tx>
            <c:strRef>
              <c:f>Поголовье!$J$32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Поголовье!$H$33:$H$53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Поголовье!$J$33:$J$53</c:f>
              <c:numCache>
                <c:formatCode>0.0</c:formatCode>
                <c:ptCount val="21"/>
                <c:pt idx="0">
                  <c:v>6.3937184520471115</c:v>
                </c:pt>
                <c:pt idx="1">
                  <c:v>2.6412027631044293</c:v>
                </c:pt>
                <c:pt idx="2">
                  <c:v>7.6761187416925125</c:v>
                </c:pt>
                <c:pt idx="3">
                  <c:v>4.5483460559796498</c:v>
                </c:pt>
                <c:pt idx="4">
                  <c:v>4.1736876215165264</c:v>
                </c:pt>
                <c:pt idx="5">
                  <c:v>5.4373317119777695</c:v>
                </c:pt>
                <c:pt idx="6">
                  <c:v>13.430758524704252</c:v>
                </c:pt>
                <c:pt idx="7">
                  <c:v>8.90319120407616</c:v>
                </c:pt>
                <c:pt idx="8">
                  <c:v>6.1335509315925467</c:v>
                </c:pt>
                <c:pt idx="9">
                  <c:v>3.0460718365274801</c:v>
                </c:pt>
                <c:pt idx="10">
                  <c:v>21.431427429028393</c:v>
                </c:pt>
                <c:pt idx="11">
                  <c:v>2.2048632984754977</c:v>
                </c:pt>
                <c:pt idx="12">
                  <c:v>5.6607049835040808</c:v>
                </c:pt>
                <c:pt idx="13">
                  <c:v>12.151509325129794</c:v>
                </c:pt>
                <c:pt idx="14">
                  <c:v>1.5311653116531159</c:v>
                </c:pt>
                <c:pt idx="15">
                  <c:v>3.7495603236018287</c:v>
                </c:pt>
                <c:pt idx="16">
                  <c:v>6.9764235488763324</c:v>
                </c:pt>
                <c:pt idx="17">
                  <c:v>7.7308294209702728</c:v>
                </c:pt>
                <c:pt idx="18">
                  <c:v>2.5303728529534992</c:v>
                </c:pt>
                <c:pt idx="19">
                  <c:v>8.0261847160950648</c:v>
                </c:pt>
                <c:pt idx="20">
                  <c:v>20.674070247933884</c:v>
                </c:pt>
              </c:numCache>
            </c:numRef>
          </c:val>
        </c:ser>
        <c:ser>
          <c:idx val="2"/>
          <c:order val="2"/>
          <c:tx>
            <c:strRef>
              <c:f>Поголовье!$K$32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Поголовье!$H$33:$H$53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Поголовье!$K$33:$K$53</c:f>
              <c:numCache>
                <c:formatCode>0.0</c:formatCode>
                <c:ptCount val="21"/>
                <c:pt idx="0">
                  <c:v>78.323051037577088</c:v>
                </c:pt>
                <c:pt idx="1">
                  <c:v>75.843153189760358</c:v>
                </c:pt>
                <c:pt idx="2">
                  <c:v>73.105892778023758</c:v>
                </c:pt>
                <c:pt idx="3">
                  <c:v>52.932569974554767</c:v>
                </c:pt>
                <c:pt idx="4">
                  <c:v>60.881399870382289</c:v>
                </c:pt>
                <c:pt idx="5">
                  <c:v>67.853730565447748</c:v>
                </c:pt>
                <c:pt idx="6">
                  <c:v>82.567849686847737</c:v>
                </c:pt>
                <c:pt idx="7">
                  <c:v>49.879324215607348</c:v>
                </c:pt>
                <c:pt idx="8">
                  <c:v>61.580307357541145</c:v>
                </c:pt>
                <c:pt idx="9">
                  <c:v>65.89668739687778</c:v>
                </c:pt>
                <c:pt idx="10">
                  <c:v>66.373450619752049</c:v>
                </c:pt>
                <c:pt idx="11">
                  <c:v>66.511276300869355</c:v>
                </c:pt>
                <c:pt idx="12">
                  <c:v>39.711755513109956</c:v>
                </c:pt>
                <c:pt idx="13">
                  <c:v>79.600076908286724</c:v>
                </c:pt>
                <c:pt idx="14">
                  <c:v>62.737127371273715</c:v>
                </c:pt>
                <c:pt idx="15">
                  <c:v>46.830812521983823</c:v>
                </c:pt>
                <c:pt idx="16">
                  <c:v>81.318075279194758</c:v>
                </c:pt>
                <c:pt idx="17">
                  <c:v>88.200312989045472</c:v>
                </c:pt>
                <c:pt idx="18">
                  <c:v>61.357352325094254</c:v>
                </c:pt>
                <c:pt idx="19">
                  <c:v>30.041269389497653</c:v>
                </c:pt>
                <c:pt idx="20">
                  <c:v>36.85433884297526</c:v>
                </c:pt>
              </c:numCache>
            </c:numRef>
          </c:val>
        </c:ser>
        <c:shape val="box"/>
        <c:axId val="107183104"/>
        <c:axId val="107188992"/>
        <c:axId val="0"/>
      </c:bar3DChart>
      <c:catAx>
        <c:axId val="107183104"/>
        <c:scaling>
          <c:orientation val="minMax"/>
        </c:scaling>
        <c:axPos val="l"/>
        <c:tickLblPos val="nextTo"/>
        <c:txPr>
          <a:bodyPr/>
          <a:lstStyle/>
          <a:p>
            <a:pPr>
              <a:defRPr sz="1050" b="1" i="0" baseline="0"/>
            </a:pPr>
            <a:endParaRPr lang="ru-RU"/>
          </a:p>
        </c:txPr>
        <c:crossAx val="107188992"/>
        <c:crosses val="autoZero"/>
        <c:auto val="1"/>
        <c:lblAlgn val="ctr"/>
        <c:lblOffset val="100"/>
      </c:catAx>
      <c:valAx>
        <c:axId val="107188992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7183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8041705046392156"/>
          <c:y val="0.93433849266472613"/>
          <c:w val="0.22933476525438487"/>
          <c:h val="4.2734671022054464E-2"/>
        </c:manualLayout>
      </c:layout>
      <c:spPr>
        <a:solidFill>
          <a:prstClr val="white"/>
        </a:solidFill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Поголовье!$I$56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Поголовье!$H$57:$H$77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Поголовье!$I$57:$I$77</c:f>
              <c:numCache>
                <c:formatCode>0.0</c:formatCode>
                <c:ptCount val="21"/>
                <c:pt idx="0">
                  <c:v>31.532066508313527</c:v>
                </c:pt>
                <c:pt idx="1">
                  <c:v>22.024691358024693</c:v>
                </c:pt>
                <c:pt idx="2">
                  <c:v>67.703284134850989</c:v>
                </c:pt>
                <c:pt idx="3">
                  <c:v>89.912203170113727</c:v>
                </c:pt>
                <c:pt idx="4">
                  <c:v>80.432837035228957</c:v>
                </c:pt>
                <c:pt idx="5">
                  <c:v>0</c:v>
                </c:pt>
                <c:pt idx="6">
                  <c:v>27.944572748267873</c:v>
                </c:pt>
                <c:pt idx="7">
                  <c:v>30.67762971363765</c:v>
                </c:pt>
                <c:pt idx="8">
                  <c:v>92.830934236522594</c:v>
                </c:pt>
                <c:pt idx="9">
                  <c:v>84.042008196721156</c:v>
                </c:pt>
                <c:pt idx="10">
                  <c:v>0</c:v>
                </c:pt>
                <c:pt idx="11">
                  <c:v>44.882860665844539</c:v>
                </c:pt>
                <c:pt idx="12">
                  <c:v>0</c:v>
                </c:pt>
                <c:pt idx="13">
                  <c:v>0</c:v>
                </c:pt>
                <c:pt idx="14">
                  <c:v>97.797445947654552</c:v>
                </c:pt>
                <c:pt idx="15">
                  <c:v>90.877972882862736</c:v>
                </c:pt>
                <c:pt idx="16">
                  <c:v>0.71964477109171665</c:v>
                </c:pt>
                <c:pt idx="17">
                  <c:v>0</c:v>
                </c:pt>
                <c:pt idx="18">
                  <c:v>20.481253497481813</c:v>
                </c:pt>
                <c:pt idx="19">
                  <c:v>84.153461217681226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Поголовье!$J$56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Поголовье!$H$57:$H$77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Поголовье!$J$57:$J$77</c:f>
              <c:numCache>
                <c:formatCode>0.0</c:formatCode>
                <c:ptCount val="21"/>
                <c:pt idx="0">
                  <c:v>5.9382422802850457E-2</c:v>
                </c:pt>
                <c:pt idx="1">
                  <c:v>46.172839506172863</c:v>
                </c:pt>
                <c:pt idx="2">
                  <c:v>0.25053101682914874</c:v>
                </c:pt>
                <c:pt idx="3">
                  <c:v>1.1784809380708292E-2</c:v>
                </c:pt>
                <c:pt idx="4">
                  <c:v>0.55325034578146526</c:v>
                </c:pt>
                <c:pt idx="5">
                  <c:v>0</c:v>
                </c:pt>
                <c:pt idx="6">
                  <c:v>0</c:v>
                </c:pt>
                <c:pt idx="7">
                  <c:v>2.5517436915225398</c:v>
                </c:pt>
                <c:pt idx="8">
                  <c:v>0</c:v>
                </c:pt>
                <c:pt idx="9">
                  <c:v>0</c:v>
                </c:pt>
                <c:pt idx="10">
                  <c:v>2.1939136588818156</c:v>
                </c:pt>
                <c:pt idx="11">
                  <c:v>23.67447595561039</c:v>
                </c:pt>
                <c:pt idx="12">
                  <c:v>0</c:v>
                </c:pt>
                <c:pt idx="13">
                  <c:v>22.827938671209541</c:v>
                </c:pt>
                <c:pt idx="14">
                  <c:v>0</c:v>
                </c:pt>
                <c:pt idx="15">
                  <c:v>0.8801955990220045</c:v>
                </c:pt>
                <c:pt idx="16">
                  <c:v>7.9314040728831783</c:v>
                </c:pt>
                <c:pt idx="17">
                  <c:v>15.246098439375748</c:v>
                </c:pt>
                <c:pt idx="18">
                  <c:v>10.156687185226648</c:v>
                </c:pt>
                <c:pt idx="19">
                  <c:v>0</c:v>
                </c:pt>
                <c:pt idx="20">
                  <c:v>1.5450643776824013</c:v>
                </c:pt>
              </c:numCache>
            </c:numRef>
          </c:val>
        </c:ser>
        <c:ser>
          <c:idx val="2"/>
          <c:order val="2"/>
          <c:tx>
            <c:strRef>
              <c:f>Поголовье!$K$56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Поголовье!$H$57:$H$77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Поголовье!$K$57:$K$77</c:f>
              <c:numCache>
                <c:formatCode>0.0</c:formatCode>
                <c:ptCount val="21"/>
                <c:pt idx="0">
                  <c:v>68.408551068883611</c:v>
                </c:pt>
                <c:pt idx="1">
                  <c:v>31.802469135802468</c:v>
                </c:pt>
                <c:pt idx="2">
                  <c:v>32.046184848319811</c:v>
                </c:pt>
                <c:pt idx="3">
                  <c:v>10.076012020505569</c:v>
                </c:pt>
                <c:pt idx="4">
                  <c:v>19.013912618989504</c:v>
                </c:pt>
                <c:pt idx="5">
                  <c:v>100</c:v>
                </c:pt>
                <c:pt idx="6">
                  <c:v>72.055427251732112</c:v>
                </c:pt>
                <c:pt idx="7">
                  <c:v>66.770626594839811</c:v>
                </c:pt>
                <c:pt idx="8">
                  <c:v>7.1690657634772785</c:v>
                </c:pt>
                <c:pt idx="9">
                  <c:v>15.957991803278697</c:v>
                </c:pt>
                <c:pt idx="10">
                  <c:v>97.806086341118203</c:v>
                </c:pt>
                <c:pt idx="11">
                  <c:v>31.442663378544971</c:v>
                </c:pt>
                <c:pt idx="12">
                  <c:v>100</c:v>
                </c:pt>
                <c:pt idx="13">
                  <c:v>77.172061328790335</c:v>
                </c:pt>
                <c:pt idx="14">
                  <c:v>2.2025540523454326</c:v>
                </c:pt>
                <c:pt idx="15">
                  <c:v>8.2418315181151289</c:v>
                </c:pt>
                <c:pt idx="16">
                  <c:v>91.348951156024995</c:v>
                </c:pt>
                <c:pt idx="17">
                  <c:v>84.753901560624172</c:v>
                </c:pt>
                <c:pt idx="18">
                  <c:v>69.362059317291454</c:v>
                </c:pt>
                <c:pt idx="19">
                  <c:v>15.846538782318598</c:v>
                </c:pt>
                <c:pt idx="20">
                  <c:v>98.454935622317677</c:v>
                </c:pt>
              </c:numCache>
            </c:numRef>
          </c:val>
        </c:ser>
        <c:shape val="box"/>
        <c:axId val="107036032"/>
        <c:axId val="107054208"/>
        <c:axId val="0"/>
      </c:bar3DChart>
      <c:catAx>
        <c:axId val="107036032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7054208"/>
        <c:crosses val="autoZero"/>
        <c:auto val="1"/>
        <c:lblAlgn val="ctr"/>
        <c:lblOffset val="100"/>
      </c:catAx>
      <c:valAx>
        <c:axId val="10705420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7036032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67126151552549"/>
          <c:y val="2.4250777691367641E-2"/>
          <c:w val="0.83719242502846269"/>
          <c:h val="0.8593171939228974"/>
        </c:manualLayout>
      </c:layout>
      <c:bar3DChart>
        <c:barDir val="bar"/>
        <c:grouping val="stacked"/>
        <c:ser>
          <c:idx val="0"/>
          <c:order val="0"/>
          <c:tx>
            <c:strRef>
              <c:f>Поголовье!$I$80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Поголовье!$H$81:$H$101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Поголовье!$I$81:$I$101</c:f>
              <c:numCache>
                <c:formatCode>0.0</c:formatCode>
                <c:ptCount val="21"/>
                <c:pt idx="0">
                  <c:v>3.0268058542726748</c:v>
                </c:pt>
                <c:pt idx="1">
                  <c:v>0</c:v>
                </c:pt>
                <c:pt idx="2">
                  <c:v>11.667195668968326</c:v>
                </c:pt>
                <c:pt idx="3">
                  <c:v>3.6253669578750052</c:v>
                </c:pt>
                <c:pt idx="4">
                  <c:v>11.991457843375773</c:v>
                </c:pt>
                <c:pt idx="5">
                  <c:v>50.124547904403961</c:v>
                </c:pt>
                <c:pt idx="6">
                  <c:v>0</c:v>
                </c:pt>
                <c:pt idx="7">
                  <c:v>4.6279155868196871E-2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77.056796504830459</c:v>
                </c:pt>
                <c:pt idx="12">
                  <c:v>0</c:v>
                </c:pt>
                <c:pt idx="13">
                  <c:v>49.348622352008256</c:v>
                </c:pt>
                <c:pt idx="14">
                  <c:v>29.255347906792313</c:v>
                </c:pt>
                <c:pt idx="15">
                  <c:v>95.004834325058198</c:v>
                </c:pt>
                <c:pt idx="16">
                  <c:v>0</c:v>
                </c:pt>
                <c:pt idx="17">
                  <c:v>0</c:v>
                </c:pt>
                <c:pt idx="18">
                  <c:v>3.6394869779155951E-2</c:v>
                </c:pt>
                <c:pt idx="19">
                  <c:v>9.2118098216612676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Поголовье!$J$80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Поголовье!$H$81:$H$101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Поголовье!$J$81:$J$101</c:f>
              <c:numCache>
                <c:formatCode>0.0</c:formatCode>
                <c:ptCount val="21"/>
                <c:pt idx="0">
                  <c:v>0.41441535959712533</c:v>
                </c:pt>
                <c:pt idx="1">
                  <c:v>10.524528118783055</c:v>
                </c:pt>
                <c:pt idx="2">
                  <c:v>0</c:v>
                </c:pt>
                <c:pt idx="3">
                  <c:v>1.5326754618658575E-2</c:v>
                </c:pt>
                <c:pt idx="4">
                  <c:v>0.95017976373908641</c:v>
                </c:pt>
                <c:pt idx="5">
                  <c:v>1.3319090844620938</c:v>
                </c:pt>
                <c:pt idx="6">
                  <c:v>0.17419817604262741</c:v>
                </c:pt>
                <c:pt idx="7">
                  <c:v>0.16845612736023696</c:v>
                </c:pt>
                <c:pt idx="8">
                  <c:v>4.8629459726702358</c:v>
                </c:pt>
                <c:pt idx="9">
                  <c:v>1.6492319291301481E-2</c:v>
                </c:pt>
                <c:pt idx="10">
                  <c:v>9.1170080695220354E-2</c:v>
                </c:pt>
                <c:pt idx="11">
                  <c:v>0.18460402436773121</c:v>
                </c:pt>
                <c:pt idx="12">
                  <c:v>0</c:v>
                </c:pt>
                <c:pt idx="13">
                  <c:v>8.1815549989301045E-2</c:v>
                </c:pt>
                <c:pt idx="14">
                  <c:v>29.280127592856221</c:v>
                </c:pt>
                <c:pt idx="15">
                  <c:v>1.2103240709193432</c:v>
                </c:pt>
                <c:pt idx="16">
                  <c:v>0.20173763348306764</c:v>
                </c:pt>
                <c:pt idx="17">
                  <c:v>2.1054883266104389</c:v>
                </c:pt>
                <c:pt idx="18">
                  <c:v>1.042349070475026</c:v>
                </c:pt>
                <c:pt idx="19">
                  <c:v>8.4143117763133379E-2</c:v>
                </c:pt>
                <c:pt idx="20">
                  <c:v>8.6592082020020097E-2</c:v>
                </c:pt>
              </c:numCache>
            </c:numRef>
          </c:val>
        </c:ser>
        <c:ser>
          <c:idx val="2"/>
          <c:order val="2"/>
          <c:tx>
            <c:strRef>
              <c:f>Поголовье!$K$80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Поголовье!$H$81:$H$101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Поголовье!$K$81:$K$101</c:f>
              <c:numCache>
                <c:formatCode>0.0</c:formatCode>
                <c:ptCount val="21"/>
                <c:pt idx="0">
                  <c:v>96.558778786130048</c:v>
                </c:pt>
                <c:pt idx="1">
                  <c:v>89.475471881216919</c:v>
                </c:pt>
                <c:pt idx="2">
                  <c:v>88.332804331031568</c:v>
                </c:pt>
                <c:pt idx="3">
                  <c:v>96.359306287506271</c:v>
                </c:pt>
                <c:pt idx="4">
                  <c:v>87.058362392884987</c:v>
                </c:pt>
                <c:pt idx="5">
                  <c:v>48.543543011133956</c:v>
                </c:pt>
                <c:pt idx="6">
                  <c:v>99.825801823957264</c:v>
                </c:pt>
                <c:pt idx="7">
                  <c:v>99.78526471677155</c:v>
                </c:pt>
                <c:pt idx="8">
                  <c:v>95.137054027329754</c:v>
                </c:pt>
                <c:pt idx="9">
                  <c:v>99.983507680708726</c:v>
                </c:pt>
                <c:pt idx="10">
                  <c:v>99.908829919304793</c:v>
                </c:pt>
                <c:pt idx="11">
                  <c:v>22.758599470801773</c:v>
                </c:pt>
                <c:pt idx="12">
                  <c:v>100</c:v>
                </c:pt>
                <c:pt idx="13">
                  <c:v>50.569562098002443</c:v>
                </c:pt>
                <c:pt idx="14">
                  <c:v>41.464524500351395</c:v>
                </c:pt>
                <c:pt idx="15">
                  <c:v>3.7848416040224602</c:v>
                </c:pt>
                <c:pt idx="16">
                  <c:v>99.798262366516909</c:v>
                </c:pt>
                <c:pt idx="17">
                  <c:v>97.894511673389573</c:v>
                </c:pt>
                <c:pt idx="18">
                  <c:v>98.9212560597459</c:v>
                </c:pt>
                <c:pt idx="19">
                  <c:v>90.704047060575604</c:v>
                </c:pt>
                <c:pt idx="20">
                  <c:v>99.913407917979981</c:v>
                </c:pt>
              </c:numCache>
            </c:numRef>
          </c:val>
        </c:ser>
        <c:shape val="box"/>
        <c:axId val="107241472"/>
        <c:axId val="107243008"/>
        <c:axId val="0"/>
      </c:bar3DChart>
      <c:catAx>
        <c:axId val="107241472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7243008"/>
        <c:crosses val="autoZero"/>
        <c:auto val="1"/>
        <c:lblAlgn val="ctr"/>
        <c:lblOffset val="100"/>
      </c:catAx>
      <c:valAx>
        <c:axId val="10724300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7241472"/>
        <c:crosses val="autoZero"/>
        <c:crossBetween val="between"/>
      </c:valAx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68555510897137"/>
          <c:y val="0"/>
          <c:w val="0.8481370433849581"/>
          <c:h val="0.88079670609510563"/>
        </c:manualLayout>
      </c:layout>
      <c:bar3DChart>
        <c:barDir val="bar"/>
        <c:grouping val="clustered"/>
        <c:ser>
          <c:idx val="0"/>
          <c:order val="0"/>
          <c:tx>
            <c:strRef>
              <c:f>Субсидии!$B$133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Субсидии!$A$134:$A$154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Субсидии!$B$134:$B$154</c:f>
              <c:numCache>
                <c:formatCode>0.0</c:formatCode>
                <c:ptCount val="21"/>
                <c:pt idx="0">
                  <c:v>33.333333333333329</c:v>
                </c:pt>
                <c:pt idx="1">
                  <c:v>27.272727272727213</c:v>
                </c:pt>
                <c:pt idx="2">
                  <c:v>41.6666666666666</c:v>
                </c:pt>
                <c:pt idx="3">
                  <c:v>36.842105263157912</c:v>
                </c:pt>
                <c:pt idx="4">
                  <c:v>35.714285714285715</c:v>
                </c:pt>
                <c:pt idx="5">
                  <c:v>33.333333333333329</c:v>
                </c:pt>
                <c:pt idx="6">
                  <c:v>20</c:v>
                </c:pt>
                <c:pt idx="7">
                  <c:v>50</c:v>
                </c:pt>
                <c:pt idx="8">
                  <c:v>45.454545454545396</c:v>
                </c:pt>
                <c:pt idx="9">
                  <c:v>16.666666666666664</c:v>
                </c:pt>
                <c:pt idx="10">
                  <c:v>0</c:v>
                </c:pt>
                <c:pt idx="11">
                  <c:v>27.272727272727213</c:v>
                </c:pt>
                <c:pt idx="12">
                  <c:v>25</c:v>
                </c:pt>
                <c:pt idx="13">
                  <c:v>16.666666666666664</c:v>
                </c:pt>
                <c:pt idx="14">
                  <c:v>50</c:v>
                </c:pt>
                <c:pt idx="15">
                  <c:v>43.478260869565204</c:v>
                </c:pt>
                <c:pt idx="16">
                  <c:v>28.571428571428569</c:v>
                </c:pt>
                <c:pt idx="17">
                  <c:v>20</c:v>
                </c:pt>
                <c:pt idx="18">
                  <c:v>33.333333333333329</c:v>
                </c:pt>
                <c:pt idx="19">
                  <c:v>66.666666666666657</c:v>
                </c:pt>
                <c:pt idx="20">
                  <c:v>36.363636363636303</c:v>
                </c:pt>
              </c:numCache>
            </c:numRef>
          </c:val>
        </c:ser>
        <c:ser>
          <c:idx val="1"/>
          <c:order val="1"/>
          <c:tx>
            <c:strRef>
              <c:f>Субсидии!$C$133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Субсидии!$A$134:$A$154</c:f>
              <c:strCache>
                <c:ptCount val="21"/>
                <c:pt idx="0">
                  <c:v>Алатырский </c:v>
                </c:pt>
                <c:pt idx="1">
                  <c:v>Аликовский </c:v>
                </c:pt>
                <c:pt idx="2">
                  <c:v>Батыревский </c:v>
                </c:pt>
                <c:pt idx="3">
                  <c:v>Вурнарский </c:v>
                </c:pt>
                <c:pt idx="4">
                  <c:v>Ибресинский </c:v>
                </c:pt>
                <c:pt idx="5">
                  <c:v>Канашский </c:v>
                </c:pt>
                <c:pt idx="6">
                  <c:v>Козловский </c:v>
                </c:pt>
                <c:pt idx="7">
                  <c:v>Комсомольский </c:v>
                </c:pt>
                <c:pt idx="8">
                  <c:v>Красноармейский </c:v>
                </c:pt>
                <c:pt idx="9">
                  <c:v>Красночетайский </c:v>
                </c:pt>
                <c:pt idx="10">
                  <c:v>Марпосадский </c:v>
                </c:pt>
                <c:pt idx="11">
                  <c:v>Моргаушский </c:v>
                </c:pt>
                <c:pt idx="12">
                  <c:v>Порецкий</c:v>
                </c:pt>
                <c:pt idx="13">
                  <c:v>Урмарский </c:v>
                </c:pt>
                <c:pt idx="14">
                  <c:v>Цивильский </c:v>
                </c:pt>
                <c:pt idx="15">
                  <c:v>Чебоксарский </c:v>
                </c:pt>
                <c:pt idx="16">
                  <c:v>Шемуршинский </c:v>
                </c:pt>
                <c:pt idx="17">
                  <c:v>Шумерлинский </c:v>
                </c:pt>
                <c:pt idx="18">
                  <c:v>Ядринский </c:v>
                </c:pt>
                <c:pt idx="19">
                  <c:v>Яльчикский </c:v>
                </c:pt>
                <c:pt idx="20">
                  <c:v>Янтиковский </c:v>
                </c:pt>
              </c:strCache>
            </c:strRef>
          </c:cat>
          <c:val>
            <c:numRef>
              <c:f>Субсидии!$C$134:$C$154</c:f>
              <c:numCache>
                <c:formatCode>General</c:formatCode>
                <c:ptCount val="21"/>
                <c:pt idx="0">
                  <c:v>24.1</c:v>
                </c:pt>
                <c:pt idx="1">
                  <c:v>17.399999999999999</c:v>
                </c:pt>
                <c:pt idx="2">
                  <c:v>13.5</c:v>
                </c:pt>
                <c:pt idx="3">
                  <c:v>26.7</c:v>
                </c:pt>
                <c:pt idx="4">
                  <c:v>4</c:v>
                </c:pt>
                <c:pt idx="5">
                  <c:v>13.8</c:v>
                </c:pt>
                <c:pt idx="6">
                  <c:v>17.399999999999999</c:v>
                </c:pt>
                <c:pt idx="7">
                  <c:v>18.8</c:v>
                </c:pt>
                <c:pt idx="8">
                  <c:v>17</c:v>
                </c:pt>
                <c:pt idx="9">
                  <c:v>16.7</c:v>
                </c:pt>
                <c:pt idx="10">
                  <c:v>24.2</c:v>
                </c:pt>
                <c:pt idx="11">
                  <c:v>19</c:v>
                </c:pt>
                <c:pt idx="12">
                  <c:v>10.5</c:v>
                </c:pt>
                <c:pt idx="13">
                  <c:v>12.3</c:v>
                </c:pt>
                <c:pt idx="14">
                  <c:v>9.6</c:v>
                </c:pt>
                <c:pt idx="15">
                  <c:v>3.2</c:v>
                </c:pt>
                <c:pt idx="16">
                  <c:v>10.3</c:v>
                </c:pt>
                <c:pt idx="17">
                  <c:v>13.3</c:v>
                </c:pt>
                <c:pt idx="18">
                  <c:v>7.7</c:v>
                </c:pt>
                <c:pt idx="19">
                  <c:v>20</c:v>
                </c:pt>
                <c:pt idx="20">
                  <c:v>30</c:v>
                </c:pt>
              </c:numCache>
            </c:numRef>
          </c:val>
        </c:ser>
        <c:shape val="box"/>
        <c:axId val="107277696"/>
        <c:axId val="106964096"/>
        <c:axId val="0"/>
      </c:bar3DChart>
      <c:catAx>
        <c:axId val="107277696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6964096"/>
        <c:crosses val="autoZero"/>
        <c:auto val="1"/>
        <c:lblAlgn val="ctr"/>
        <c:lblOffset val="100"/>
      </c:catAx>
      <c:valAx>
        <c:axId val="10696409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7277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8844366223368056"/>
          <c:y val="0.3910573677505424"/>
          <c:w val="0.11035914805915921"/>
          <c:h val="9.9459015958820049E-2"/>
        </c:manualLayout>
      </c:layout>
      <c:spPr>
        <a:solidFill>
          <a:prstClr val="white"/>
        </a:solidFill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rAngAx val="1"/>
    </c:view3D>
    <c:plotArea>
      <c:layout>
        <c:manualLayout>
          <c:layoutTarget val="inner"/>
          <c:xMode val="edge"/>
          <c:yMode val="edge"/>
          <c:x val="4.9689811500835117E-2"/>
          <c:y val="0.11051239614156483"/>
          <c:w val="0.93899209791289473"/>
          <c:h val="0.791877894244113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Россия</c:v>
                </c:pt>
              </c:strCache>
            </c:strRef>
          </c:tx>
          <c:dLbls>
            <c:dLbl>
              <c:idx val="0"/>
              <c:layout>
                <c:manualLayout>
                  <c:x val="-7.1301247771835734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5.3475935828877002E-3"/>
                  <c:y val="-1.1878247958426118E-2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мобильная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80.2</c:v>
                </c:pt>
                <c:pt idx="1">
                  <c:v>41.3</c:v>
                </c:pt>
                <c:pt idx="2">
                  <c:v>28.9</c:v>
                </c:pt>
                <c:pt idx="3">
                  <c:v>73.599999999999994</c:v>
                </c:pt>
                <c:pt idx="4">
                  <c:v>19.2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ПФО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мобильная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84.3</c:v>
                </c:pt>
                <c:pt idx="1">
                  <c:v>58.2</c:v>
                </c:pt>
                <c:pt idx="2">
                  <c:v>27.4</c:v>
                </c:pt>
                <c:pt idx="3">
                  <c:v>76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Чувашия</c:v>
                </c:pt>
              </c:strCache>
            </c:strRef>
          </c:tx>
          <c:dLbls>
            <c:dLbl>
              <c:idx val="0"/>
              <c:layout>
                <c:manualLayout>
                  <c:x val="8.9126559714795047E-3"/>
                  <c:y val="-1.4847809948032729E-2"/>
                </c:manualLayout>
              </c:layout>
              <c:showVal val="1"/>
            </c:dLbl>
            <c:dLbl>
              <c:idx val="4"/>
              <c:layout>
                <c:manualLayout>
                  <c:x val="1.06951871657754E-2"/>
                  <c:y val="-8.9086859688196247E-3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подключение к сетям электроснабжения</c:v>
                </c:pt>
                <c:pt idx="1">
                  <c:v>подключение к сетям газоснабжения</c:v>
                </c:pt>
                <c:pt idx="2">
                  <c:v>автономные источники водоснабжения</c:v>
                </c:pt>
                <c:pt idx="3">
                  <c:v>мобильная связь</c:v>
                </c:pt>
                <c:pt idx="4">
                  <c:v>подключение к сети интернет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0">
                  <c:v>86.9</c:v>
                </c:pt>
                <c:pt idx="1">
                  <c:v>66.5</c:v>
                </c:pt>
                <c:pt idx="2">
                  <c:v>48.6</c:v>
                </c:pt>
                <c:pt idx="3">
                  <c:v>80.3</c:v>
                </c:pt>
                <c:pt idx="4">
                  <c:v>16.2</c:v>
                </c:pt>
              </c:numCache>
            </c:numRef>
          </c:val>
        </c:ser>
        <c:shape val="box"/>
        <c:axId val="105944576"/>
        <c:axId val="105946112"/>
        <c:axId val="0"/>
      </c:bar3DChart>
      <c:catAx>
        <c:axId val="105944576"/>
        <c:scaling>
          <c:orientation val="minMax"/>
        </c:scaling>
        <c:axPos val="b"/>
        <c:tickLblPos val="nextTo"/>
        <c:txPr>
          <a:bodyPr anchor="t" anchorCtr="1"/>
          <a:lstStyle/>
          <a:p>
            <a:pPr>
              <a:defRPr sz="850" baseline="0"/>
            </a:pPr>
            <a:endParaRPr lang="ru-RU"/>
          </a:p>
        </c:txPr>
        <c:crossAx val="105946112"/>
        <c:crosses val="autoZero"/>
        <c:auto val="1"/>
        <c:lblAlgn val="ctr"/>
        <c:lblOffset val="100"/>
      </c:catAx>
      <c:valAx>
        <c:axId val="105946112"/>
        <c:scaling>
          <c:orientation val="minMax"/>
        </c:scaling>
        <c:axPos val="l"/>
        <c:majorGridlines/>
        <c:numFmt formatCode="General" sourceLinked="1"/>
        <c:tickLblPos val="nextTo"/>
        <c:crossAx val="10594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22331583552055"/>
          <c:y val="0.12128873230952919"/>
          <c:w val="0.13770691163604548"/>
          <c:h val="0.27796627014669123"/>
        </c:manualLayout>
      </c:layout>
      <c:spPr>
        <a:solidFill>
          <a:schemeClr val="bg1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AngAx val="1"/>
    </c:view3D>
    <c:plotArea>
      <c:layout>
        <c:manualLayout>
          <c:layoutTarget val="inner"/>
          <c:xMode val="edge"/>
          <c:yMode val="edge"/>
          <c:x val="4.120188101487314E-2"/>
          <c:y val="5.8273398814838874E-2"/>
          <c:w val="0.95863265529308939"/>
          <c:h val="0.88634373958449064"/>
        </c:manualLayout>
      </c:layout>
      <c:bar3DChart>
        <c:barDir val="col"/>
        <c:grouping val="clustered"/>
        <c:ser>
          <c:idx val="0"/>
          <c:order val="0"/>
          <c:tx>
            <c:strRef>
              <c:f>Сельхозтехника!$B$3</c:f>
              <c:strCache>
                <c:ptCount val="1"/>
                <c:pt idx="0">
                  <c:v>Россия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Сельхозтехника!$A$4:$A$7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Сельхозтехника!$B$4:$B$7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Сельхозтехника!$C$3</c:f>
              <c:strCache>
                <c:ptCount val="1"/>
                <c:pt idx="0">
                  <c:v>ПФО</c:v>
                </c:pt>
              </c:strCache>
            </c:strRef>
          </c:tx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Сельхозтехника!$A$4:$A$7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Сельхозтехника!$C$4:$C$7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Сельхозтехника!$D$3</c:f>
              <c:strCache>
                <c:ptCount val="1"/>
                <c:pt idx="0">
                  <c:v>Чувашия</c:v>
                </c:pt>
              </c:strCache>
            </c:strRef>
          </c:tx>
          <c:dLbls>
            <c:dLbl>
              <c:idx val="2"/>
              <c:layout>
                <c:manualLayout>
                  <c:x val="1.7777777777777781E-2"/>
                  <c:y val="-6.8728522336769784E-3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Сельхозтехника!$A$4:$A$7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Сельхозтехника!$D$4:$D$7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shape val="box"/>
        <c:axId val="106052608"/>
        <c:axId val="106066688"/>
        <c:axId val="0"/>
      </c:bar3DChart>
      <c:catAx>
        <c:axId val="106052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06066688"/>
        <c:crosses val="autoZero"/>
        <c:auto val="1"/>
        <c:lblAlgn val="ctr"/>
        <c:lblOffset val="100"/>
      </c:catAx>
      <c:valAx>
        <c:axId val="106066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6052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316780402449692"/>
          <c:y val="0.22639151205421618"/>
          <c:w val="0.12016552930883663"/>
          <c:h val="0.25226641484279527"/>
        </c:manualLayout>
      </c:layout>
      <c:spPr>
        <a:solidFill>
          <a:schemeClr val="bg1"/>
        </a:solidFill>
      </c:spPr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view3D>
      <c:rAngAx val="1"/>
    </c:view3D>
    <c:floor>
      <c:spPr>
        <a:scene3d>
          <a:camera prst="orthographicFront"/>
          <a:lightRig rig="threePt" dir="t"/>
        </a:scene3d>
        <a:sp3d prstMaterial="dkEdge">
          <a:contourClr>
            <a:srgbClr val="000000"/>
          </a:contourClr>
        </a:sp3d>
      </c:spPr>
    </c:floor>
    <c:plotArea>
      <c:layout>
        <c:manualLayout>
          <c:layoutTarget val="inner"/>
          <c:xMode val="edge"/>
          <c:yMode val="edge"/>
          <c:x val="2.9049759405074409E-2"/>
          <c:y val="3.9687291099336441E-2"/>
          <c:w val="0.97095024059492563"/>
          <c:h val="0.85887687345197128"/>
        </c:manualLayout>
      </c:layout>
      <c:bar3DChart>
        <c:barDir val="col"/>
        <c:grouping val="clustered"/>
        <c:ser>
          <c:idx val="0"/>
          <c:order val="0"/>
          <c:tx>
            <c:strRef>
              <c:f>Сельхозтехника!$B$11</c:f>
              <c:strCache>
                <c:ptCount val="1"/>
                <c:pt idx="0">
                  <c:v>Россия</c:v>
                </c:pt>
              </c:strCache>
            </c:strRef>
          </c:tx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Сельхозтехника!$A$12:$A$15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Сельхозтехника!$B$12:$B$15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Сельхозтехника!$C$11</c:f>
              <c:strCache>
                <c:ptCount val="1"/>
                <c:pt idx="0">
                  <c:v>ПФО</c:v>
                </c:pt>
              </c:strCache>
            </c:strRef>
          </c:tx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Сельхозтехника!$A$12:$A$15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Сельхозтехника!$C$12:$C$15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Сельхозтехника!$D$11</c:f>
              <c:strCache>
                <c:ptCount val="1"/>
                <c:pt idx="0">
                  <c:v>Чувашия</c:v>
                </c:pt>
              </c:strCache>
            </c:strRef>
          </c:tx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Сельхозтехника!$A$12:$A$15</c:f>
              <c:strCache>
                <c:ptCount val="4"/>
                <c:pt idx="0">
                  <c:v>тракторы¹</c:v>
                </c:pt>
                <c:pt idx="1">
                  <c:v>зерноуборочные комбайны²</c:v>
                </c:pt>
                <c:pt idx="2">
                  <c:v>картофелеуборочные комбайны²</c:v>
                </c:pt>
                <c:pt idx="3">
                  <c:v>машины свеклоуборочные²</c:v>
                </c:pt>
              </c:strCache>
            </c:strRef>
          </c:cat>
          <c:val>
            <c:numRef>
              <c:f>Сельхозтехника!$D$12:$D$15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hape val="box"/>
        <c:axId val="105721856"/>
        <c:axId val="105723392"/>
        <c:axId val="0"/>
      </c:bar3DChart>
      <c:catAx>
        <c:axId val="105721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5723392"/>
        <c:crosses val="autoZero"/>
        <c:auto val="1"/>
        <c:lblAlgn val="ctr"/>
        <c:lblOffset val="100"/>
      </c:catAx>
      <c:valAx>
        <c:axId val="105723392"/>
        <c:scaling>
          <c:orientation val="minMax"/>
        </c:scaling>
        <c:axPos val="l"/>
        <c:majorGridlines/>
        <c:numFmt formatCode="General" sourceLinked="1"/>
        <c:tickLblPos val="nextTo"/>
        <c:crossAx val="105721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13735783027116"/>
          <c:y val="6.7026418677985547E-2"/>
          <c:w val="0.12056742071120725"/>
          <c:h val="0.23340994836190224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3035870516185466E-2"/>
          <c:y val="2.6461399183874523E-2"/>
          <c:w val="0.94168635170603587"/>
          <c:h val="0.91689380609361826"/>
        </c:manualLayout>
      </c:layout>
      <c:bar3DChart>
        <c:barDir val="col"/>
        <c:grouping val="clustered"/>
        <c:ser>
          <c:idx val="0"/>
          <c:order val="0"/>
          <c:tx>
            <c:strRef>
              <c:f>Сельхозтехника!$A$20</c:f>
              <c:strCache>
                <c:ptCount val="1"/>
                <c:pt idx="0">
                  <c:v>тракторы¹</c:v>
                </c:pt>
              </c:strCache>
            </c:strRef>
          </c:tx>
          <c:dLbls>
            <c:dLbl>
              <c:idx val="0"/>
              <c:layout>
                <c:manualLayout>
                  <c:x val="2.3611111111111145E-2"/>
                  <c:y val="-1.1916844074382142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1.430021288925855E-2"/>
                </c:manualLayout>
              </c:layout>
              <c:showVal val="1"/>
            </c:dLbl>
            <c:dLbl>
              <c:idx val="2"/>
              <c:layout>
                <c:manualLayout>
                  <c:x val="2.0833333333333377E-2"/>
                  <c:y val="-1.9066950519011427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Сельхозтехника!$B$19:$D$19</c:f>
              <c:strCache>
                <c:ptCount val="3"/>
                <c:pt idx="0">
                  <c:v>Россия</c:v>
                </c:pt>
                <c:pt idx="1">
                  <c:v>ПФО</c:v>
                </c:pt>
                <c:pt idx="2">
                  <c:v>Чувашия</c:v>
                </c:pt>
              </c:strCache>
            </c:strRef>
          </c:cat>
          <c:val>
            <c:numRef>
              <c:f>Сельхозтехника!$B$20:$D$20</c:f>
              <c:numCache>
                <c:formatCode>General</c:formatCode>
                <c:ptCount val="3"/>
                <c:pt idx="0">
                  <c:v>193</c:v>
                </c:pt>
                <c:pt idx="1">
                  <c:v>186</c:v>
                </c:pt>
                <c:pt idx="2">
                  <c:v>102</c:v>
                </c:pt>
              </c:numCache>
            </c:numRef>
          </c:val>
        </c:ser>
        <c:shape val="box"/>
        <c:axId val="105765888"/>
        <c:axId val="106107648"/>
        <c:axId val="0"/>
      </c:bar3DChart>
      <c:catAx>
        <c:axId val="105765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6107648"/>
        <c:crosses val="autoZero"/>
        <c:auto val="1"/>
        <c:lblAlgn val="ctr"/>
        <c:lblOffset val="100"/>
      </c:catAx>
      <c:valAx>
        <c:axId val="10610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50" b="1" i="0" baseline="0"/>
            </a:pPr>
            <a:endParaRPr lang="ru-RU"/>
          </a:p>
        </c:txPr>
        <c:crossAx val="10576588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AngAx val="1"/>
    </c:view3D>
    <c:plotArea>
      <c:layout>
        <c:manualLayout>
          <c:layoutTarget val="inner"/>
          <c:xMode val="edge"/>
          <c:yMode val="edge"/>
          <c:x val="0.12912609361329833"/>
          <c:y val="2.5008991242556598E-2"/>
          <c:w val="0.84075798337707863"/>
          <c:h val="0.91803495565961368"/>
        </c:manualLayout>
      </c:layout>
      <c:bar3DChart>
        <c:barDir val="bar"/>
        <c:grouping val="clustered"/>
        <c:ser>
          <c:idx val="1"/>
          <c:order val="0"/>
          <c:tx>
            <c:strRef>
              <c:f>Лист3!$C$3</c:f>
              <c:strCache>
                <c:ptCount val="1"/>
                <c:pt idx="0">
                  <c:v>КФХ и ИП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Лист3!$A$4:$A$24</c:f>
              <c:strCache>
                <c:ptCount val="21"/>
                <c:pt idx="0">
                  <c:v>Порецкий</c:v>
                </c:pt>
                <c:pt idx="1">
                  <c:v>Красночетайский</c:v>
                </c:pt>
                <c:pt idx="2">
                  <c:v>Алатырский</c:v>
                </c:pt>
                <c:pt idx="3">
                  <c:v>Шумерлинский</c:v>
                </c:pt>
                <c:pt idx="4">
                  <c:v>Янтиковский</c:v>
                </c:pt>
                <c:pt idx="5">
                  <c:v>Марпосадский</c:v>
                </c:pt>
                <c:pt idx="6">
                  <c:v>Шемуршинский</c:v>
                </c:pt>
                <c:pt idx="7">
                  <c:v>Козловский</c:v>
                </c:pt>
                <c:pt idx="8">
                  <c:v>Аликовский</c:v>
                </c:pt>
                <c:pt idx="9">
                  <c:v>Вурнарский</c:v>
                </c:pt>
                <c:pt idx="10">
                  <c:v>Цивильский</c:v>
                </c:pt>
                <c:pt idx="11">
                  <c:v>Ибресинский</c:v>
                </c:pt>
                <c:pt idx="12">
                  <c:v>Красноармейский</c:v>
                </c:pt>
                <c:pt idx="13">
                  <c:v>Моргаушский</c:v>
                </c:pt>
                <c:pt idx="14">
                  <c:v>Комсомольский</c:v>
                </c:pt>
                <c:pt idx="15">
                  <c:v>Яльчикский</c:v>
                </c:pt>
                <c:pt idx="16">
                  <c:v>Канашский</c:v>
                </c:pt>
                <c:pt idx="17">
                  <c:v>Ядринский</c:v>
                </c:pt>
                <c:pt idx="18">
                  <c:v>Урмарский</c:v>
                </c:pt>
                <c:pt idx="19">
                  <c:v>Чебоксарский</c:v>
                </c:pt>
                <c:pt idx="20">
                  <c:v>Батыревский</c:v>
                </c:pt>
              </c:strCache>
            </c:strRef>
          </c:cat>
          <c:val>
            <c:numRef>
              <c:f>Лист3!$C$4:$C$24</c:f>
              <c:numCache>
                <c:formatCode>0</c:formatCode>
                <c:ptCount val="21"/>
                <c:pt idx="0">
                  <c:v>21</c:v>
                </c:pt>
                <c:pt idx="1">
                  <c:v>25</c:v>
                </c:pt>
                <c:pt idx="2">
                  <c:v>32</c:v>
                </c:pt>
                <c:pt idx="3">
                  <c:v>33</c:v>
                </c:pt>
                <c:pt idx="4">
                  <c:v>33</c:v>
                </c:pt>
                <c:pt idx="5">
                  <c:v>37</c:v>
                </c:pt>
                <c:pt idx="6">
                  <c:v>44</c:v>
                </c:pt>
                <c:pt idx="7">
                  <c:v>48</c:v>
                </c:pt>
                <c:pt idx="8">
                  <c:v>49</c:v>
                </c:pt>
                <c:pt idx="9">
                  <c:v>52</c:v>
                </c:pt>
                <c:pt idx="10">
                  <c:v>52</c:v>
                </c:pt>
                <c:pt idx="11">
                  <c:v>56</c:v>
                </c:pt>
                <c:pt idx="12">
                  <c:v>56</c:v>
                </c:pt>
                <c:pt idx="13">
                  <c:v>67</c:v>
                </c:pt>
                <c:pt idx="14">
                  <c:v>72</c:v>
                </c:pt>
                <c:pt idx="15">
                  <c:v>73</c:v>
                </c:pt>
                <c:pt idx="16">
                  <c:v>75</c:v>
                </c:pt>
                <c:pt idx="17">
                  <c:v>93</c:v>
                </c:pt>
                <c:pt idx="18">
                  <c:v>113</c:v>
                </c:pt>
                <c:pt idx="19">
                  <c:v>126</c:v>
                </c:pt>
                <c:pt idx="20">
                  <c:v>176</c:v>
                </c:pt>
              </c:numCache>
            </c:numRef>
          </c:val>
        </c:ser>
        <c:ser>
          <c:idx val="0"/>
          <c:order val="1"/>
          <c:tx>
            <c:strRef>
              <c:f>Лист3!$B$3</c:f>
              <c:strCache>
                <c:ptCount val="1"/>
                <c:pt idx="0">
                  <c:v>СХО¹</c:v>
                </c:pt>
              </c:strCache>
            </c:strRef>
          </c:tx>
          <c:cat>
            <c:strRef>
              <c:f>Лист3!$A$4:$A$24</c:f>
              <c:strCache>
                <c:ptCount val="21"/>
                <c:pt idx="0">
                  <c:v>Порецкий</c:v>
                </c:pt>
                <c:pt idx="1">
                  <c:v>Красночетайский</c:v>
                </c:pt>
                <c:pt idx="2">
                  <c:v>Алатырский</c:v>
                </c:pt>
                <c:pt idx="3">
                  <c:v>Шумерлинский</c:v>
                </c:pt>
                <c:pt idx="4">
                  <c:v>Янтиковский</c:v>
                </c:pt>
                <c:pt idx="5">
                  <c:v>Марпосадский</c:v>
                </c:pt>
                <c:pt idx="6">
                  <c:v>Шемуршинский</c:v>
                </c:pt>
                <c:pt idx="7">
                  <c:v>Козловский</c:v>
                </c:pt>
                <c:pt idx="8">
                  <c:v>Аликовский</c:v>
                </c:pt>
                <c:pt idx="9">
                  <c:v>Вурнарский</c:v>
                </c:pt>
                <c:pt idx="10">
                  <c:v>Цивильский</c:v>
                </c:pt>
                <c:pt idx="11">
                  <c:v>Ибресинский</c:v>
                </c:pt>
                <c:pt idx="12">
                  <c:v>Красноармейский</c:v>
                </c:pt>
                <c:pt idx="13">
                  <c:v>Моргаушский</c:v>
                </c:pt>
                <c:pt idx="14">
                  <c:v>Комсомольский</c:v>
                </c:pt>
                <c:pt idx="15">
                  <c:v>Яльчикский</c:v>
                </c:pt>
                <c:pt idx="16">
                  <c:v>Канашский</c:v>
                </c:pt>
                <c:pt idx="17">
                  <c:v>Ядринский</c:v>
                </c:pt>
                <c:pt idx="18">
                  <c:v>Урмарский</c:v>
                </c:pt>
                <c:pt idx="19">
                  <c:v>Чебоксарский</c:v>
                </c:pt>
                <c:pt idx="20">
                  <c:v>Батыревский</c:v>
                </c:pt>
              </c:strCache>
            </c:strRef>
          </c:cat>
          <c:val>
            <c:numRef>
              <c:f>Лист3!$B$4:$B$24</c:f>
              <c:numCache>
                <c:formatCode>0</c:formatCode>
                <c:ptCount val="21"/>
                <c:pt idx="0">
                  <c:v>16</c:v>
                </c:pt>
                <c:pt idx="1">
                  <c:v>7</c:v>
                </c:pt>
                <c:pt idx="2">
                  <c:v>9</c:v>
                </c:pt>
                <c:pt idx="3">
                  <c:v>5</c:v>
                </c:pt>
                <c:pt idx="4">
                  <c:v>9</c:v>
                </c:pt>
                <c:pt idx="5">
                  <c:v>3</c:v>
                </c:pt>
                <c:pt idx="6">
                  <c:v>8</c:v>
                </c:pt>
                <c:pt idx="7">
                  <c:v>10</c:v>
                </c:pt>
                <c:pt idx="8">
                  <c:v>13</c:v>
                </c:pt>
                <c:pt idx="9">
                  <c:v>19</c:v>
                </c:pt>
                <c:pt idx="10">
                  <c:v>13</c:v>
                </c:pt>
                <c:pt idx="11">
                  <c:v>18</c:v>
                </c:pt>
                <c:pt idx="12">
                  <c:v>12</c:v>
                </c:pt>
                <c:pt idx="13">
                  <c:v>20</c:v>
                </c:pt>
                <c:pt idx="14">
                  <c:v>26</c:v>
                </c:pt>
                <c:pt idx="15">
                  <c:v>18</c:v>
                </c:pt>
                <c:pt idx="16">
                  <c:v>22</c:v>
                </c:pt>
                <c:pt idx="17">
                  <c:v>15</c:v>
                </c:pt>
                <c:pt idx="18">
                  <c:v>7</c:v>
                </c:pt>
                <c:pt idx="19">
                  <c:v>26</c:v>
                </c:pt>
                <c:pt idx="20">
                  <c:v>24</c:v>
                </c:pt>
              </c:numCache>
            </c:numRef>
          </c:val>
        </c:ser>
        <c:shape val="box"/>
        <c:axId val="106150144"/>
        <c:axId val="106164224"/>
        <c:axId val="0"/>
      </c:bar3DChart>
      <c:catAx>
        <c:axId val="106150144"/>
        <c:scaling>
          <c:orientation val="minMax"/>
        </c:scaling>
        <c:axPos val="l"/>
        <c:tickLblPos val="nextTo"/>
        <c:crossAx val="106164224"/>
        <c:crosses val="autoZero"/>
        <c:auto val="1"/>
        <c:lblAlgn val="ctr"/>
        <c:lblOffset val="100"/>
      </c:catAx>
      <c:valAx>
        <c:axId val="106164224"/>
        <c:scaling>
          <c:orientation val="minMax"/>
        </c:scaling>
        <c:axPos val="b"/>
        <c:majorGridlines/>
        <c:numFmt formatCode="0" sourceLinked="1"/>
        <c:tickLblPos val="nextTo"/>
        <c:crossAx val="1061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84098862642294"/>
          <c:y val="0.48389659059601081"/>
          <c:w val="0.13971456692913389"/>
          <c:h val="0.23227856972916713"/>
        </c:manualLayout>
      </c:layout>
      <c:spPr>
        <a:solidFill>
          <a:prstClr val="white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768932117050681"/>
          <c:y val="1.3395136124115605E-2"/>
          <c:w val="0.83607163661667305"/>
          <c:h val="0.91951386554799008"/>
        </c:manualLayout>
      </c:layout>
      <c:bar3DChart>
        <c:barDir val="bar"/>
        <c:grouping val="clustered"/>
        <c:ser>
          <c:idx val="0"/>
          <c:order val="0"/>
          <c:tx>
            <c:strRef>
              <c:f>Лист3!$Q$3</c:f>
              <c:strCache>
                <c:ptCount val="1"/>
                <c:pt idx="0">
                  <c:v>ЛПХ²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/>
              <c:showVal val="1"/>
            </c:dLbl>
            <c:dLbl>
              <c:idx val="20"/>
              <c:layout/>
              <c:showVal val="1"/>
            </c:dLbl>
            <c:delete val="1"/>
          </c:dLbls>
          <c:cat>
            <c:strRef>
              <c:f>Лист3!$P$4:$P$24</c:f>
              <c:strCache>
                <c:ptCount val="21"/>
                <c:pt idx="0">
                  <c:v>Шемуршинский</c:v>
                </c:pt>
                <c:pt idx="1">
                  <c:v>Порецкий</c:v>
                </c:pt>
                <c:pt idx="2">
                  <c:v>Янтиковский</c:v>
                </c:pt>
                <c:pt idx="3">
                  <c:v>Шумерлинский</c:v>
                </c:pt>
                <c:pt idx="4">
                  <c:v>Алатырский</c:v>
                </c:pt>
                <c:pt idx="5">
                  <c:v>Красноармейский</c:v>
                </c:pt>
                <c:pt idx="6">
                  <c:v>Яльчикский</c:v>
                </c:pt>
                <c:pt idx="7">
                  <c:v>Аликовский</c:v>
                </c:pt>
                <c:pt idx="8">
                  <c:v>Козловский</c:v>
                </c:pt>
                <c:pt idx="9">
                  <c:v>Ибресинский</c:v>
                </c:pt>
                <c:pt idx="10">
                  <c:v>Красночетайский</c:v>
                </c:pt>
                <c:pt idx="11">
                  <c:v>Комсомольский</c:v>
                </c:pt>
                <c:pt idx="12">
                  <c:v>Урмарский</c:v>
                </c:pt>
                <c:pt idx="13">
                  <c:v>Марпосадский</c:v>
                </c:pt>
                <c:pt idx="14">
                  <c:v>Ядринский</c:v>
                </c:pt>
                <c:pt idx="15">
                  <c:v>Вурнарский</c:v>
                </c:pt>
                <c:pt idx="16">
                  <c:v>Батыревский</c:v>
                </c:pt>
                <c:pt idx="17">
                  <c:v>Цивильский</c:v>
                </c:pt>
                <c:pt idx="18">
                  <c:v>Моргаушский</c:v>
                </c:pt>
                <c:pt idx="19">
                  <c:v>Канашский</c:v>
                </c:pt>
                <c:pt idx="20">
                  <c:v>Чебоксарский</c:v>
                </c:pt>
              </c:strCache>
            </c:strRef>
          </c:cat>
          <c:val>
            <c:numRef>
              <c:f>Лист3!$Q$4:$Q$24</c:f>
              <c:numCache>
                <c:formatCode>0</c:formatCode>
                <c:ptCount val="21"/>
                <c:pt idx="0">
                  <c:v>6106</c:v>
                </c:pt>
                <c:pt idx="1">
                  <c:v>6174</c:v>
                </c:pt>
                <c:pt idx="2">
                  <c:v>6684</c:v>
                </c:pt>
                <c:pt idx="3">
                  <c:v>6785</c:v>
                </c:pt>
                <c:pt idx="4">
                  <c:v>7377</c:v>
                </c:pt>
                <c:pt idx="5">
                  <c:v>7395</c:v>
                </c:pt>
                <c:pt idx="6">
                  <c:v>7765</c:v>
                </c:pt>
                <c:pt idx="7">
                  <c:v>7776</c:v>
                </c:pt>
                <c:pt idx="8">
                  <c:v>7812</c:v>
                </c:pt>
                <c:pt idx="9">
                  <c:v>8938</c:v>
                </c:pt>
                <c:pt idx="10">
                  <c:v>9633</c:v>
                </c:pt>
                <c:pt idx="11">
                  <c:v>10269</c:v>
                </c:pt>
                <c:pt idx="12">
                  <c:v>10552</c:v>
                </c:pt>
                <c:pt idx="13">
                  <c:v>10953</c:v>
                </c:pt>
                <c:pt idx="14">
                  <c:v>11775</c:v>
                </c:pt>
                <c:pt idx="15">
                  <c:v>11920</c:v>
                </c:pt>
                <c:pt idx="16">
                  <c:v>13158</c:v>
                </c:pt>
                <c:pt idx="17">
                  <c:v>14180</c:v>
                </c:pt>
                <c:pt idx="18">
                  <c:v>15147</c:v>
                </c:pt>
                <c:pt idx="19">
                  <c:v>18287</c:v>
                </c:pt>
                <c:pt idx="20">
                  <c:v>23754</c:v>
                </c:pt>
              </c:numCache>
            </c:numRef>
          </c:val>
        </c:ser>
        <c:shape val="box"/>
        <c:axId val="106201856"/>
        <c:axId val="106203392"/>
        <c:axId val="0"/>
      </c:bar3DChart>
      <c:catAx>
        <c:axId val="106201856"/>
        <c:scaling>
          <c:orientation val="minMax"/>
        </c:scaling>
        <c:axPos val="l"/>
        <c:tickLblPos val="nextTo"/>
        <c:crossAx val="106203392"/>
        <c:crosses val="autoZero"/>
        <c:auto val="1"/>
        <c:lblAlgn val="ctr"/>
        <c:lblOffset val="100"/>
      </c:catAx>
      <c:valAx>
        <c:axId val="106203392"/>
        <c:scaling>
          <c:orientation val="minMax"/>
        </c:scaling>
        <c:axPos val="b"/>
        <c:majorGridlines/>
        <c:numFmt formatCode="0" sourceLinked="1"/>
        <c:tickLblPos val="nextTo"/>
        <c:crossAx val="10620185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5825240594925691"/>
          <c:y val="2.5410718253527392E-2"/>
          <c:w val="0.65991557305336934"/>
          <c:h val="0.93146120620744033"/>
        </c:manualLayout>
      </c:layout>
      <c:bar3DChart>
        <c:barDir val="bar"/>
        <c:grouping val="stacked"/>
        <c:ser>
          <c:idx val="0"/>
          <c:order val="0"/>
          <c:tx>
            <c:strRef>
              <c:f>'Число сельхозпроизводителей'!$Q$3</c:f>
              <c:strCache>
                <c:ptCount val="1"/>
                <c:pt idx="0">
                  <c:v>ЛПХ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cat>
            <c:strRef>
              <c:f>'Число сельхозпроизводителей'!$P$4:$P$24</c:f>
              <c:strCache>
                <c:ptCount val="21"/>
                <c:pt idx="0">
                  <c:v>Красночетайский</c:v>
                </c:pt>
                <c:pt idx="1">
                  <c:v>Шемуршинский</c:v>
                </c:pt>
                <c:pt idx="2">
                  <c:v>Чебоксарский</c:v>
                </c:pt>
                <c:pt idx="3">
                  <c:v>Цивильский</c:v>
                </c:pt>
                <c:pt idx="4">
                  <c:v>Моргаушский</c:v>
                </c:pt>
                <c:pt idx="5">
                  <c:v>Красноармейский</c:v>
                </c:pt>
                <c:pt idx="6">
                  <c:v>Комсомольский</c:v>
                </c:pt>
                <c:pt idx="7">
                  <c:v>Урмарский</c:v>
                </c:pt>
                <c:pt idx="8">
                  <c:v>Канашский</c:v>
                </c:pt>
                <c:pt idx="9">
                  <c:v>Ядринский</c:v>
                </c:pt>
                <c:pt idx="10">
                  <c:v>Ибресинский</c:v>
                </c:pt>
                <c:pt idx="11">
                  <c:v>Янтиковский</c:v>
                </c:pt>
                <c:pt idx="12">
                  <c:v>Аликовский</c:v>
                </c:pt>
                <c:pt idx="13">
                  <c:v>Батыревский</c:v>
                </c:pt>
                <c:pt idx="14">
                  <c:v>Яльчикский</c:v>
                </c:pt>
                <c:pt idx="15">
                  <c:v>Козловский</c:v>
                </c:pt>
                <c:pt idx="16">
                  <c:v>Марпосадский</c:v>
                </c:pt>
                <c:pt idx="17">
                  <c:v>Шумерлинский</c:v>
                </c:pt>
                <c:pt idx="18">
                  <c:v>Порецкий</c:v>
                </c:pt>
                <c:pt idx="19">
                  <c:v>Вурнарский</c:v>
                </c:pt>
                <c:pt idx="20">
                  <c:v>Алатырский</c:v>
                </c:pt>
              </c:strCache>
            </c:strRef>
          </c:cat>
          <c:val>
            <c:numRef>
              <c:f>'Число сельхозпроизводителей'!$Q$4:$Q$24</c:f>
              <c:numCache>
                <c:formatCode>0</c:formatCode>
                <c:ptCount val="21"/>
                <c:pt idx="0">
                  <c:v>9633</c:v>
                </c:pt>
                <c:pt idx="1">
                  <c:v>6106</c:v>
                </c:pt>
                <c:pt idx="2">
                  <c:v>23754</c:v>
                </c:pt>
                <c:pt idx="3">
                  <c:v>14180</c:v>
                </c:pt>
                <c:pt idx="4">
                  <c:v>15147</c:v>
                </c:pt>
                <c:pt idx="5">
                  <c:v>7395</c:v>
                </c:pt>
                <c:pt idx="6">
                  <c:v>10269</c:v>
                </c:pt>
                <c:pt idx="7">
                  <c:v>10552</c:v>
                </c:pt>
                <c:pt idx="8">
                  <c:v>18287</c:v>
                </c:pt>
                <c:pt idx="9">
                  <c:v>11775</c:v>
                </c:pt>
                <c:pt idx="10">
                  <c:v>8938</c:v>
                </c:pt>
                <c:pt idx="11">
                  <c:v>6684</c:v>
                </c:pt>
                <c:pt idx="12">
                  <c:v>7776</c:v>
                </c:pt>
                <c:pt idx="13">
                  <c:v>13158</c:v>
                </c:pt>
                <c:pt idx="14">
                  <c:v>7765</c:v>
                </c:pt>
                <c:pt idx="15">
                  <c:v>7812</c:v>
                </c:pt>
                <c:pt idx="16">
                  <c:v>10953</c:v>
                </c:pt>
                <c:pt idx="17">
                  <c:v>6785</c:v>
                </c:pt>
                <c:pt idx="18">
                  <c:v>6174</c:v>
                </c:pt>
                <c:pt idx="19">
                  <c:v>11920</c:v>
                </c:pt>
                <c:pt idx="20">
                  <c:v>7377</c:v>
                </c:pt>
              </c:numCache>
            </c:numRef>
          </c:val>
        </c:ser>
        <c:ser>
          <c:idx val="1"/>
          <c:order val="1"/>
          <c:tx>
            <c:strRef>
              <c:f>'Число сельхозпроизводителей'!$R$3</c:f>
              <c:strCache>
                <c:ptCount val="1"/>
                <c:pt idx="0">
                  <c:v>ЛПХ с заброшенными участками</c:v>
                </c:pt>
              </c:strCache>
            </c:strRef>
          </c:tx>
          <c:cat>
            <c:strRef>
              <c:f>'Число сельхозпроизводителей'!$P$4:$P$24</c:f>
              <c:strCache>
                <c:ptCount val="21"/>
                <c:pt idx="0">
                  <c:v>Красночетайский</c:v>
                </c:pt>
                <c:pt idx="1">
                  <c:v>Шемуршинский</c:v>
                </c:pt>
                <c:pt idx="2">
                  <c:v>Чебоксарский</c:v>
                </c:pt>
                <c:pt idx="3">
                  <c:v>Цивильский</c:v>
                </c:pt>
                <c:pt idx="4">
                  <c:v>Моргаушский</c:v>
                </c:pt>
                <c:pt idx="5">
                  <c:v>Красноармейский</c:v>
                </c:pt>
                <c:pt idx="6">
                  <c:v>Комсомольский</c:v>
                </c:pt>
                <c:pt idx="7">
                  <c:v>Урмарский</c:v>
                </c:pt>
                <c:pt idx="8">
                  <c:v>Канашский</c:v>
                </c:pt>
                <c:pt idx="9">
                  <c:v>Ядринский</c:v>
                </c:pt>
                <c:pt idx="10">
                  <c:v>Ибресинский</c:v>
                </c:pt>
                <c:pt idx="11">
                  <c:v>Янтиковский</c:v>
                </c:pt>
                <c:pt idx="12">
                  <c:v>Аликовский</c:v>
                </c:pt>
                <c:pt idx="13">
                  <c:v>Батыревский</c:v>
                </c:pt>
                <c:pt idx="14">
                  <c:v>Яльчикский</c:v>
                </c:pt>
                <c:pt idx="15">
                  <c:v>Козловский</c:v>
                </c:pt>
                <c:pt idx="16">
                  <c:v>Марпосадский</c:v>
                </c:pt>
                <c:pt idx="17">
                  <c:v>Шумерлинский</c:v>
                </c:pt>
                <c:pt idx="18">
                  <c:v>Порецкий</c:v>
                </c:pt>
                <c:pt idx="19">
                  <c:v>Вурнарский</c:v>
                </c:pt>
                <c:pt idx="20">
                  <c:v>Алатырский</c:v>
                </c:pt>
              </c:strCache>
            </c:strRef>
          </c:cat>
          <c:val>
            <c:numRef>
              <c:f>'Число сельхозпроизводителей'!$R$4:$R$24</c:f>
              <c:numCache>
                <c:formatCode>General</c:formatCode>
                <c:ptCount val="21"/>
                <c:pt idx="0">
                  <c:v>32</c:v>
                </c:pt>
                <c:pt idx="1">
                  <c:v>61</c:v>
                </c:pt>
                <c:pt idx="2">
                  <c:v>200</c:v>
                </c:pt>
                <c:pt idx="3">
                  <c:v>244</c:v>
                </c:pt>
                <c:pt idx="4">
                  <c:v>251</c:v>
                </c:pt>
                <c:pt idx="5">
                  <c:v>255</c:v>
                </c:pt>
                <c:pt idx="6">
                  <c:v>269</c:v>
                </c:pt>
                <c:pt idx="7">
                  <c:v>358</c:v>
                </c:pt>
                <c:pt idx="8">
                  <c:v>409</c:v>
                </c:pt>
                <c:pt idx="9">
                  <c:v>454</c:v>
                </c:pt>
                <c:pt idx="10">
                  <c:v>545</c:v>
                </c:pt>
                <c:pt idx="11">
                  <c:v>603</c:v>
                </c:pt>
                <c:pt idx="12">
                  <c:v>662</c:v>
                </c:pt>
                <c:pt idx="13">
                  <c:v>790</c:v>
                </c:pt>
                <c:pt idx="14">
                  <c:v>1105</c:v>
                </c:pt>
                <c:pt idx="15">
                  <c:v>1254</c:v>
                </c:pt>
                <c:pt idx="16">
                  <c:v>1410</c:v>
                </c:pt>
                <c:pt idx="17">
                  <c:v>1425</c:v>
                </c:pt>
                <c:pt idx="18">
                  <c:v>1488</c:v>
                </c:pt>
                <c:pt idx="19">
                  <c:v>2635</c:v>
                </c:pt>
                <c:pt idx="20">
                  <c:v>2910</c:v>
                </c:pt>
              </c:numCache>
            </c:numRef>
          </c:val>
        </c:ser>
        <c:shape val="box"/>
        <c:axId val="106323968"/>
        <c:axId val="106325504"/>
        <c:axId val="0"/>
      </c:bar3DChart>
      <c:catAx>
        <c:axId val="106323968"/>
        <c:scaling>
          <c:orientation val="minMax"/>
        </c:scaling>
        <c:axPos val="l"/>
        <c:tickLblPos val="nextTo"/>
        <c:crossAx val="106325504"/>
        <c:crosses val="autoZero"/>
        <c:auto val="1"/>
        <c:lblAlgn val="ctr"/>
        <c:lblOffset val="100"/>
      </c:catAx>
      <c:valAx>
        <c:axId val="106325504"/>
        <c:scaling>
          <c:orientation val="minMax"/>
        </c:scaling>
        <c:axPos val="b"/>
        <c:majorGridlines/>
        <c:numFmt formatCode="0" sourceLinked="1"/>
        <c:tickLblPos val="nextTo"/>
        <c:crossAx val="10632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09074014327592"/>
          <c:y val="0.13696146244381641"/>
          <c:w val="0.3049709098862653"/>
          <c:h val="0.22445894214771772"/>
        </c:manualLayout>
      </c:layout>
      <c:spPr>
        <a:solidFill>
          <a:schemeClr val="bg1"/>
        </a:solidFill>
      </c:spPr>
      <c:txPr>
        <a:bodyPr/>
        <a:lstStyle/>
        <a:p>
          <a:pPr>
            <a:defRPr sz="1150" b="1" i="0" baseline="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0.12201</cdr:x>
      <cdr:y>0.01606</cdr:y>
    </cdr:from>
    <cdr:to>
      <cdr:x>0.98037</cdr:x>
      <cdr:y>0.10643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5616" y="98298"/>
          <a:ext cx="7848871" cy="553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(</a:t>
          </a:r>
          <a:r>
            <a:rPr lang="ru-RU" sz="1400" dirty="0"/>
            <a:t>на 1 июля 2016 года; в процентах от общего числа сельскохозяйственных организаций)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0.12201</cdr:x>
      <cdr:y>0.01042</cdr:y>
    </cdr:from>
    <cdr:to>
      <cdr:x>0.97249</cdr:x>
      <cdr:y>0.05882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5616" y="63777"/>
          <a:ext cx="7776864" cy="29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(</a:t>
          </a:r>
          <a:r>
            <a:rPr lang="ru-RU" sz="1400" dirty="0"/>
            <a:t>на 1 июля; в процентах от общего числа КФХ и ИП)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0.18449</cdr:x>
      <cdr:y>0</cdr:y>
    </cdr:from>
    <cdr:to>
      <cdr:x>0.94099</cdr:x>
      <cdr:y>0.09639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6977" y="0"/>
          <a:ext cx="6917471" cy="57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/>
            <a:t>(</a:t>
          </a:r>
          <a:r>
            <a:rPr lang="ru-RU" sz="1400" dirty="0"/>
            <a:t>на 1 июля; в процентах от общего числа хозяйств)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0.03252</cdr:x>
      <cdr:y>0</cdr:y>
    </cdr:from>
    <cdr:to>
      <cdr:x>0.99198</cdr:x>
      <cdr:y>0.04819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0"/>
          <a:ext cx="42484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(Процентный вклад каждого значения в общее количество ЛПХ)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57" tIns="45578" rIns="91157" bIns="455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57" tIns="45578" rIns="91157" bIns="45578" rtlCol="0"/>
          <a:lstStyle>
            <a:lvl1pPr algn="r">
              <a:defRPr sz="1200"/>
            </a:lvl1pPr>
          </a:lstStyle>
          <a:p>
            <a:fld id="{7FA1AA81-E021-4DB3-A6EF-04FE66F14B24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57" tIns="45578" rIns="91157" bIns="455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57" tIns="45578" rIns="91157" bIns="4557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57" tIns="45578" rIns="91157" bIns="455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57" tIns="45578" rIns="91157" bIns="45578" rtlCol="0" anchor="b"/>
          <a:lstStyle>
            <a:lvl1pPr algn="r">
              <a:defRPr sz="1200"/>
            </a:lvl1pPr>
          </a:lstStyle>
          <a:p>
            <a:fld id="{50823CC3-3CB7-4635-B320-DD49E033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3CC3-3CB7-4635-B320-DD49E03357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6A92-9DF4-4ACD-94F2-3F51B89BEF5A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A6B2-D600-4338-B614-2D1958618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chart" Target="../charts/chart2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chart" Target="../charts/chart24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chart" Target="../charts/chart25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6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42844" y="2500306"/>
            <a:ext cx="8715436" cy="2500330"/>
          </a:xfrm>
        </p:spPr>
        <p:txBody>
          <a:bodyPr rtlCol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Предварительные итоги Всероссийской сельскохозяйственной переписи 2016 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года</a:t>
            </a:r>
            <a:b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Чувашской Республике</a:t>
            </a:r>
            <a:b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(по муниципальным районам)</a:t>
            </a:r>
            <a:endParaRPr lang="ru-RU" sz="28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57158" y="571480"/>
            <a:ext cx="664373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СТАТИСТИКИ</a:t>
            </a:r>
          </a:p>
          <a:p>
            <a:pPr algn="ctr">
              <a:spcBef>
                <a:spcPts val="600"/>
              </a:spcBef>
            </a:pPr>
            <a:r>
              <a:rPr lang="ru-RU" sz="1200" b="1" cap="all" dirty="0" smtClean="0">
                <a:latin typeface="Times New Roman" pitchFamily="18" charset="0"/>
                <a:cs typeface="Times New Roman" pitchFamily="18" charset="0"/>
              </a:rPr>
              <a:t>Территориальный орган Федеральной службы государственной статистики по Чувашской Республике</a:t>
            </a:r>
            <a:endParaRPr lang="en-US" sz="1200" b="1" cap="al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7158" y="2285992"/>
            <a:ext cx="828675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72074"/>
            <a:ext cx="9144000" cy="1785926"/>
          </a:xfrm>
          <a:prstGeom prst="rect">
            <a:avLst/>
          </a:prstGeom>
        </p:spPr>
      </p:pic>
      <p:pic>
        <p:nvPicPr>
          <p:cNvPr id="12290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28604"/>
            <a:ext cx="1512000" cy="1512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71868" y="6215082"/>
            <a:ext cx="20717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г.Чебоксары, </a:t>
            </a:r>
            <a:br>
              <a:rPr lang="ru-RU" sz="1400" b="1" dirty="0" smtClean="0"/>
            </a:br>
            <a:r>
              <a:rPr lang="ru-RU" sz="1400" b="1" dirty="0" smtClean="0"/>
              <a:t>январь  2018 г.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143512"/>
            <a:ext cx="314327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Заместитель руководителя Л.А.Петрова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Соотношение числа личных подсобных и других индивидуальных хозяйств граждан, производивших сельхозпродукцию,  с заброшенными земельными участками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620688"/>
          <a:ext cx="486003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548680"/>
          <a:ext cx="442798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688" y="54868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(единиц)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Соотношение площадей пашни и залежи на 1 июля 2016 г.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8" name="Диаграмма 7"/>
          <p:cNvGraphicFramePr/>
          <p:nvPr/>
        </p:nvGraphicFramePr>
        <p:xfrm>
          <a:off x="0" y="692696"/>
          <a:ext cx="4572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355976" y="692696"/>
          <a:ext cx="4788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51720" y="5486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(га)</a:t>
            </a:r>
            <a:endParaRPr lang="ru-RU" sz="1200" dirty="0"/>
          </a:p>
        </p:txBody>
      </p:sp>
      <p:sp>
        <p:nvSpPr>
          <p:cNvPr id="11" name="TextBox 1"/>
          <p:cNvSpPr txBox="1"/>
          <p:nvPr/>
        </p:nvSpPr>
        <p:spPr>
          <a:xfrm>
            <a:off x="4355976" y="548680"/>
            <a:ext cx="46805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/>
              <a:t>(Процентный вклад каждого значения в общую площадь пашни и залежи)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Общая посевная площадь сельскохозяйственных культур под урожай 2016 г. </a:t>
            </a:r>
            <a:br>
              <a:rPr lang="ru-RU" sz="1800" b="1" dirty="0" smtClean="0"/>
            </a:br>
            <a:r>
              <a:rPr lang="ru-RU" sz="1800" b="1" dirty="0" smtClean="0"/>
              <a:t>по категориям хозяйств 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4499992" y="54868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(тыс.га)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548680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Обеспеченность сельхозорганизаций, КФХ и ИП сельхозтехникой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692696"/>
          <a:ext cx="90364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476672"/>
            <a:ext cx="597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приходится тракторов на 1000 га пашни, штук)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Доля муниципальных районов  в общей площади посевов </a:t>
            </a:r>
            <a:r>
              <a:rPr lang="ru-RU" sz="1800" b="1" smtClean="0"/>
              <a:t>сельскохозяйственных культур </a:t>
            </a:r>
            <a:r>
              <a:rPr lang="ru-RU" sz="1800" b="1" dirty="0" smtClean="0"/>
              <a:t>под урожай 2016 года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620688"/>
          <a:ext cx="9144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548680"/>
            <a:ext cx="79208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(в %  к  общей площади посевных региона по видам сельхозкультур)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Структура посевных  площадей под урожай 2016 г. в хозяйствах всех категорий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692696"/>
          <a:ext cx="9144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общей площади посевов сельскохозяйственных культур)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посевов  зерновых и зернобобовых культур под урожай 2016 г.</a:t>
            </a:r>
            <a:br>
              <a:rPr lang="ru-RU" sz="1800" b="1" dirty="0" smtClean="0"/>
            </a:br>
            <a:r>
              <a:rPr lang="ru-RU" sz="1800" b="1" dirty="0" smtClean="0"/>
              <a:t> по категориям хозяйств 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общей площади посевов зерновых и зернобобовых культур)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764704"/>
          <a:ext cx="885698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посевных  площадей  картофеля под урожай 2016 г.  по  категориям хозяйств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общей площади посевов картофеля)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764704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посевных  площадей  овощей под урожай 2016 г.  по категориям хозяйств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 %  к общей площади посевов овощных культур)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764704"/>
          <a:ext cx="90364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посевных  площадей  технических культур </a:t>
            </a:r>
            <a:br>
              <a:rPr lang="ru-RU" sz="1800" b="1" dirty="0" smtClean="0"/>
            </a:br>
            <a:r>
              <a:rPr lang="ru-RU" sz="1800" b="1" dirty="0" smtClean="0"/>
              <a:t>под урожай 2016 г.  по категориям хозяйств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общей площади посевных технических культур)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620688"/>
          <a:ext cx="8964488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332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Обеспеченность  сельскохозяйственных организаций</a:t>
            </a:r>
            <a:r>
              <a:rPr lang="ru-RU" sz="1800" b="1" dirty="0" smtClean="0">
                <a:latin typeface="Times New Roman"/>
                <a:cs typeface="Times New Roman"/>
              </a:rPr>
              <a:t>¹</a:t>
            </a:r>
            <a:r>
              <a:rPr lang="ru-RU" sz="1800" b="1" dirty="0" smtClean="0"/>
              <a:t> объектами инфраструктуры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6" name="Диаграмма 5"/>
          <p:cNvGraphicFramePr/>
          <p:nvPr/>
        </p:nvGraphicFramePr>
        <p:xfrm>
          <a:off x="0" y="332656"/>
          <a:ext cx="91440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35896" y="6581001"/>
            <a:ext cx="5292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¹</a:t>
            </a:r>
            <a:r>
              <a:rPr lang="ru-RU" sz="1000" dirty="0" smtClean="0"/>
              <a:t>Без учета </a:t>
            </a:r>
            <a:r>
              <a:rPr lang="ru-RU" sz="1200" dirty="0" smtClean="0"/>
              <a:t>сельскохозяйственных</a:t>
            </a:r>
            <a:r>
              <a:rPr lang="ru-RU" sz="1000" dirty="0" smtClean="0"/>
              <a:t> предприятий несельскохозяйственных организаций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39344" y="6557918"/>
            <a:ext cx="5904656" cy="300082"/>
          </a:xfrm>
          <a:prstGeom prst="rect">
            <a:avLst/>
          </a:prstGeom>
          <a:solidFill>
            <a:prstClr val="white"/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¹без подсобных сельхозпредприятий несельскохозяйственных организаций</a:t>
            </a:r>
            <a:endParaRPr lang="ru-RU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посевных  площадей  кормовых культур под урожай 2016 г.  по категориям хозяйств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общей площади посевов  кормовых культур)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0" y="620688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Доля муниципальных районов в поголовье скота и птицы на 1 июля 2016 г.</a:t>
            </a:r>
            <a:br>
              <a:rPr lang="ru-RU" sz="1800" b="1" dirty="0" smtClean="0"/>
            </a:br>
            <a:r>
              <a:rPr lang="ru-RU" sz="1800" b="1" dirty="0" smtClean="0"/>
              <a:t>в хозяйствах всех категорий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 % к общему поголовью региона соответствующего вида скота и птицы)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поголовья крупного рогатого скота по категориям сельхозпроизводителей </a:t>
            </a:r>
            <a:br>
              <a:rPr lang="ru-RU" sz="1800" b="1" dirty="0" smtClean="0"/>
            </a:br>
            <a:r>
              <a:rPr lang="ru-RU" sz="1800" b="1" dirty="0" smtClean="0"/>
              <a:t>на 1 июля 2016 г. 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691680" y="548680"/>
            <a:ext cx="7056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общему поголовью  КРС по соответствующему муниципальному району)</a:t>
            </a:r>
            <a:endParaRPr lang="ru-RU" sz="1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67544" y="764704"/>
          <a:ext cx="8676456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Рисунок 6" descr="Крс20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376490"/>
            <a:ext cx="611560" cy="481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поголовья свиней по категориям сельхозпроизводителей </a:t>
            </a:r>
            <a:br>
              <a:rPr lang="ru-RU" sz="1800" b="1" dirty="0" smtClean="0"/>
            </a:br>
            <a:r>
              <a:rPr lang="ru-RU" sz="1800" b="1" dirty="0" smtClean="0"/>
              <a:t>на 1 июля 2016 г. 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691680" y="548680"/>
            <a:ext cx="7056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общему поголовью  свиней по соответствующему муниципальному району)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Рисунок 8" descr="хрю20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6398230"/>
            <a:ext cx="827584" cy="459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Структура поголовья птицы по категориям сельхозпроизводителей </a:t>
            </a:r>
            <a:br>
              <a:rPr lang="ru-RU" sz="1800" b="1" dirty="0" smtClean="0"/>
            </a:br>
            <a:r>
              <a:rPr lang="ru-RU" sz="1800" b="1" dirty="0" smtClean="0"/>
              <a:t>на 1 июля 2016 г. 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691680" y="548680"/>
            <a:ext cx="7056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(в % к общему поголовью  птицы по соответствующему муниципальному району)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908720"/>
          <a:ext cx="90364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Рисунок 8" descr="куры мя20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309320"/>
            <a:ext cx="584658" cy="54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Условия ведения хозяйственной деятельности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043608" y="548680"/>
            <a:ext cx="810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(% сельхозпроизводителей, получивших кредиты в 2015 г. к их общему числу, осуществлявших деятельность  в 2015 году, по соответствующему муниципальному району)</a:t>
            </a:r>
            <a:endParaRPr lang="ru-RU" sz="14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7504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Рисунок 3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24"/>
            <a:ext cx="9144000" cy="480000"/>
          </a:xfrm>
          <a:prstGeom prst="rect">
            <a:avLst/>
          </a:prstGeom>
        </p:spPr>
      </p:pic>
      <p:pic>
        <p:nvPicPr>
          <p:cNvPr id="5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715016"/>
            <a:ext cx="720000" cy="7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Обеспеченность крестьянских (фермерских) хозяйств  и ИП объектами инфраструктуры</a:t>
            </a:r>
            <a:endParaRPr lang="ru-RU" sz="1800" b="1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548680"/>
          <a:ext cx="9144000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Обеспеченность личных подсобных хозяйств  объектами инфраструктуры</a:t>
            </a:r>
            <a:endParaRPr lang="ru-RU" sz="1800" b="1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548680"/>
          <a:ext cx="91440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Обеспеченность сельскохозяйственных организаций</a:t>
            </a:r>
            <a:br>
              <a:rPr lang="ru-RU" sz="1800" b="1" dirty="0" smtClean="0"/>
            </a:br>
            <a:r>
              <a:rPr lang="ru-RU" sz="1800" b="1" dirty="0" smtClean="0"/>
              <a:t>сельскохозяйственной техникой в 2016 году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3923928" y="54868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(на 1 июля, штук)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6237312"/>
            <a:ext cx="6084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¹</a:t>
            </a:r>
            <a:r>
              <a:rPr lang="ru-RU" sz="1400" dirty="0" smtClean="0">
                <a:latin typeface="Times New Roman"/>
                <a:cs typeface="Times New Roman"/>
              </a:rPr>
              <a:t>на 1000 га пашни       </a:t>
            </a:r>
            <a:r>
              <a:rPr lang="ru-RU" dirty="0" smtClean="0">
                <a:latin typeface="Times New Roman"/>
                <a:cs typeface="Times New Roman"/>
              </a:rPr>
              <a:t>²</a:t>
            </a:r>
            <a:r>
              <a:rPr lang="ru-RU" sz="1400" dirty="0" smtClean="0">
                <a:latin typeface="Times New Roman"/>
                <a:cs typeface="Times New Roman"/>
              </a:rPr>
              <a:t>на 1000 га посевов соответствующих культур</a:t>
            </a:r>
            <a:endParaRPr lang="ru-RU" sz="14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836712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Обеспеченность </a:t>
            </a:r>
            <a:r>
              <a:rPr lang="ru-RU" sz="1800" b="1" smtClean="0"/>
              <a:t>крестьянских (фермерских </a:t>
            </a:r>
            <a:r>
              <a:rPr lang="ru-RU" sz="1800" b="1" dirty="0" smtClean="0"/>
              <a:t>хозяйств и индивидуальных предпринимателей сельскохозяйственной техникой в 2016 году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3923928" y="54868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(на 1 июля, штук)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6237312"/>
            <a:ext cx="6084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¹</a:t>
            </a:r>
            <a:r>
              <a:rPr lang="ru-RU" sz="1400" dirty="0" smtClean="0">
                <a:latin typeface="Times New Roman"/>
                <a:cs typeface="Times New Roman"/>
              </a:rPr>
              <a:t>на 1000 га пашни       </a:t>
            </a:r>
            <a:r>
              <a:rPr lang="ru-RU" dirty="0" smtClean="0">
                <a:latin typeface="Times New Roman"/>
                <a:cs typeface="Times New Roman"/>
              </a:rPr>
              <a:t>²</a:t>
            </a:r>
            <a:r>
              <a:rPr lang="ru-RU" sz="1400" dirty="0" smtClean="0">
                <a:latin typeface="Times New Roman"/>
                <a:cs typeface="Times New Roman"/>
              </a:rPr>
              <a:t>на 1000 га посевов соответствующих культур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908721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Обеспеченность личных подсобных и других индивидуальных хозяйств граждан</a:t>
            </a:r>
            <a:br>
              <a:rPr lang="ru-RU" sz="1800" b="1" dirty="0" smtClean="0"/>
            </a:br>
            <a:r>
              <a:rPr lang="ru-RU" sz="1800" b="1" dirty="0" smtClean="0"/>
              <a:t>тракторами</a:t>
            </a:r>
            <a:r>
              <a:rPr lang="ru-RU" sz="1800" b="1" dirty="0" smtClean="0">
                <a:latin typeface="Times New Roman"/>
                <a:cs typeface="Times New Roman"/>
              </a:rPr>
              <a:t>¹</a:t>
            </a:r>
            <a:r>
              <a:rPr lang="ru-RU" sz="1800" b="1" dirty="0" smtClean="0"/>
              <a:t> в 2016 году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3923928" y="54868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(на 1 июля, штук)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6237312"/>
            <a:ext cx="40679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¹</a:t>
            </a:r>
            <a:r>
              <a:rPr lang="ru-RU" sz="1400" dirty="0" smtClean="0">
                <a:latin typeface="Times New Roman"/>
                <a:cs typeface="Times New Roman"/>
              </a:rPr>
              <a:t>на 1000 га пашни      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908720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b="1" dirty="0" smtClean="0"/>
              <a:t>Число сельхозорганизаций, крестьянских (фермерских) хозяйств  и индивидуальных предпринимателей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6" name="Диаграмма 5"/>
          <p:cNvGraphicFramePr/>
          <p:nvPr/>
        </p:nvGraphicFramePr>
        <p:xfrm>
          <a:off x="0" y="795337"/>
          <a:ext cx="9144000" cy="573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9344" y="6557918"/>
            <a:ext cx="5904656" cy="300082"/>
          </a:xfrm>
          <a:prstGeom prst="rect">
            <a:avLst/>
          </a:prstGeom>
          <a:solidFill>
            <a:prstClr val="white"/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¹без подсобных сельхозпредприятий несельскохозяйственных организаций</a:t>
            </a:r>
            <a:endParaRPr lang="ru-RU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76672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(осуществлявших сельскохозяйственную деятельность в </a:t>
            </a:r>
            <a:r>
              <a:rPr lang="en-US" sz="1600" dirty="0" smtClean="0"/>
              <a:t>I</a:t>
            </a:r>
            <a:r>
              <a:rPr lang="ru-RU" sz="1600" dirty="0" smtClean="0"/>
              <a:t> полугодии 2016 г.)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Число личных  подсобных  и  других  индивидуальных  хозяйств граждан</a:t>
            </a:r>
            <a:endParaRPr lang="ru-RU" sz="1400" dirty="0"/>
          </a:p>
        </p:txBody>
      </p:sp>
      <p:pic>
        <p:nvPicPr>
          <p:cNvPr id="41" name="Рисунок 40" descr="podlogk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8000"/>
            <a:ext cx="9144000" cy="480000"/>
          </a:xfrm>
          <a:prstGeom prst="rect">
            <a:avLst/>
          </a:prstGeom>
        </p:spPr>
      </p:pic>
      <p:pic>
        <p:nvPicPr>
          <p:cNvPr id="3" name="Picture 2" descr="http://www.vshp2016.ru/img/logo-bi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00000" cy="90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Диаграмма 4"/>
          <p:cNvGraphicFramePr/>
          <p:nvPr/>
        </p:nvGraphicFramePr>
        <p:xfrm>
          <a:off x="0" y="692696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476672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(производивших сельскохозяйственную продукцию в </a:t>
            </a:r>
            <a:r>
              <a:rPr lang="en-US" sz="1600" dirty="0" smtClean="0"/>
              <a:t>I</a:t>
            </a:r>
            <a:r>
              <a:rPr lang="ru-RU" sz="1600" dirty="0" smtClean="0"/>
              <a:t> полугодии 2016 г.)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8250</TotalTime>
  <Words>590</Words>
  <Application>Microsoft Office PowerPoint</Application>
  <PresentationFormat>Экран (4:3)</PresentationFormat>
  <Paragraphs>90</Paragraphs>
  <Slides>26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Предварительные итоги Всероссийской сельскохозяйственной переписи 2016 года по Чувашской Республике (по муниципальным районам)</vt:lpstr>
      <vt:lpstr>Обеспеченность  сельскохозяйственных организаций¹ объектами инфраструктуры</vt:lpstr>
      <vt:lpstr>Обеспеченность крестьянских (фермерских) хозяйств  и ИП объектами инфраструктуры</vt:lpstr>
      <vt:lpstr>Обеспеченность личных подсобных хозяйств  объектами инфраструктуры</vt:lpstr>
      <vt:lpstr>Обеспеченность сельскохозяйственных организаций сельскохозяйственной техникой в 2016 году</vt:lpstr>
      <vt:lpstr>Обеспеченность крестьянских (фермерских хозяйств и индивидуальных предпринимателей сельскохозяйственной техникой в 2016 году</vt:lpstr>
      <vt:lpstr>Обеспеченность личных подсобных и других индивидуальных хозяйств граждан тракторами¹ в 2016 году</vt:lpstr>
      <vt:lpstr>Число сельхозорганизаций, крестьянских (фермерских) хозяйств  и индивидуальных предпринимателей</vt:lpstr>
      <vt:lpstr>Число личных  подсобных  и  других  индивидуальных  хозяйств граждан</vt:lpstr>
      <vt:lpstr>Соотношение числа личных подсобных и других индивидуальных хозяйств граждан, производивших сельхозпродукцию,  с заброшенными земельными участками</vt:lpstr>
      <vt:lpstr>Соотношение площадей пашни и залежи на 1 июля 2016 г.</vt:lpstr>
      <vt:lpstr>Общая посевная площадь сельскохозяйственных культур под урожай 2016 г.  по категориям хозяйств </vt:lpstr>
      <vt:lpstr>Обеспеченность сельхозорганизаций, КФХ и ИП сельхозтехникой</vt:lpstr>
      <vt:lpstr>Доля муниципальных районов  в общей площади посевов сельскохозяйственных культур под урожай 2016 года</vt:lpstr>
      <vt:lpstr>Структура посевных  площадей под урожай 2016 г. в хозяйствах всех категорий</vt:lpstr>
      <vt:lpstr>Структура посевов  зерновых и зернобобовых культур под урожай 2016 г.  по категориям хозяйств </vt:lpstr>
      <vt:lpstr>Структура посевных  площадей  картофеля под урожай 2016 г.  по  категориям хозяйств</vt:lpstr>
      <vt:lpstr>Структура посевных  площадей  овощей под урожай 2016 г.  по категориям хозяйств</vt:lpstr>
      <vt:lpstr>Структура посевных  площадей  технических культур  под урожай 2016 г.  по категориям хозяйств</vt:lpstr>
      <vt:lpstr>Структура посевных  площадей  кормовых культур под урожай 2016 г.  по категориям хозяйств</vt:lpstr>
      <vt:lpstr>Доля муниципальных районов в поголовье скота и птицы на 1 июля 2016 г. в хозяйствах всех категорий</vt:lpstr>
      <vt:lpstr>Структура поголовья крупного рогатого скота по категориям сельхозпроизводителей  на 1 июля 2016 г. </vt:lpstr>
      <vt:lpstr>Структура поголовья свиней по категориям сельхозпроизводителей  на 1 июля 2016 г. </vt:lpstr>
      <vt:lpstr>Структура поголовья птицы по категориям сельхозпроизводителей  на 1 июля 2016 г. </vt:lpstr>
      <vt:lpstr>Условия ведения хозяйственной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P21_DolgovaAP</cp:lastModifiedBy>
  <cp:revision>704</cp:revision>
  <dcterms:created xsi:type="dcterms:W3CDTF">2017-10-26T07:18:29Z</dcterms:created>
  <dcterms:modified xsi:type="dcterms:W3CDTF">2018-02-05T12:04:53Z</dcterms:modified>
</cp:coreProperties>
</file>