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charts/chart60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chart29.xml" ContentType="application/vnd.openxmlformats-officedocument.drawingml.chart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charts/chart58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charts/chart25.xml" ContentType="application/vnd.openxmlformats-officedocument.drawingml.chart+xml"/>
  <Override PartName="/ppt/charts/chart54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theme/themeOverride2.xml" ContentType="application/vnd.openxmlformats-officedocument.themeOverride+xml"/>
  <Override PartName="/ppt/charts/chart61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charts/chart59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charts/chart52.xml" ContentType="application/vnd.openxmlformats-officedocument.drawingml.chart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1"/>
  </p:notesMasterIdLst>
  <p:sldIdLst>
    <p:sldId id="267" r:id="rId2"/>
    <p:sldId id="310" r:id="rId3"/>
    <p:sldId id="303" r:id="rId4"/>
    <p:sldId id="312" r:id="rId5"/>
    <p:sldId id="314" r:id="rId6"/>
    <p:sldId id="395" r:id="rId7"/>
    <p:sldId id="332" r:id="rId8"/>
    <p:sldId id="333" r:id="rId9"/>
    <p:sldId id="326" r:id="rId10"/>
    <p:sldId id="403" r:id="rId11"/>
    <p:sldId id="392" r:id="rId12"/>
    <p:sldId id="328" r:id="rId13"/>
    <p:sldId id="331" r:id="rId14"/>
    <p:sldId id="389" r:id="rId15"/>
    <p:sldId id="387" r:id="rId16"/>
    <p:sldId id="342" r:id="rId17"/>
    <p:sldId id="343" r:id="rId18"/>
    <p:sldId id="345" r:id="rId19"/>
    <p:sldId id="388" r:id="rId20"/>
    <p:sldId id="346" r:id="rId21"/>
    <p:sldId id="347" r:id="rId22"/>
    <p:sldId id="373" r:id="rId23"/>
    <p:sldId id="260" r:id="rId24"/>
    <p:sldId id="264" r:id="rId25"/>
    <p:sldId id="259" r:id="rId26"/>
    <p:sldId id="262" r:id="rId27"/>
    <p:sldId id="261" r:id="rId28"/>
    <p:sldId id="273" r:id="rId29"/>
    <p:sldId id="275" r:id="rId30"/>
    <p:sldId id="272" r:id="rId31"/>
    <p:sldId id="270" r:id="rId32"/>
    <p:sldId id="377" r:id="rId33"/>
    <p:sldId id="378" r:id="rId34"/>
    <p:sldId id="348" r:id="rId35"/>
    <p:sldId id="349" r:id="rId36"/>
    <p:sldId id="382" r:id="rId37"/>
    <p:sldId id="383" r:id="rId38"/>
    <p:sldId id="384" r:id="rId39"/>
    <p:sldId id="350" r:id="rId40"/>
    <p:sldId id="385" r:id="rId41"/>
    <p:sldId id="381" r:id="rId42"/>
    <p:sldId id="363" r:id="rId43"/>
    <p:sldId id="374" r:id="rId44"/>
    <p:sldId id="370" r:id="rId45"/>
    <p:sldId id="365" r:id="rId46"/>
    <p:sldId id="368" r:id="rId47"/>
    <p:sldId id="367" r:id="rId48"/>
    <p:sldId id="369" r:id="rId49"/>
    <p:sldId id="356" r:id="rId50"/>
    <p:sldId id="357" r:id="rId51"/>
    <p:sldId id="358" r:id="rId52"/>
    <p:sldId id="359" r:id="rId53"/>
    <p:sldId id="360" r:id="rId54"/>
    <p:sldId id="397" r:id="rId55"/>
    <p:sldId id="398" r:id="rId56"/>
    <p:sldId id="399" r:id="rId57"/>
    <p:sldId id="400" r:id="rId58"/>
    <p:sldId id="401" r:id="rId59"/>
    <p:sldId id="396" r:id="rId6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9147"/>
    <a:srgbClr val="FF8837"/>
    <a:srgbClr val="6EB715"/>
    <a:srgbClr val="CC99FF"/>
    <a:srgbClr val="E54950"/>
    <a:srgbClr val="FF0066"/>
    <a:srgbClr val="2B0BB1"/>
    <a:srgbClr val="FF6565"/>
    <a:srgbClr val="FF438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97" autoAdjust="0"/>
    <p:restoredTop sz="97448" autoAdjust="0"/>
  </p:normalViewPr>
  <p:slideViewPr>
    <p:cSldViewPr>
      <p:cViewPr>
        <p:scale>
          <a:sx n="90" d="100"/>
          <a:sy n="90" d="100"/>
        </p:scale>
        <p:origin x="-46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1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4.xlsx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3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4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5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6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7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8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9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0.xlsx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1.xlsx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2.xlsx"/></Relationships>
</file>

<file path=ppt/charts/_rels/chart5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3.xlsx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4.xlsx"/></Relationships>
</file>

<file path=ppt/charts/_rels/chart5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55.xlsx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6.xlsx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7.xlsx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8.xlsx"/></Relationships>
</file>

<file path=ppt/charts/_rels/chart5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9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0.xlsx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1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7.xlsx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9178551909409007E-2"/>
          <c:y val="3.2895445679958703E-2"/>
          <c:w val="0.90103768911199356"/>
          <c:h val="0.58387136277787488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испытывают стесненности</c:v>
                </c:pt>
              </c:strCache>
            </c:strRef>
          </c:tx>
          <c:dLbls>
            <c:dLbl>
              <c:idx val="0"/>
              <c:layout>
                <c:manualLayout>
                  <c:x val="1.0821180299852996E-2"/>
                  <c:y val="-5.3871676817448229E-3"/>
                </c:manualLayout>
              </c:layout>
              <c:showVal val="1"/>
            </c:dLbl>
            <c:dLbl>
              <c:idx val="1"/>
              <c:layout>
                <c:manualLayout>
                  <c:x val="1.2367063199831541E-2"/>
                  <c:y val="-2.1549094913410876E-2"/>
                </c:manualLayout>
              </c:layout>
              <c:showVal val="1"/>
            </c:dLbl>
            <c:dLbl>
              <c:idx val="2"/>
              <c:layout>
                <c:manualLayout>
                  <c:x val="1.2367063199831541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7.7294144998947996E-3"/>
                  <c:y val="2.6935838408725368E-3"/>
                </c:manualLayout>
              </c:layout>
              <c:showVal val="1"/>
            </c:dLbl>
            <c:dLbl>
              <c:idx val="5"/>
              <c:layout>
                <c:manualLayout>
                  <c:x val="1.082118029985308E-2"/>
                  <c:y val="-2.6935838408724921E-3"/>
                </c:manualLayout>
              </c:layout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Все домохозяйства</c:v>
                </c:pt>
                <c:pt idx="1">
                  <c:v>домохозяйства с детьми</c:v>
                </c:pt>
                <c:pt idx="2">
                  <c:v>домохозяйства без детей</c:v>
                </c:pt>
                <c:pt idx="4">
                  <c:v>Домохозяйства в городских населенных пунктах</c:v>
                </c:pt>
                <c:pt idx="5">
                  <c:v>Домохозяйства в сельских населенных пунктах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74.099999999999994</c:v>
                </c:pt>
                <c:pt idx="1">
                  <c:v>47.6</c:v>
                </c:pt>
                <c:pt idx="2">
                  <c:v>86.4</c:v>
                </c:pt>
                <c:pt idx="4">
                  <c:v>63.8</c:v>
                </c:pt>
                <c:pt idx="5">
                  <c:v>90.5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испытывают определенную стесненность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1.2367063199831541E-2"/>
                  <c:y val="5.387167681744914E-3"/>
                </c:manualLayout>
              </c:layout>
              <c:showVal val="1"/>
            </c:dLbl>
            <c:dLbl>
              <c:idx val="1"/>
              <c:layout>
                <c:manualLayout>
                  <c:x val="9.2752973998737071E-3"/>
                  <c:y val="-2.6935838408724969E-3"/>
                </c:manualLayout>
              </c:layout>
              <c:showVal val="1"/>
            </c:dLbl>
            <c:dLbl>
              <c:idx val="2"/>
              <c:layout>
                <c:manualLayout>
                  <c:x val="5.1003239461439682E-3"/>
                  <c:y val="-4.2714109206721558E-5"/>
                </c:manualLayout>
              </c:layout>
              <c:showVal val="1"/>
            </c:dLbl>
            <c:dLbl>
              <c:idx val="4"/>
              <c:layout>
                <c:manualLayout>
                  <c:x val="4.6376486999369099E-3"/>
                  <c:y val="-2.6935838408724908E-3"/>
                </c:manualLayout>
              </c:layout>
              <c:showVal val="1"/>
            </c:dLbl>
            <c:dLbl>
              <c:idx val="5"/>
              <c:layout>
                <c:manualLayout>
                  <c:x val="7.7294144998948091E-3"/>
                  <c:y val="5.3871676817449253E-3"/>
                </c:manualLayout>
              </c:layout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Все домохозяйства</c:v>
                </c:pt>
                <c:pt idx="1">
                  <c:v>домохозяйства с детьми</c:v>
                </c:pt>
                <c:pt idx="2">
                  <c:v>домохозяйства без детей</c:v>
                </c:pt>
                <c:pt idx="4">
                  <c:v>Домохозяйства в городских населенных пунктах</c:v>
                </c:pt>
                <c:pt idx="5">
                  <c:v>Домохозяйства в сельских населенных пунктах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16.7</c:v>
                </c:pt>
                <c:pt idx="1">
                  <c:v>31.9</c:v>
                </c:pt>
                <c:pt idx="2">
                  <c:v>9.7000000000000011</c:v>
                </c:pt>
                <c:pt idx="4">
                  <c:v>22.4</c:v>
                </c:pt>
                <c:pt idx="5">
                  <c:v>7.8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испытывают большую стесненность</c:v>
                </c:pt>
              </c:strCache>
            </c:strRef>
          </c:tx>
          <c:dLbls>
            <c:dLbl>
              <c:idx val="0"/>
              <c:layout>
                <c:manualLayout>
                  <c:x val="8.0186278406214964E-3"/>
                  <c:y val="-3.7411668063817981E-2"/>
                </c:manualLayout>
              </c:layout>
              <c:showVal val="1"/>
            </c:dLbl>
            <c:dLbl>
              <c:idx val="1"/>
              <c:layout>
                <c:manualLayout>
                  <c:x val="9.2752973998737071E-3"/>
                  <c:y val="-2.6935838408724969E-3"/>
                </c:manualLayout>
              </c:layout>
              <c:showVal val="1"/>
            </c:dLbl>
            <c:dLbl>
              <c:idx val="2"/>
              <c:layout>
                <c:manualLayout>
                  <c:x val="6.4149491397055914E-3"/>
                  <c:y val="-4.0126644177582972E-2"/>
                </c:manualLayout>
              </c:layout>
              <c:showVal val="1"/>
            </c:dLbl>
            <c:dLbl>
              <c:idx val="4"/>
              <c:layout>
                <c:manualLayout>
                  <c:x val="1.0821180299852969E-2"/>
                  <c:y val="-2.1209321581673427E-7"/>
                </c:manualLayout>
              </c:layout>
              <c:showVal val="1"/>
            </c:dLbl>
            <c:dLbl>
              <c:idx val="5"/>
              <c:layout>
                <c:manualLayout>
                  <c:x val="7.6715761629629368E-3"/>
                  <c:y val="-3.4824623863341786E-2"/>
                </c:manualLayout>
              </c:layout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Все домохозяйства</c:v>
                </c:pt>
                <c:pt idx="1">
                  <c:v>домохозяйства с детьми</c:v>
                </c:pt>
                <c:pt idx="2">
                  <c:v>домохозяйства без детей</c:v>
                </c:pt>
                <c:pt idx="4">
                  <c:v>Домохозяйства в городских населенных пунктах</c:v>
                </c:pt>
                <c:pt idx="5">
                  <c:v>Домохозяйства в сельских населенных пунктах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9.1</c:v>
                </c:pt>
                <c:pt idx="1">
                  <c:v>20.5</c:v>
                </c:pt>
                <c:pt idx="2">
                  <c:v>3.9</c:v>
                </c:pt>
                <c:pt idx="4">
                  <c:v>13.8</c:v>
                </c:pt>
                <c:pt idx="5">
                  <c:v>1.7000000000000033</c:v>
                </c:pt>
              </c:numCache>
            </c:numRef>
          </c:val>
        </c:ser>
        <c:shape val="cylinder"/>
        <c:axId val="102255232"/>
        <c:axId val="102613376"/>
        <c:axId val="0"/>
      </c:bar3DChart>
      <c:catAx>
        <c:axId val="10225523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2613376"/>
        <c:crosses val="autoZero"/>
        <c:auto val="1"/>
        <c:lblAlgn val="ctr"/>
        <c:lblOffset val="100"/>
      </c:catAx>
      <c:valAx>
        <c:axId val="102613376"/>
        <c:scaling>
          <c:orientation val="minMax"/>
        </c:scaling>
        <c:delete val="1"/>
        <c:axPos val="l"/>
        <c:numFmt formatCode="General" sourceLinked="1"/>
        <c:tickLblPos val="none"/>
        <c:crossAx val="102255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0659759065055351E-2"/>
          <c:y val="0.81262393404099875"/>
          <c:w val="0.93619057936526251"/>
          <c:h val="7.7981655236960323E-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txPr>
    <a:bodyPr/>
    <a:lstStyle/>
    <a:p>
      <a:pPr>
        <a:defRPr sz="9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 smtClean="0"/>
              <a:t>Отопление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7.5856351390725982E-2"/>
          <c:y val="0.24162470509812636"/>
          <c:w val="0.45495888297527215"/>
          <c:h val="0.709200611696739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отопление</c:v>
                </c:pt>
              </c:strCache>
            </c:strRef>
          </c:tx>
          <c:explosion val="25"/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0.13976434484218997"/>
                  <c:y val="-2.3809523809523812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2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0.1131425648722469"/>
                  <c:y val="-3.9682539682539802E-3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2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центральное</c:v>
                </c:pt>
                <c:pt idx="1">
                  <c:v>от индивидуальных установок, котлов</c:v>
                </c:pt>
                <c:pt idx="2">
                  <c:v>печное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57.4</c:v>
                </c:pt>
                <c:pt idx="1">
                  <c:v>36.200000000000003</c:v>
                </c:pt>
                <c:pt idx="2">
                  <c:v>6.5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950061104321763"/>
          <c:y val="0.29218566429196713"/>
          <c:w val="0.34071843170465854"/>
          <c:h val="0.59132645392342031"/>
        </c:manualLayout>
      </c:layout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 smtClean="0"/>
              <a:t>Холодное </a:t>
            </a:r>
            <a:r>
              <a:rPr lang="ru-RU" dirty="0"/>
              <a:t>водоснабжение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холодное водоснабжение</c:v>
                </c:pt>
              </c:strCache>
            </c:strRef>
          </c:tx>
          <c:explosion val="25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централизованное</c:v>
                </c:pt>
                <c:pt idx="1">
                  <c:v>из индивидуальной артезианской скважины</c:v>
                </c:pt>
                <c:pt idx="2">
                  <c:v>из колодца</c:v>
                </c:pt>
                <c:pt idx="3">
                  <c:v>отсутствует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59.1</c:v>
                </c:pt>
                <c:pt idx="1">
                  <c:v>20.9</c:v>
                </c:pt>
                <c:pt idx="2">
                  <c:v>12.1</c:v>
                </c:pt>
                <c:pt idx="3">
                  <c:v>7.9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 smtClean="0"/>
              <a:t>Горячее </a:t>
            </a:r>
            <a:r>
              <a:rPr lang="ru-RU" dirty="0"/>
              <a:t>водоснабжение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2006165883932725E-2"/>
          <c:y val="0.19396383955919974"/>
          <c:w val="0.49093754301799208"/>
          <c:h val="0.806036160440802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горячее водоснабжение</c:v>
                </c:pt>
              </c:strCache>
            </c:strRef>
          </c:tx>
          <c:explosion val="25"/>
          <c:dPt>
            <c:idx val="0"/>
            <c:explosion val="9"/>
          </c:dPt>
          <c:dPt>
            <c:idx val="1"/>
            <c:explosion val="6"/>
          </c:dPt>
          <c:dPt>
            <c:idx val="2"/>
            <c:explosion val="14"/>
          </c:dPt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центральное</c:v>
                </c:pt>
                <c:pt idx="1">
                  <c:v>от индивидуальных водонагревателей</c:v>
                </c:pt>
                <c:pt idx="2">
                  <c:v>отсутствует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49.5</c:v>
                </c:pt>
                <c:pt idx="1">
                  <c:v>24.2</c:v>
                </c:pt>
                <c:pt idx="2">
                  <c:v>26.4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3485525950261734"/>
          <c:y val="0.3423438287963555"/>
          <c:w val="0.29050675844441082"/>
          <c:h val="0.57375169650141233"/>
        </c:manualLayout>
      </c:layout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3151511845017312"/>
          <c:y val="1.6691872144575289E-2"/>
          <c:w val="0.57731698305931956"/>
          <c:h val="0.80595219120087624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хорошее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rgbClr val="CC99FF"/>
              </a:solidFill>
            </a:ln>
          </c:spPr>
          <c:dLbls>
            <c:txPr>
              <a:bodyPr/>
              <a:lstStyle/>
              <a:p>
                <a:pPr>
                  <a:defRPr sz="12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Все домохозяйства</c:v>
                </c:pt>
                <c:pt idx="1">
                  <c:v>Домохозяйства в 
городских 
населенных
 пунктах</c:v>
                </c:pt>
                <c:pt idx="2">
                  <c:v>Домохозяйства в 
сельских населенных
 пунктах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32.700000000000003</c:v>
                </c:pt>
                <c:pt idx="1">
                  <c:v>26.4</c:v>
                </c:pt>
                <c:pt idx="2">
                  <c:v>42.8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удовлетворительное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E54950"/>
              </a:solidFill>
            </a:ln>
          </c:spPr>
          <c:dLbls>
            <c:txPr>
              <a:bodyPr/>
              <a:lstStyle/>
              <a:p>
                <a:pPr>
                  <a:defRPr sz="1200" b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Все домохозяйства</c:v>
                </c:pt>
                <c:pt idx="1">
                  <c:v>Домохозяйства в 
городских 
населенных
 пунктах</c:v>
                </c:pt>
                <c:pt idx="2">
                  <c:v>Домохозяйства в 
сельских населенных
 пунктах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56.6</c:v>
                </c:pt>
                <c:pt idx="1">
                  <c:v>62.3</c:v>
                </c:pt>
                <c:pt idx="2">
                  <c:v>47.6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плохое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FF0066"/>
              </a:solidFill>
            </a:ln>
          </c:spPr>
          <c:dLbls>
            <c:txPr>
              <a:bodyPr/>
              <a:lstStyle/>
              <a:p>
                <a:pPr>
                  <a:defRPr sz="12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Все домохозяйства</c:v>
                </c:pt>
                <c:pt idx="1">
                  <c:v>Домохозяйства в 
городских 
населенных
 пунктах</c:v>
                </c:pt>
                <c:pt idx="2">
                  <c:v>Домохозяйства в 
сельских населенных
 пунктах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10.6</c:v>
                </c:pt>
                <c:pt idx="1">
                  <c:v>11.3</c:v>
                </c:pt>
                <c:pt idx="2">
                  <c:v>9.6</c:v>
                </c:pt>
              </c:numCache>
            </c:numRef>
          </c:val>
        </c:ser>
        <c:axId val="105700736"/>
        <c:axId val="105706624"/>
      </c:barChart>
      <c:catAx>
        <c:axId val="105700736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706624"/>
        <c:crosses val="autoZero"/>
        <c:auto val="1"/>
        <c:lblAlgn val="ctr"/>
        <c:lblOffset val="100"/>
      </c:catAx>
      <c:valAx>
        <c:axId val="105706624"/>
        <c:scaling>
          <c:orientation val="minMax"/>
        </c:scaling>
        <c:delete val="1"/>
        <c:axPos val="b"/>
        <c:numFmt formatCode="General" sourceLinked="1"/>
        <c:tickLblPos val="none"/>
        <c:crossAx val="1057007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8846287659382406E-2"/>
          <c:y val="0.83306421619923465"/>
          <c:w val="0.80951233551305957"/>
          <c:h val="0.14178958439140718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5651380684416319E-2"/>
          <c:y val="3.1629481158487079E-2"/>
          <c:w val="0.90791490523250939"/>
          <c:h val="0.7996751525572928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</c:v>
                </c:pt>
              </c:strCache>
            </c:strRef>
          </c:tx>
          <c:spPr>
            <a:solidFill>
              <a:prstClr val="black">
                <a:lumMod val="50000"/>
                <a:lumOff val="50000"/>
                <a:alpha val="76000"/>
              </a:prst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dirty="0" smtClean="0">
                        <a:latin typeface="Arial" pitchFamily="34" charset="0"/>
                        <a:cs typeface="Arial" pitchFamily="34" charset="0"/>
                      </a:rPr>
                      <a:t>43,0</a:t>
                    </a:r>
                    <a:endParaRPr lang="en-US" sz="10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dirty="0" smtClean="0">
                        <a:latin typeface="Arial" pitchFamily="34" charset="0"/>
                        <a:cs typeface="Arial" pitchFamily="34" charset="0"/>
                      </a:rPr>
                      <a:t>60,5</a:t>
                    </a:r>
                    <a:endParaRPr lang="en-US" sz="10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00" dirty="0" smtClean="0">
                        <a:latin typeface="Arial" pitchFamily="34" charset="0"/>
                        <a:cs typeface="Arial" pitchFamily="34" charset="0"/>
                      </a:rPr>
                      <a:t>70,7</a:t>
                    </a:r>
                    <a:endParaRPr lang="en-US" sz="10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ctr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000" dirty="0" smtClean="0">
                        <a:latin typeface="Arial" pitchFamily="34" charset="0"/>
                        <a:cs typeface="Arial" pitchFamily="34" charset="0"/>
                      </a:rPr>
                      <a:t>74,4</a:t>
                    </a:r>
                    <a:endParaRPr lang="en-US" sz="10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ctr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000" dirty="0" smtClean="0">
                        <a:latin typeface="Arial" pitchFamily="34" charset="0"/>
                        <a:cs typeface="Arial" pitchFamily="34" charset="0"/>
                      </a:rPr>
                      <a:t>66,4</a:t>
                    </a:r>
                    <a:endParaRPr lang="en-US" sz="10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ctr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000" dirty="0" smtClean="0">
                        <a:latin typeface="Arial" pitchFamily="34" charset="0"/>
                        <a:cs typeface="Arial" pitchFamily="34" charset="0"/>
                      </a:rPr>
                      <a:t>71,1</a:t>
                    </a:r>
                    <a:endParaRPr lang="en-US" sz="10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ct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000" dirty="0" smtClean="0">
                        <a:latin typeface="Arial" pitchFamily="34" charset="0"/>
                        <a:cs typeface="Arial" pitchFamily="34" charset="0"/>
                      </a:rPr>
                      <a:t>68,7</a:t>
                    </a:r>
                    <a:endParaRPr lang="en-US" sz="10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ctr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000" dirty="0" smtClean="0">
                        <a:latin typeface="Arial" pitchFamily="34" charset="0"/>
                        <a:cs typeface="Arial" pitchFamily="34" charset="0"/>
                      </a:rPr>
                      <a:t>70,8</a:t>
                    </a:r>
                    <a:endParaRPr lang="en-US" sz="10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ctr"/>
              <c:showVal val="1"/>
            </c:dLbl>
            <c:spPr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txPr>
              <a:bodyPr/>
              <a:lstStyle/>
              <a:p>
                <a:pPr>
                  <a:defRPr sz="100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Лист1!$A$2:$A$9</c:f>
              <c:strCache>
                <c:ptCount val="8"/>
                <c:pt idx="0">
                  <c:v>Заработок</c:v>
                </c:pt>
                <c:pt idx="1">
                  <c:v>Надежность работы</c:v>
                </c:pt>
                <c:pt idx="2">
                  <c:v>Выполняемые обязанности </c:v>
                </c:pt>
                <c:pt idx="3">
                  <c:v>режим работы</c:v>
                </c:pt>
                <c:pt idx="4">
                  <c:v>условия труда</c:v>
                </c:pt>
                <c:pt idx="5">
                  <c:v>расстояние до работы</c:v>
                </c:pt>
                <c:pt idx="6">
                  <c:v>профессиональная удовлетворенность</c:v>
                </c:pt>
                <c:pt idx="7">
                  <c:v>моральное удовлетворение</c:v>
                </c:pt>
              </c:strCache>
            </c:strRef>
          </c:cat>
          <c:val>
            <c:numRef>
              <c:f>Лист1!$B$2:$B$9</c:f>
              <c:numCache>
                <c:formatCode>###\ ###\ ###\ ###\ ###\ ##0.0</c:formatCode>
                <c:ptCount val="8"/>
                <c:pt idx="0">
                  <c:v>43.040400000000005</c:v>
                </c:pt>
                <c:pt idx="1">
                  <c:v>60.533900000000003</c:v>
                </c:pt>
                <c:pt idx="2">
                  <c:v>70.690600000000003</c:v>
                </c:pt>
                <c:pt idx="3">
                  <c:v>74.375199999999978</c:v>
                </c:pt>
                <c:pt idx="4">
                  <c:v>66.396500000000003</c:v>
                </c:pt>
                <c:pt idx="5">
                  <c:v>71.12909999999998</c:v>
                </c:pt>
                <c:pt idx="6">
                  <c:v>68.729299999999995</c:v>
                </c:pt>
                <c:pt idx="7">
                  <c:v>70.818799999999982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Женщины</c:v>
                </c:pt>
              </c:strCache>
            </c:strRef>
          </c:tx>
          <c:spPr>
            <a:solidFill>
              <a:srgbClr val="E0CC34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29,0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69,0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79,9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84,7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78,1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76,9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67,8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73,6</a:t>
                    </a:r>
                    <a:endParaRPr lang="en-US" sz="1000" dirty="0"/>
                  </a:p>
                </c:rich>
              </c:tx>
              <c:dLblPos val="ctr"/>
              <c:showVal val="1"/>
            </c:dLbl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</c:spPr>
            <c:txPr>
              <a:bodyPr/>
              <a:lstStyle/>
              <a:p>
                <a:pPr>
                  <a:defRPr sz="10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Лист1!$A$2:$A$9</c:f>
              <c:strCache>
                <c:ptCount val="8"/>
                <c:pt idx="0">
                  <c:v>Заработок</c:v>
                </c:pt>
                <c:pt idx="1">
                  <c:v>Надежность работы</c:v>
                </c:pt>
                <c:pt idx="2">
                  <c:v>Выполняемые обязанности </c:v>
                </c:pt>
                <c:pt idx="3">
                  <c:v>режим работы</c:v>
                </c:pt>
                <c:pt idx="4">
                  <c:v>условия труда</c:v>
                </c:pt>
                <c:pt idx="5">
                  <c:v>расстояние до работы</c:v>
                </c:pt>
                <c:pt idx="6">
                  <c:v>профессиональная удовлетворенность</c:v>
                </c:pt>
                <c:pt idx="7">
                  <c:v>моральное удовлетворение</c:v>
                </c:pt>
              </c:strCache>
            </c:strRef>
          </c:cat>
          <c:val>
            <c:numRef>
              <c:f>Лист1!$C$2:$C$9</c:f>
              <c:numCache>
                <c:formatCode>###\ ###\ ###\ ###\ ###\ ##0.0</c:formatCode>
                <c:ptCount val="8"/>
                <c:pt idx="0">
                  <c:v>28.996699999999631</c:v>
                </c:pt>
                <c:pt idx="1">
                  <c:v>69.034400000000005</c:v>
                </c:pt>
                <c:pt idx="2">
                  <c:v>79.945400000000006</c:v>
                </c:pt>
                <c:pt idx="3">
                  <c:v>84.659599999999998</c:v>
                </c:pt>
                <c:pt idx="4">
                  <c:v>78.074399999999983</c:v>
                </c:pt>
                <c:pt idx="5">
                  <c:v>76.923599999999993</c:v>
                </c:pt>
                <c:pt idx="6">
                  <c:v>67.805999999999983</c:v>
                </c:pt>
                <c:pt idx="7">
                  <c:v>73.599100000000007</c:v>
                </c:pt>
              </c:numCache>
            </c:numRef>
          </c:val>
        </c:ser>
        <c:dLbls>
          <c:showVal val="1"/>
        </c:dLbls>
        <c:gapWidth val="57"/>
        <c:overlap val="1"/>
        <c:axId val="107389696"/>
        <c:axId val="107440000"/>
      </c:barChart>
      <c:lineChart>
        <c:grouping val="standard"/>
        <c:ser>
          <c:idx val="2"/>
          <c:order val="2"/>
          <c:tx>
            <c:strRef>
              <c:f>Лист1!$D$1</c:f>
              <c:strCache>
                <c:ptCount val="1"/>
                <c:pt idx="0">
                  <c:v>Все респонденты</c:v>
                </c:pt>
              </c:strCache>
            </c:strRef>
          </c:tx>
          <c:spPr>
            <a:ln w="60325">
              <a:solidFill>
                <a:schemeClr val="accent6">
                  <a:lumMod val="75000"/>
                </a:schemeClr>
              </a:solidFill>
            </a:ln>
          </c:spPr>
          <c:marker>
            <c:symbol val="circle"/>
            <c:size val="9"/>
            <c:spPr>
              <a:solidFill>
                <a:schemeClr val="bg1">
                  <a:lumMod val="85000"/>
                </a:schemeClr>
              </a:solidFill>
              <a:ln w="31750">
                <a:solidFill>
                  <a:srgbClr val="7D3C4A">
                    <a:lumMod val="75000"/>
                  </a:srgbClr>
                </a:solidFill>
              </a:ln>
            </c:spPr>
          </c:marker>
          <c:dLbls>
            <c:dLbl>
              <c:idx val="0"/>
              <c:layout>
                <c:manualLayout>
                  <c:x val="-2.6666480024636761E-2"/>
                  <c:y val="-5.555516671799321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36,5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3.1110893362076206E-2"/>
                  <c:y val="-4.99996500461940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64,5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2.8147951137116566E-2"/>
                  <c:y val="-4.44441333743945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75,0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3.2592364474556212E-2"/>
                  <c:y val="-4.16663750384948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79,2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2.9629422249596388E-2"/>
                  <c:y val="-3.61108583666956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71,9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-3.555530669951569E-2"/>
                  <c:y val="-3.88886167025952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73,8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-3.9999720036955233E-2"/>
                  <c:y val="-4.99996500461940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68,3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-2.8147951137116566E-2"/>
                  <c:y val="-3.61108583666955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72,1</a:t>
                    </a:r>
                    <a:endParaRPr lang="en-US" dirty="0"/>
                  </a:p>
                </c:rich>
              </c:tx>
              <c:showVal val="1"/>
            </c:dLbl>
            <c:spPr>
              <a:solidFill>
                <a:schemeClr val="lt1"/>
              </a:solidFill>
              <a:ln w="9525" cap="flat" cmpd="thickThin" algn="ctr">
                <a:solidFill>
                  <a:schemeClr val="accent6">
                    <a:lumMod val="75000"/>
                  </a:schemeClr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Заработок</c:v>
                </c:pt>
                <c:pt idx="1">
                  <c:v>Надежность работы</c:v>
                </c:pt>
                <c:pt idx="2">
                  <c:v>Выполняемые обязанности </c:v>
                </c:pt>
                <c:pt idx="3">
                  <c:v>режим работы</c:v>
                </c:pt>
                <c:pt idx="4">
                  <c:v>условия труда</c:v>
                </c:pt>
                <c:pt idx="5">
                  <c:v>расстояние до работы</c:v>
                </c:pt>
                <c:pt idx="6">
                  <c:v>профессиональная удовлетворенность</c:v>
                </c:pt>
                <c:pt idx="7">
                  <c:v>моральное удовлетворение</c:v>
                </c:pt>
              </c:strCache>
            </c:strRef>
          </c:cat>
          <c:val>
            <c:numRef>
              <c:f>Лист1!$D$2:$D$9</c:f>
              <c:numCache>
                <c:formatCode>###\ ###\ ###\ ###\ ###\ ##0.0</c:formatCode>
                <c:ptCount val="8"/>
                <c:pt idx="0">
                  <c:v>36.459499999999998</c:v>
                </c:pt>
                <c:pt idx="1">
                  <c:v>64.517200000000727</c:v>
                </c:pt>
                <c:pt idx="2">
                  <c:v>75.0274</c:v>
                </c:pt>
                <c:pt idx="3">
                  <c:v>79.194400000000002</c:v>
                </c:pt>
                <c:pt idx="4">
                  <c:v>71.868799999999979</c:v>
                </c:pt>
                <c:pt idx="5">
                  <c:v>73.844399999999993</c:v>
                </c:pt>
                <c:pt idx="6">
                  <c:v>68.296600000000026</c:v>
                </c:pt>
                <c:pt idx="7">
                  <c:v>72.12169999999999</c:v>
                </c:pt>
              </c:numCache>
            </c:numRef>
          </c:val>
          <c:smooth val="1"/>
        </c:ser>
        <c:marker val="1"/>
        <c:axId val="110204800"/>
        <c:axId val="110203264"/>
      </c:lineChart>
      <c:catAx>
        <c:axId val="107389696"/>
        <c:scaling>
          <c:orientation val="minMax"/>
        </c:scaling>
        <c:axPos val="b"/>
        <c:tickLblPos val="none"/>
        <c:crossAx val="107440000"/>
        <c:crosses val="autoZero"/>
        <c:auto val="1"/>
        <c:lblAlgn val="ctr"/>
        <c:lblOffset val="100"/>
      </c:catAx>
      <c:valAx>
        <c:axId val="107440000"/>
        <c:scaling>
          <c:orientation val="minMax"/>
          <c:max val="100"/>
        </c:scaling>
        <c:delete val="1"/>
        <c:axPos val="l"/>
        <c:numFmt formatCode="###\ ###\ ###\ ###\ ###\ ##0.0" sourceLinked="1"/>
        <c:tickLblPos val="none"/>
        <c:crossAx val="107389696"/>
        <c:crosses val="autoZero"/>
        <c:crossBetween val="between"/>
        <c:majorUnit val="50"/>
      </c:valAx>
      <c:valAx>
        <c:axId val="110203264"/>
        <c:scaling>
          <c:orientation val="minMax"/>
          <c:max val="100"/>
        </c:scaling>
        <c:delete val="1"/>
        <c:axPos val="r"/>
        <c:numFmt formatCode="###\ ###\ ###\ ###\ ###\ ##0.0" sourceLinked="1"/>
        <c:tickLblPos val="none"/>
        <c:crossAx val="110204800"/>
        <c:crosses val="max"/>
        <c:crossBetween val="between"/>
        <c:majorUnit val="50"/>
      </c:valAx>
      <c:catAx>
        <c:axId val="110204800"/>
        <c:scaling>
          <c:orientation val="minMax"/>
        </c:scaling>
        <c:delete val="1"/>
        <c:axPos val="b"/>
        <c:tickLblPos val="none"/>
        <c:crossAx val="110203264"/>
        <c:crosses val="autoZero"/>
        <c:auto val="1"/>
        <c:lblAlgn val="ctr"/>
        <c:lblOffset val="100"/>
      </c:catAx>
    </c:plotArea>
    <c:legend>
      <c:legendPos val="t"/>
      <c:layout>
        <c:manualLayout>
          <c:xMode val="edge"/>
          <c:yMode val="edge"/>
          <c:x val="0.12267875640415472"/>
          <c:y val="2.5642865141801401E-3"/>
          <c:w val="0.80683020429538665"/>
          <c:h val="0.10662020738262717"/>
        </c:manualLayout>
      </c:layout>
      <c:txPr>
        <a:bodyPr/>
        <a:lstStyle/>
        <a:p>
          <a:pPr>
            <a:defRPr sz="12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252427565214232E-2"/>
          <c:y val="1.2792908233465369E-2"/>
          <c:w val="0.94832029540521701"/>
          <c:h val="0.7499357355933176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нервное напряжение, стрессы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c:spPr>
          <c:dLbls>
            <c:dLbl>
              <c:idx val="0"/>
              <c:layout>
                <c:manualLayout>
                  <c:x val="5.6717681533203067E-3"/>
                  <c:y val="0.23011747735992191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2.1246422163640152E-3"/>
                  <c:y val="0.25853421749756317"/>
                </c:manualLayout>
              </c:layout>
              <c:dLblPos val="outEnd"/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###\ ###\ ###\ ###\ ###\ ##0.0</c:formatCode>
                <c:ptCount val="2"/>
                <c:pt idx="0">
                  <c:v>29.557200000000005</c:v>
                </c:pt>
                <c:pt idx="1">
                  <c:v>32.814999999999998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воздействие вредных производственных факторов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c:spPr>
          <c:dLbls>
            <c:dLbl>
              <c:idx val="0"/>
              <c:layout>
                <c:manualLayout>
                  <c:x val="3.3569612837284455E-17"/>
                  <c:y val="0.34199951026214981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7.1460126336624404E-3"/>
                  <c:y val="0.18814624338323663"/>
                </c:manualLayout>
              </c:layout>
              <c:dLblPos val="outEnd"/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Лист1!$C$2:$C$3</c:f>
              <c:numCache>
                <c:formatCode>###\ ###\ ###\ ###\ ###\ ##0.0</c:formatCode>
                <c:ptCount val="2"/>
                <c:pt idx="0">
                  <c:v>42.258900000000011</c:v>
                </c:pt>
                <c:pt idx="1">
                  <c:v>20.308499999999889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другие неудобства (холод, сырость и др.)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tx2">
                  <a:lumMod val="20000"/>
                  <a:lumOff val="80000"/>
                </a:schemeClr>
              </a:solidFill>
              <a:prstDash val="soli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0"/>
              <c:layout>
                <c:manualLayout>
                  <c:x val="-7.3818917505172011E-3"/>
                  <c:y val="0.2555842574612428"/>
                </c:manualLayout>
              </c:layout>
              <c:dLblPos val="outEnd"/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Лист1!$D$2:$D$3</c:f>
              <c:numCache>
                <c:formatCode>###\ ###\ ###\ ###\ ###\ ##0.0</c:formatCode>
                <c:ptCount val="2"/>
                <c:pt idx="0">
                  <c:v>31.681100000000001</c:v>
                </c:pt>
                <c:pt idx="1">
                  <c:v>11.2126</c:v>
                </c:pt>
              </c:numCache>
            </c:numRef>
          </c:val>
        </c:ser>
        <c:dLbls>
          <c:showVal val="1"/>
        </c:dLbls>
        <c:gapWidth val="171"/>
        <c:axId val="110338816"/>
        <c:axId val="110340352"/>
      </c:barChart>
      <c:catAx>
        <c:axId val="110338816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i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0340352"/>
        <c:crosses val="autoZero"/>
        <c:auto val="1"/>
        <c:lblAlgn val="ctr"/>
        <c:lblOffset val="100"/>
      </c:catAx>
      <c:valAx>
        <c:axId val="110340352"/>
        <c:scaling>
          <c:orientation val="minMax"/>
          <c:max val="45"/>
        </c:scaling>
        <c:delete val="1"/>
        <c:axPos val="l"/>
        <c:numFmt formatCode="###\ ###\ ###\ ###\ ###\ ##0.0" sourceLinked="1"/>
        <c:tickLblPos val="none"/>
        <c:crossAx val="1103388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7854201140188017E-4"/>
          <c:y val="0.82091353099537101"/>
          <c:w val="0.99932150132653053"/>
          <c:h val="0.15888731908822326"/>
        </c:manualLayout>
      </c:layout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легкая работа</c:v>
                </c:pt>
              </c:strCache>
            </c:strRef>
          </c:tx>
          <c:spPr>
            <a:solidFill>
              <a:srgbClr val="92D050"/>
            </a:solidFill>
          </c:spPr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Лист1!$A$2:$A$6</c:f>
              <c:strCache>
                <c:ptCount val="5"/>
                <c:pt idx="0">
                  <c:v>Все респонденты</c:v>
                </c:pt>
                <c:pt idx="1">
                  <c:v>проживающие в городских населенных пунктах</c:v>
                </c:pt>
                <c:pt idx="2">
                  <c:v>проживающие в сельских населенных пунктах</c:v>
                </c:pt>
                <c:pt idx="3">
                  <c:v>Мужчины</c:v>
                </c:pt>
                <c:pt idx="4">
                  <c:v>Женщины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27.4</c:v>
                </c:pt>
                <c:pt idx="1">
                  <c:v>30.3</c:v>
                </c:pt>
                <c:pt idx="2">
                  <c:v>21.7</c:v>
                </c:pt>
                <c:pt idx="3">
                  <c:v>14.8</c:v>
                </c:pt>
                <c:pt idx="4">
                  <c:v>41.8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работа средней тяжести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Лист1!$A$2:$A$6</c:f>
              <c:strCache>
                <c:ptCount val="5"/>
                <c:pt idx="0">
                  <c:v>Все респонденты</c:v>
                </c:pt>
                <c:pt idx="1">
                  <c:v>проживающие в городских населенных пунктах</c:v>
                </c:pt>
                <c:pt idx="2">
                  <c:v>проживающие в сельских населенных пунктах</c:v>
                </c:pt>
                <c:pt idx="3">
                  <c:v>Мужчины</c:v>
                </c:pt>
                <c:pt idx="4">
                  <c:v>Женщины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55.1</c:v>
                </c:pt>
                <c:pt idx="1">
                  <c:v>57.3</c:v>
                </c:pt>
                <c:pt idx="2">
                  <c:v>50.8</c:v>
                </c:pt>
                <c:pt idx="3">
                  <c:v>53.4</c:v>
                </c:pt>
                <c:pt idx="4">
                  <c:v>57.1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тяжелая работа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-5.5555555555555455E-2"/>
                  <c:y val="2.5254299527924035E-2"/>
                </c:manualLayout>
              </c:layout>
              <c:dLblPos val="ctr"/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Лист1!$A$2:$A$6</c:f>
              <c:strCache>
                <c:ptCount val="5"/>
                <c:pt idx="0">
                  <c:v>Все респонденты</c:v>
                </c:pt>
                <c:pt idx="1">
                  <c:v>проживающие в городских населенных пунктах</c:v>
                </c:pt>
                <c:pt idx="2">
                  <c:v>проживающие в сельских населенных пунктах</c:v>
                </c:pt>
                <c:pt idx="3">
                  <c:v>Мужчины</c:v>
                </c:pt>
                <c:pt idx="4">
                  <c:v>Женщины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13.5</c:v>
                </c:pt>
                <c:pt idx="1">
                  <c:v>10</c:v>
                </c:pt>
                <c:pt idx="2">
                  <c:v>20.399999999999999</c:v>
                </c:pt>
                <c:pt idx="3">
                  <c:v>24.9</c:v>
                </c:pt>
                <c:pt idx="4">
                  <c:v>0.5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очень тяжелая работа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Lbls>
            <c:dLbl>
              <c:idx val="0"/>
              <c:layout>
                <c:manualLayout>
                  <c:x val="0"/>
                  <c:y val="-4.489653249408702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3.9284465932325555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5.3314632336728479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1.5432098765432165E-3"/>
                  <c:y val="-5.050859905584713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1.5432098765432278E-3"/>
                  <c:y val="-3.3672399370564841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Лист1!$A$2:$A$6</c:f>
              <c:strCache>
                <c:ptCount val="5"/>
                <c:pt idx="0">
                  <c:v>Все респонденты</c:v>
                </c:pt>
                <c:pt idx="1">
                  <c:v>проживающие в городских населенных пунктах</c:v>
                </c:pt>
                <c:pt idx="2">
                  <c:v>проживающие в сельских населенных пунктах</c:v>
                </c:pt>
                <c:pt idx="3">
                  <c:v>Мужчины</c:v>
                </c:pt>
                <c:pt idx="4">
                  <c:v>Женщины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3.9</c:v>
                </c:pt>
                <c:pt idx="1">
                  <c:v>2.4</c:v>
                </c:pt>
                <c:pt idx="2">
                  <c:v>7.1</c:v>
                </c:pt>
                <c:pt idx="3">
                  <c:v>6.9</c:v>
                </c:pt>
                <c:pt idx="4">
                  <c:v>0.60000000000000042</c:v>
                </c:pt>
              </c:numCache>
            </c:numRef>
          </c:val>
        </c:ser>
        <c:overlap val="100"/>
        <c:axId val="110502656"/>
        <c:axId val="110504192"/>
      </c:barChart>
      <c:catAx>
        <c:axId val="11050265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0504192"/>
        <c:crosses val="autoZero"/>
        <c:auto val="1"/>
        <c:lblAlgn val="ctr"/>
        <c:lblOffset val="100"/>
      </c:catAx>
      <c:valAx>
        <c:axId val="110504192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1050265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8280977191384601E-2"/>
          <c:y val="0"/>
          <c:w val="0.94347415300059834"/>
          <c:h val="0.6291576436531524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</c:v>
                </c:pt>
              </c:strCache>
            </c:strRef>
          </c:tx>
          <c:spPr>
            <a:solidFill>
              <a:srgbClr val="464646">
                <a:lumMod val="60000"/>
                <a:lumOff val="40000"/>
                <a:alpha val="55000"/>
              </a:srgbClr>
            </a:solidFill>
          </c:spPr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4"/>
                <c:pt idx="0">
                  <c:v>Совершенно 
безопасная</c:v>
                </c:pt>
                <c:pt idx="1">
                  <c:v>Достаточно 
безопасная</c:v>
                </c:pt>
                <c:pt idx="2">
                  <c:v>Опасная 
в некоторой мере</c:v>
                </c:pt>
                <c:pt idx="3">
                  <c:v>Опасная </c:v>
                </c:pt>
              </c:strCache>
            </c:strRef>
          </c:cat>
          <c:val>
            <c:numRef>
              <c:f>Лист1!$B$2:$B$5</c:f>
              <c:numCache>
                <c:formatCode>###\ ###\ ###\ ###\ ###\ ##0.0</c:formatCode>
                <c:ptCount val="4"/>
                <c:pt idx="0">
                  <c:v>9.9220000000000006</c:v>
                </c:pt>
                <c:pt idx="1">
                  <c:v>23.035599999999924</c:v>
                </c:pt>
                <c:pt idx="2">
                  <c:v>43.725900000000166</c:v>
                </c:pt>
                <c:pt idx="3">
                  <c:v>23.316199999999988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Женщины</c:v>
                </c:pt>
              </c:strCache>
            </c:strRef>
          </c:tx>
          <c:spPr>
            <a:solidFill>
              <a:srgbClr val="DEF5FA">
                <a:lumMod val="25000"/>
                <a:alpha val="85000"/>
              </a:srgbClr>
            </a:solidFill>
          </c:spPr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Лист1!$A$2:$A$5</c:f>
              <c:strCache>
                <c:ptCount val="4"/>
                <c:pt idx="0">
                  <c:v>Совершенно 
безопасная</c:v>
                </c:pt>
                <c:pt idx="1">
                  <c:v>Достаточно 
безопасная</c:v>
                </c:pt>
                <c:pt idx="2">
                  <c:v>Опасная 
в некоторой мере</c:v>
                </c:pt>
                <c:pt idx="3">
                  <c:v>Опасная </c:v>
                </c:pt>
              </c:strCache>
            </c:strRef>
          </c:cat>
          <c:val>
            <c:numRef>
              <c:f>Лист1!$C$2:$C$5</c:f>
              <c:numCache>
                <c:formatCode>###\ ###\ ###\ ###\ ###\ ##0.0</c:formatCode>
                <c:ptCount val="4"/>
                <c:pt idx="0">
                  <c:v>40.616700000000002</c:v>
                </c:pt>
                <c:pt idx="1">
                  <c:v>33.834399999999995</c:v>
                </c:pt>
                <c:pt idx="2">
                  <c:v>21.0212</c:v>
                </c:pt>
                <c:pt idx="3">
                  <c:v>4.5275999999999845</c:v>
                </c:pt>
              </c:numCache>
            </c:numRef>
          </c:val>
        </c:ser>
        <c:dLbls>
          <c:showVal val="1"/>
        </c:dLbls>
        <c:gapWidth val="88"/>
        <c:axId val="110543616"/>
        <c:axId val="110545152"/>
      </c:barChart>
      <c:catAx>
        <c:axId val="1105436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0545152"/>
        <c:crosses val="autoZero"/>
        <c:auto val="1"/>
        <c:lblAlgn val="ctr"/>
        <c:lblOffset val="100"/>
      </c:catAx>
      <c:valAx>
        <c:axId val="110545152"/>
        <c:scaling>
          <c:orientation val="minMax"/>
        </c:scaling>
        <c:delete val="1"/>
        <c:axPos val="l"/>
        <c:numFmt formatCode="###\ ###\ ###\ ###\ ###\ ##0.0" sourceLinked="1"/>
        <c:tickLblPos val="none"/>
        <c:crossAx val="1105436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8230829792149675E-2"/>
          <c:y val="0.78588771616867559"/>
          <c:w val="0.91682978220706635"/>
          <c:h val="0.11921330707100752"/>
        </c:manualLayout>
      </c:layout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Мужчины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689005384622888"/>
          <c:y val="2.9629422249596388E-2"/>
        </c:manualLayout>
      </c:layout>
    </c:title>
    <c:plotArea>
      <c:layout>
        <c:manualLayout>
          <c:layoutTarget val="inner"/>
          <c:xMode val="edge"/>
          <c:yMode val="edge"/>
          <c:x val="4.3808967216327523E-2"/>
          <c:y val="0.16392497301467318"/>
          <c:w val="0.42075422855777234"/>
          <c:h val="0.8064456047357303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Pt>
            <c:idx val="0"/>
            <c:spPr>
              <a:solidFill>
                <a:srgbClr val="6EB715"/>
              </a:solidFill>
            </c:spPr>
          </c:dPt>
          <c:dPt>
            <c:idx val="3"/>
            <c:spPr>
              <a:solidFill>
                <a:schemeClr val="bg1">
                  <a:lumMod val="65000"/>
                </a:schemeClr>
              </a:solidFill>
            </c:spPr>
          </c:dPt>
          <c:dPt>
            <c:idx val="4"/>
            <c:spPr>
              <a:solidFill>
                <a:schemeClr val="bg2">
                  <a:lumMod val="10000"/>
                </a:schemeClr>
              </a:solidFill>
            </c:spPr>
          </c:dPt>
          <c:dLbls>
            <c:dLbl>
              <c:idx val="0"/>
              <c:layout>
                <c:manualLayout>
                  <c:x val="-0.11213375390004079"/>
                  <c:y val="-0.1141872050667091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2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-8.0695459310482897E-3"/>
                  <c:y val="-0.10684089700159558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2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2"/>
              <c:layout>
                <c:manualLayout>
                  <c:x val="7.6947648465957655E-2"/>
                  <c:y val="-0.13802411415026591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2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3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2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3.1457153211331662E-2"/>
                  <c:y val="-1.1575694230583787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ищут любую другую работу</c:v>
                </c:pt>
                <c:pt idx="1">
                  <c:v>ищут только работу по своей специальности</c:v>
                </c:pt>
                <c:pt idx="2">
                  <c:v>ищут только работу на дому или очень близко к дому</c:v>
                </c:pt>
                <c:pt idx="3">
                  <c:v>ищут только работу с хорошей зарплатой</c:v>
                </c:pt>
                <c:pt idx="4">
                  <c:v>не определено</c:v>
                </c:pt>
              </c:strCache>
            </c:strRef>
          </c:cat>
          <c:val>
            <c:numRef>
              <c:f>Лист1!$B$2:$B$6</c:f>
              <c:numCache>
                <c:formatCode>###\ ###\ ###\ ###\ ###\ ##0.0</c:formatCode>
                <c:ptCount val="5"/>
                <c:pt idx="0">
                  <c:v>10.309700000000024</c:v>
                </c:pt>
                <c:pt idx="1">
                  <c:v>15.936500000000002</c:v>
                </c:pt>
                <c:pt idx="2">
                  <c:v>6.4483000000000024</c:v>
                </c:pt>
                <c:pt idx="3">
                  <c:v>63.429000000000002</c:v>
                </c:pt>
                <c:pt idx="4">
                  <c:v>3.8761999999999968</c:v>
                </c:pt>
              </c:numCache>
            </c:numRef>
          </c:val>
        </c:ser>
        <c:dLbls>
          <c:showVal val="1"/>
        </c:dLbls>
        <c:firstSliceAng val="113"/>
      </c:pieChart>
    </c:plotArea>
    <c:legend>
      <c:legendPos val="r"/>
      <c:layout>
        <c:manualLayout>
          <c:xMode val="edge"/>
          <c:yMode val="edge"/>
          <c:x val="0.58070343048051065"/>
          <c:y val="5.5669873798880755E-2"/>
          <c:w val="0.41618334157668968"/>
          <c:h val="0.83530240674897582"/>
        </c:manualLayout>
      </c:layout>
      <c:txPr>
        <a:bodyPr/>
        <a:lstStyle/>
        <a:p>
          <a:pPr>
            <a:defRPr sz="11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Женщины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5593596113398137"/>
          <c:y val="2.9629422249596388E-2"/>
        </c:manualLayout>
      </c:layout>
    </c:title>
    <c:plotArea>
      <c:layout>
        <c:manualLayout>
          <c:layoutTarget val="inner"/>
          <c:xMode val="edge"/>
          <c:yMode val="edge"/>
          <c:x val="4.3808967216327523E-2"/>
          <c:y val="0.15778289488010225"/>
          <c:w val="0.64509118129740262"/>
          <c:h val="0.752606378180302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Pt>
            <c:idx val="0"/>
            <c:spPr>
              <a:solidFill>
                <a:srgbClr val="6EB715"/>
              </a:solidFill>
            </c:spPr>
          </c:dPt>
          <c:dPt>
            <c:idx val="3"/>
            <c:spPr>
              <a:solidFill>
                <a:schemeClr val="bg1">
                  <a:lumMod val="65000"/>
                </a:schemeClr>
              </a:solidFill>
            </c:spPr>
          </c:dPt>
          <c:dPt>
            <c:idx val="4"/>
            <c:spPr>
              <a:solidFill>
                <a:schemeClr val="bg2">
                  <a:lumMod val="1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1,5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dLbl>
              <c:idx val="1"/>
              <c:layout>
                <c:manualLayout>
                  <c:x val="9.8953236045182524E-2"/>
                  <c:y val="-0.15727247080308476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0,4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dLbl>
              <c:idx val="2"/>
              <c:layout>
                <c:manualLayout>
                  <c:x val="0.10596616140286506"/>
                  <c:y val="4.7293654673480554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1,9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dLbl>
              <c:idx val="3"/>
              <c:layout>
                <c:manualLayout>
                  <c:x val="-0.13872541164991753"/>
                  <c:y val="0.18130370893606146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dirty="0" smtClean="0"/>
                      <a:t>3,2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dLbl>
              <c:idx val="4"/>
              <c:layout>
                <c:manualLayout>
                  <c:x val="1.8331920612011401E-2"/>
                  <c:y val="1.963366476650754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,1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ищут любую другую работу</c:v>
                </c:pt>
                <c:pt idx="1">
                  <c:v>ищут только работу по своей специальности</c:v>
                </c:pt>
                <c:pt idx="2">
                  <c:v>ищут только работу на дому или очень близко к дому</c:v>
                </c:pt>
                <c:pt idx="3">
                  <c:v>ищут только работу с хорошей зарплатой</c:v>
                </c:pt>
                <c:pt idx="4">
                  <c:v>не определено</c:v>
                </c:pt>
              </c:strCache>
            </c:strRef>
          </c:cat>
          <c:val>
            <c:numRef>
              <c:f>Лист1!$B$2:$B$6</c:f>
              <c:numCache>
                <c:formatCode>###\ ###\ ###\ ###\ ###\ ##0.0</c:formatCode>
                <c:ptCount val="5"/>
                <c:pt idx="0">
                  <c:v>11.453500000000076</c:v>
                </c:pt>
                <c:pt idx="1">
                  <c:v>30.385599999999609</c:v>
                </c:pt>
                <c:pt idx="2">
                  <c:v>11.854100000000004</c:v>
                </c:pt>
                <c:pt idx="3">
                  <c:v>43.157800000000002</c:v>
                </c:pt>
                <c:pt idx="4">
                  <c:v>3.1488999999999998</c:v>
                </c:pt>
              </c:numCache>
            </c:numRef>
          </c:val>
        </c:ser>
        <c:firstSliceAng val="113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0407006415864684E-2"/>
          <c:y val="0.18050159865231893"/>
          <c:w val="0.92937427092446778"/>
          <c:h val="0.475052214047512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жилых комнат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</c:spPr>
          <c:dLbls>
            <c:numFmt formatCode="#,##0.00" sourceLinked="0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Лист1!$A$2:$A$6</c:f>
              <c:strCache>
                <c:ptCount val="5"/>
                <c:pt idx="0">
                  <c:v>Все домохозяйства</c:v>
                </c:pt>
                <c:pt idx="1">
                  <c:v>имеющие детей</c:v>
                </c:pt>
                <c:pt idx="2">
                  <c:v>не имеющие детей</c:v>
                </c:pt>
                <c:pt idx="3">
                  <c:v>Домохозяйства, 
проживающие в отдельных квартирах </c:v>
                </c:pt>
                <c:pt idx="4">
                  <c:v>Домохозяйства, 
проживающие в индивидуальных домах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2.1</c:v>
                </c:pt>
                <c:pt idx="1">
                  <c:v>2.16</c:v>
                </c:pt>
                <c:pt idx="2">
                  <c:v>2.0699999999999998</c:v>
                </c:pt>
                <c:pt idx="3">
                  <c:v>1.81</c:v>
                </c:pt>
                <c:pt idx="4">
                  <c:v>2.64</c:v>
                </c:pt>
              </c:numCache>
            </c:numRef>
          </c:val>
        </c:ser>
        <c:dLbls>
          <c:showVal val="1"/>
        </c:dLbls>
        <c:axId val="102830848"/>
        <c:axId val="102832384"/>
      </c:barChart>
      <c:catAx>
        <c:axId val="102830848"/>
        <c:scaling>
          <c:orientation val="minMax"/>
        </c:scaling>
        <c:axPos val="b"/>
        <c:tickLblPos val="nextTo"/>
        <c:crossAx val="102832384"/>
        <c:crosses val="autoZero"/>
        <c:auto val="1"/>
        <c:lblAlgn val="ctr"/>
        <c:lblOffset val="100"/>
      </c:catAx>
      <c:valAx>
        <c:axId val="102832384"/>
        <c:scaling>
          <c:orientation val="minMax"/>
        </c:scaling>
        <c:delete val="1"/>
        <c:axPos val="l"/>
        <c:numFmt formatCode="General" sourceLinked="1"/>
        <c:tickLblPos val="none"/>
        <c:crossAx val="1028308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10829529989306892"/>
          <c:y val="0.82558645901376326"/>
          <c:w val="0.77067293671624382"/>
          <c:h val="0.10678940786713392"/>
        </c:manualLayout>
      </c:layout>
    </c:legend>
    <c:plotVisOnly val="1"/>
    <c:dispBlanksAs val="gap"/>
  </c:chart>
  <c:txPr>
    <a:bodyPr/>
    <a:lstStyle/>
    <a:p>
      <a:pPr algn="r"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6624126963555366E-2"/>
          <c:y val="0.13620408703760803"/>
          <c:w val="0.52951722732149931"/>
          <c:h val="0.4972853624758378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Ищут для себя подходящую (или более подходящую) работу</c:v>
                </c:pt>
              </c:strCache>
            </c:strRef>
          </c:tx>
          <c:spPr>
            <a:solidFill>
              <a:srgbClr val="39639D">
                <a:lumMod val="75000"/>
                <a:alpha val="77000"/>
              </a:srgbClr>
            </a:solidFill>
          </c:spPr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Все респонденты</c:v>
                </c:pt>
                <c:pt idx="1">
                  <c:v>Мужчины</c:v>
                </c:pt>
                <c:pt idx="2">
                  <c:v>Женщины</c:v>
                </c:pt>
              </c:strCache>
            </c:strRef>
          </c:cat>
          <c:val>
            <c:numRef>
              <c:f>Лист1!$B$2:$B$4</c:f>
              <c:numCache>
                <c:formatCode>###\ ###\ ###\ ###\ ###\ ##0.0</c:formatCode>
                <c:ptCount val="3"/>
                <c:pt idx="0">
                  <c:v>18.594899999999999</c:v>
                </c:pt>
                <c:pt idx="1">
                  <c:v>22.834099999999999</c:v>
                </c:pt>
                <c:pt idx="2">
                  <c:v>15.097800000000001</c:v>
                </c:pt>
              </c:numCache>
            </c:numRef>
          </c:val>
        </c:ser>
        <c:dLbls>
          <c:showVal val="1"/>
        </c:dLbls>
        <c:axId val="111358336"/>
        <c:axId val="111359872"/>
      </c:barChart>
      <c:catAx>
        <c:axId val="111358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1359872"/>
        <c:crosses val="autoZero"/>
        <c:auto val="1"/>
        <c:lblAlgn val="ctr"/>
        <c:lblOffset val="100"/>
      </c:catAx>
      <c:valAx>
        <c:axId val="111359872"/>
        <c:scaling>
          <c:orientation val="minMax"/>
        </c:scaling>
        <c:delete val="1"/>
        <c:axPos val="l"/>
        <c:numFmt formatCode="###\ ###\ ###\ ###\ ###\ ##0.0" sourceLinked="1"/>
        <c:tickLblPos val="none"/>
        <c:crossAx val="111358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277950771173312"/>
          <c:y val="0.23316087905701288"/>
          <c:w val="0.30919716350250781"/>
          <c:h val="0.52199941513908665"/>
        </c:manualLayout>
      </c:layout>
      <c:txPr>
        <a:bodyPr/>
        <a:lstStyle/>
        <a:p>
          <a:pPr>
            <a:defRPr sz="12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Мужчины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195181680462625"/>
          <c:y val="1.9752948166397589E-2"/>
        </c:manualLayout>
      </c:layout>
    </c:title>
    <c:plotArea>
      <c:layout>
        <c:manualLayout>
          <c:layoutTarget val="inner"/>
          <c:xMode val="edge"/>
          <c:yMode val="edge"/>
          <c:x val="4.3808967216327523E-2"/>
          <c:y val="0.16392497301467318"/>
          <c:w val="0.42075422855777234"/>
          <c:h val="0.8064456047357303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Pt>
            <c:idx val="0"/>
            <c:spPr>
              <a:solidFill>
                <a:srgbClr val="6EB715"/>
              </a:solidFill>
            </c:spPr>
          </c:dPt>
          <c:dPt>
            <c:idx val="3"/>
            <c:spPr>
              <a:solidFill>
                <a:schemeClr val="bg2">
                  <a:lumMod val="50000"/>
                </a:schemeClr>
              </a:solidFill>
            </c:spPr>
          </c:dPt>
          <c:dPt>
            <c:idx val="4"/>
            <c:spPr>
              <a:solidFill>
                <a:schemeClr val="bg2">
                  <a:lumMod val="10000"/>
                </a:schemeClr>
              </a:solidFill>
            </c:spPr>
          </c:dPt>
          <c:dLbls>
            <c:dLbl>
              <c:idx val="0"/>
              <c:layout>
                <c:manualLayout>
                  <c:x val="4.0509435363227713E-3"/>
                  <c:y val="6.84859598532995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dirty="0" smtClean="0"/>
                      <a:t>,9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5.3823770262325404E-2"/>
                  <c:y val="-0.16269702399283345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4,9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dLbl>
              <c:idx val="2"/>
              <c:layout>
                <c:manualLayout>
                  <c:x val="5.1713840439728903E-2"/>
                  <c:y val="0.22633845665705526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 smtClean="0"/>
                      <a:t>1,7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dLbl>
              <c:idx val="3"/>
              <c:layout>
                <c:manualLayout>
                  <c:x val="1.3226022281000983E-2"/>
                  <c:y val="-3.23407865717280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 smtClean="0"/>
                      <a:t>7,5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6.5681764789656495E-3"/>
                  <c:y val="1.206562955912046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,0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   очень хорошее</c:v>
                </c:pt>
                <c:pt idx="1">
                  <c:v>   хорошее</c:v>
                </c:pt>
                <c:pt idx="2">
                  <c:v>   удовлетворительное</c:v>
                </c:pt>
                <c:pt idx="3">
                  <c:v>   плохое</c:v>
                </c:pt>
                <c:pt idx="4">
                  <c:v>   очень плохое</c:v>
                </c:pt>
              </c:strCache>
            </c:strRef>
          </c:cat>
          <c:val>
            <c:numRef>
              <c:f>Лист1!$B$2:$B$6</c:f>
              <c:numCache>
                <c:formatCode>###\ ###\ ###\ ###\ ###\ ##0.0</c:formatCode>
                <c:ptCount val="5"/>
                <c:pt idx="0">
                  <c:v>4.9355000000000002</c:v>
                </c:pt>
                <c:pt idx="1">
                  <c:v>34.857099999999996</c:v>
                </c:pt>
                <c:pt idx="2">
                  <c:v>51.720000000000013</c:v>
                </c:pt>
                <c:pt idx="3">
                  <c:v>7.5132000000000003</c:v>
                </c:pt>
                <c:pt idx="4">
                  <c:v>0.97390000000000065</c:v>
                </c:pt>
              </c:numCache>
            </c:numRef>
          </c:val>
        </c:ser>
        <c:firstSliceAng val="113"/>
      </c:pieChart>
    </c:plotArea>
    <c:legend>
      <c:legendPos val="r"/>
      <c:layout>
        <c:manualLayout>
          <c:xMode val="edge"/>
          <c:yMode val="edge"/>
          <c:x val="0.56835783787651162"/>
          <c:y val="3.0978688590883801E-2"/>
          <c:w val="0.41618334157668968"/>
          <c:h val="0.46987286567063058"/>
        </c:manualLayout>
      </c:layout>
      <c:txPr>
        <a:bodyPr/>
        <a:lstStyle/>
        <a:p>
          <a:pPr>
            <a:defRPr sz="12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Женщины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46094671058976211"/>
          <c:y val="0"/>
        </c:manualLayout>
      </c:layout>
    </c:title>
    <c:plotArea>
      <c:layout>
        <c:manualLayout>
          <c:layoutTarget val="inner"/>
          <c:xMode val="edge"/>
          <c:yMode val="edge"/>
          <c:x val="0.31271509197823188"/>
          <c:y val="0.14272915975091291"/>
          <c:w val="0.52271692729152341"/>
          <c:h val="0.80647754496405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Pt>
            <c:idx val="0"/>
            <c:spPr>
              <a:solidFill>
                <a:srgbClr val="6EB715"/>
              </a:solidFill>
            </c:spPr>
          </c:dPt>
          <c:dPt>
            <c:idx val="3"/>
            <c:spPr>
              <a:solidFill>
                <a:schemeClr val="bg2">
                  <a:lumMod val="50000"/>
                </a:schemeClr>
              </a:solidFill>
            </c:spPr>
          </c:dPt>
          <c:dPt>
            <c:idx val="4"/>
            <c:spPr>
              <a:solidFill>
                <a:schemeClr val="bg2">
                  <a:lumMod val="10000"/>
                </a:schemeClr>
              </a:solidFill>
            </c:spPr>
          </c:dPt>
          <c:dLbls>
            <c:dLbl>
              <c:idx val="0"/>
              <c:layout>
                <c:manualLayout>
                  <c:x val="5.3252600286391824E-2"/>
                  <c:y val="6.001527798330745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,5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4.3984786600761293E-2"/>
                  <c:y val="-0.17051989137434156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2,6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dLbl>
              <c:idx val="2"/>
              <c:layout>
                <c:manualLayout>
                  <c:x val="0.1726624122652847"/>
                  <c:y val="0.19540220690868787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2,3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dLbl>
              <c:idx val="3"/>
              <c:layout>
                <c:manualLayout>
                  <c:x val="2.3706389275134198E-2"/>
                  <c:y val="-5.81727212008019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1,7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3.7930067305189802E-2"/>
                  <c:y val="-3.138505717245387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dirty="0" smtClean="0"/>
                      <a:t>,9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   очень хорошее</c:v>
                </c:pt>
                <c:pt idx="1">
                  <c:v>   хорошее</c:v>
                </c:pt>
                <c:pt idx="2">
                  <c:v>   удовлетворительное</c:v>
                </c:pt>
                <c:pt idx="3">
                  <c:v>   плохое</c:v>
                </c:pt>
                <c:pt idx="4">
                  <c:v>   очень плохое</c:v>
                </c:pt>
              </c:strCache>
            </c:strRef>
          </c:cat>
          <c:val>
            <c:numRef>
              <c:f>Лист1!$B$2:$B$6</c:f>
              <c:numCache>
                <c:formatCode>###\ ###\ ###\ ###\ ###\ ##0.0</c:formatCode>
                <c:ptCount val="5"/>
                <c:pt idx="0">
                  <c:v>2.5375000000000001</c:v>
                </c:pt>
                <c:pt idx="1">
                  <c:v>22.6065</c:v>
                </c:pt>
                <c:pt idx="2">
                  <c:v>62.339200000000005</c:v>
                </c:pt>
                <c:pt idx="3">
                  <c:v>11.6508</c:v>
                </c:pt>
                <c:pt idx="4">
                  <c:v>0.86580000000001012</c:v>
                </c:pt>
              </c:numCache>
            </c:numRef>
          </c:val>
        </c:ser>
        <c:firstSliceAng val="12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710847605616059"/>
          <c:y val="7.7303676294607548E-2"/>
          <c:w val="0.46841010736583594"/>
          <c:h val="0.751551295395700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20609136736807884"/>
                  <c:y val="-8.0425568352100768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/>
                      <a:t>7,7</a:t>
                    </a:r>
                    <a:endParaRPr lang="en-US" sz="1200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dLbl>
              <c:idx val="1"/>
              <c:layout>
                <c:manualLayout>
                  <c:x val="-0.15921542106442485"/>
                  <c:y val="1.1835536368147655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1200" dirty="0" smtClean="0"/>
                      <a:t>2,3</a:t>
                    </a:r>
                    <a:endParaRPr lang="en-US" sz="1200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   не имеют хронических заболеваний</c:v>
                </c:pt>
                <c:pt idx="1">
                  <c:v>   имеют хронические заболевания1</c:v>
                </c:pt>
              </c:strCache>
            </c:strRef>
          </c:cat>
          <c:val>
            <c:numRef>
              <c:f>Лист1!$B$2:$B$3</c:f>
              <c:numCache>
                <c:formatCode>###\ ###\ ###\ ###\ ###\ ##0.0</c:formatCode>
                <c:ptCount val="2"/>
                <c:pt idx="0">
                  <c:v>67.685899999999918</c:v>
                </c:pt>
                <c:pt idx="1">
                  <c:v>32.313999999999993</c:v>
                </c:pt>
              </c:numCache>
            </c:numRef>
          </c:val>
        </c:ser>
        <c:firstSliceAng val="144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plotArea>
      <c:layout>
        <c:manualLayout>
          <c:layoutTarget val="inner"/>
          <c:xMode val="edge"/>
          <c:yMode val="edge"/>
          <c:x val="0.10242378006103435"/>
          <c:y val="0.11675938776081557"/>
          <c:w val="0.26472069020222688"/>
          <c:h val="0.42750076989838126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находятся под диспансерным наблюдением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Lbls>
            <c:dLbl>
              <c:idx val="0"/>
              <c:layout>
                <c:manualLayout>
                  <c:x val="0.10847938072174471"/>
                  <c:y val="2.7347990065311925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sz="1200" dirty="0" smtClean="0">
                        <a:latin typeface="Arial" pitchFamily="34" charset="0"/>
                        <a:cs typeface="Arial" pitchFamily="34" charset="0"/>
                      </a:rPr>
                      <a:t>3,3</a:t>
                    </a:r>
                    <a:endParaRPr lang="en-US" sz="12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howVal val="1"/>
            </c:dLbl>
            <c:delete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###\ ###\ ###\ ###\ ###\ ##0.0</c:formatCode>
                <c:ptCount val="1"/>
                <c:pt idx="0">
                  <c:v>73.293300000000002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находятся под диспансерным наблюдением</c:v>
                </c:pt>
              </c:strCache>
            </c:strRef>
          </c:tx>
          <c:dLbls>
            <c:dLbl>
              <c:idx val="0"/>
              <c:layout>
                <c:manualLayout>
                  <c:x val="0.11074591487257016"/>
                  <c:y val="-1.4120136142029251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6,7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###\ ###\ ###\ ###\ ###\ ##0.0</c:formatCode>
                <c:ptCount val="1"/>
                <c:pt idx="0">
                  <c:v>26.706600000000002</c:v>
                </c:pt>
              </c:numCache>
            </c:numRef>
          </c:val>
        </c:ser>
        <c:overlap val="100"/>
        <c:axId val="113685248"/>
        <c:axId val="113686784"/>
      </c:barChart>
      <c:catAx>
        <c:axId val="113685248"/>
        <c:scaling>
          <c:orientation val="minMax"/>
        </c:scaling>
        <c:delete val="1"/>
        <c:axPos val="b"/>
        <c:numFmt formatCode="General" sourceLinked="1"/>
        <c:tickLblPos val="none"/>
        <c:crossAx val="113686784"/>
        <c:crosses val="autoZero"/>
        <c:auto val="1"/>
        <c:lblAlgn val="ctr"/>
        <c:lblOffset val="100"/>
      </c:catAx>
      <c:valAx>
        <c:axId val="113686784"/>
        <c:scaling>
          <c:orientation val="minMax"/>
        </c:scaling>
        <c:delete val="1"/>
        <c:axPos val="l"/>
        <c:numFmt formatCode="0%" sourceLinked="1"/>
        <c:tickLblPos val="none"/>
        <c:crossAx val="11368524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657388627000119"/>
          <c:y val="6.6131126556180669E-2"/>
          <c:w val="0.6913138476956997"/>
          <c:h val="0.6666283503059587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5,2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9,8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9,4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Все респонденты</c:v>
                </c:pt>
                <c:pt idx="1">
                  <c:v>Городские населенные пункты</c:v>
                </c:pt>
                <c:pt idx="2">
                  <c:v>Сельские населенные пункты</c:v>
                </c:pt>
              </c:strCache>
            </c:strRef>
          </c:cat>
          <c:val>
            <c:numRef>
              <c:f>Лист1!$B$2:$B$4</c:f>
              <c:numCache>
                <c:formatCode>###\ ###\ ###\ ###\ ###\ ##0.0</c:formatCode>
                <c:ptCount val="3"/>
                <c:pt idx="0">
                  <c:v>25.206800000000001</c:v>
                </c:pt>
                <c:pt idx="1">
                  <c:v>29.805599999999789</c:v>
                </c:pt>
                <c:pt idx="2">
                  <c:v>19.4009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Женщины</c:v>
                </c:pt>
              </c:strCache>
            </c:strRef>
          </c:tx>
          <c:spPr>
            <a:solidFill>
              <a:srgbClr val="FA7D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8,2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dirty="0" smtClean="0"/>
                      <a:t>4,0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9,4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Все респонденты</c:v>
                </c:pt>
                <c:pt idx="1">
                  <c:v>Городские населенные пункты</c:v>
                </c:pt>
                <c:pt idx="2">
                  <c:v>Сельские населенные пункты</c:v>
                </c:pt>
              </c:strCache>
            </c:strRef>
          </c:cat>
          <c:val>
            <c:numRef>
              <c:f>Лист1!$C$2:$C$4</c:f>
              <c:numCache>
                <c:formatCode>###\ ###\ ###\ ###\ ###\ ##0.0</c:formatCode>
                <c:ptCount val="3"/>
                <c:pt idx="0">
                  <c:v>38.177100000000003</c:v>
                </c:pt>
                <c:pt idx="1">
                  <c:v>43.973700000000001</c:v>
                </c:pt>
                <c:pt idx="2">
                  <c:v>29.3765</c:v>
                </c:pt>
              </c:numCache>
            </c:numRef>
          </c:val>
        </c:ser>
        <c:axId val="113694592"/>
        <c:axId val="112304512"/>
      </c:barChart>
      <c:catAx>
        <c:axId val="11369459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304512"/>
        <c:crosses val="autoZero"/>
        <c:auto val="1"/>
        <c:lblAlgn val="ctr"/>
        <c:lblOffset val="100"/>
      </c:catAx>
      <c:valAx>
        <c:axId val="112304512"/>
        <c:scaling>
          <c:orientation val="minMax"/>
        </c:scaling>
        <c:delete val="1"/>
        <c:axPos val="l"/>
        <c:numFmt formatCode="###\ ###\ ###\ ###\ ###\ ##0.0" sourceLinked="1"/>
        <c:tickLblPos val="none"/>
        <c:crossAx val="113694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58867153673643"/>
          <c:y val="0.23316087905701288"/>
          <c:w val="0.1733679200322569"/>
          <c:h val="0.24170757321336939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 w="44450">
              <a:solidFill>
                <a:schemeClr val="bg1"/>
              </a:solidFill>
            </a:ln>
          </c:spPr>
          <c:dPt>
            <c:idx val="0"/>
            <c:spPr>
              <a:noFill/>
              <a:ln w="44450">
                <a:solidFill>
                  <a:schemeClr val="bg1"/>
                </a:solidFill>
              </a:ln>
            </c:spPr>
          </c:dPt>
          <c:dPt>
            <c:idx val="1"/>
            <c:spPr>
              <a:noFill/>
              <a:ln w="44450">
                <a:solidFill>
                  <a:schemeClr val="bg1"/>
                </a:solidFill>
              </a:ln>
            </c:spPr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40</c:v>
                </c:pt>
                <c:pt idx="1">
                  <c:v>20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 w="44450">
              <a:solidFill>
                <a:schemeClr val="bg1"/>
              </a:solidFill>
            </a:ln>
          </c:spPr>
          <c:dPt>
            <c:idx val="0"/>
            <c:spPr>
              <a:noFill/>
              <a:ln w="44450">
                <a:solidFill>
                  <a:schemeClr val="bg1"/>
                </a:solidFill>
              </a:ln>
            </c:spPr>
          </c:dPt>
          <c:dPt>
            <c:idx val="1"/>
            <c:spPr>
              <a:noFill/>
              <a:ln w="44450">
                <a:solidFill>
                  <a:schemeClr val="bg1"/>
                </a:solidFill>
              </a:ln>
            </c:spPr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</c:v>
                </c:pt>
                <c:pt idx="1">
                  <c:v>40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spcBef>
                <a:spcPts val="200"/>
              </a:spcBef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времени на ожидание скорой медицинской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помощи, минут 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42162258431436"/>
          <c:y val="4.4323250827658443E-2"/>
        </c:manualLayout>
      </c:layout>
    </c:title>
    <c:plotArea>
      <c:layout>
        <c:manualLayout>
          <c:layoutTarget val="inner"/>
          <c:xMode val="edge"/>
          <c:yMode val="edge"/>
          <c:x val="0.11827943416197963"/>
          <c:y val="0.28082010038692612"/>
          <c:w val="0.74280722160459511"/>
          <c:h val="0.4818279728621123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Средние затраты времени на ожидание скорой медицинской помощи  </c:v>
                </c:pt>
              </c:strCache>
            </c:strRef>
          </c:tx>
          <c:spPr>
            <a:solidFill>
              <a:srgbClr val="CC33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7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34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В городских населенных пунктах</c:v>
                </c:pt>
                <c:pt idx="1">
                  <c:v>В сельских населенных пунктах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17.34</c:v>
                </c:pt>
                <c:pt idx="1">
                  <c:v>24.959999999999987</c:v>
                </c:pt>
              </c:numCache>
            </c:numRef>
          </c:val>
        </c:ser>
        <c:axId val="112374528"/>
        <c:axId val="112376064"/>
      </c:barChart>
      <c:catAx>
        <c:axId val="112374528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376064"/>
        <c:crosses val="autoZero"/>
        <c:auto val="1"/>
        <c:lblAlgn val="ctr"/>
        <c:lblOffset val="100"/>
      </c:catAx>
      <c:valAx>
        <c:axId val="112376064"/>
        <c:scaling>
          <c:orientation val="minMax"/>
          <c:max val="30"/>
        </c:scaling>
        <c:delete val="1"/>
        <c:axPos val="l"/>
        <c:numFmt formatCode="General" sourceLinked="1"/>
        <c:tickLblPos val="none"/>
        <c:crossAx val="112374528"/>
        <c:crosses val="autoZero"/>
        <c:crossBetween val="between"/>
        <c:majorUnit val="10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затраты времени (по последнему</a:t>
            </a:r>
          </a:p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случаю обращения), минут 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858743335998541"/>
          <c:y val="3.2407052999566206E-2"/>
        </c:manualLayout>
      </c:layout>
    </c:title>
    <c:plotArea>
      <c:layout>
        <c:manualLayout>
          <c:layoutTarget val="inner"/>
          <c:xMode val="edge"/>
          <c:yMode val="edge"/>
          <c:x val="7.602122041088448E-2"/>
          <c:y val="0.23305426615539213"/>
          <c:w val="0.823747452435584"/>
          <c:h val="0.5762338225708070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запись к врачу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7,70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84</a:t>
                    </a:r>
                    <a:endParaRPr lang="en-US" dirty="0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Лист1!$A$2:$A$3</c:f>
              <c:strCache>
                <c:ptCount val="2"/>
                <c:pt idx="0">
                  <c:v>В городских населенных пунктах</c:v>
                </c:pt>
                <c:pt idx="1">
                  <c:v>В сельских населенных пунктах</c:v>
                </c:pt>
              </c:strCache>
            </c:strRef>
          </c:cat>
          <c:val>
            <c:numRef>
              <c:f>Лист1!$B$2:$B$3</c:f>
              <c:numCache>
                <c:formatCode>###\ ###\ ###\ ###\ ###\ ##0.00</c:formatCode>
                <c:ptCount val="2"/>
                <c:pt idx="0">
                  <c:v>17.7</c:v>
                </c:pt>
                <c:pt idx="1">
                  <c:v>14.84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ожидание приема или осмотра врача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Лист1!$A$2:$A$3</c:f>
              <c:strCache>
                <c:ptCount val="2"/>
                <c:pt idx="0">
                  <c:v>В городских населенных пунктах</c:v>
                </c:pt>
                <c:pt idx="1">
                  <c:v>В сельских населенных пунктах</c:v>
                </c:pt>
              </c:strCache>
            </c:strRef>
          </c:cat>
          <c:val>
            <c:numRef>
              <c:f>Лист1!$C$2:$C$3</c:f>
              <c:numCache>
                <c:formatCode>###\ ###\ ###\ ###\ ###\ ##0.00</c:formatCode>
                <c:ptCount val="2"/>
                <c:pt idx="0">
                  <c:v>46.57</c:v>
                </c:pt>
                <c:pt idx="1">
                  <c:v>31.17</c:v>
                </c:pt>
              </c:numCache>
            </c:numRef>
          </c:val>
        </c:ser>
        <c:axId val="112405504"/>
        <c:axId val="112415488"/>
      </c:barChart>
      <c:catAx>
        <c:axId val="1124055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415488"/>
        <c:crosses val="autoZero"/>
        <c:auto val="1"/>
        <c:lblAlgn val="ctr"/>
        <c:lblOffset val="100"/>
      </c:catAx>
      <c:valAx>
        <c:axId val="112415488"/>
        <c:scaling>
          <c:orientation val="minMax"/>
        </c:scaling>
        <c:delete val="1"/>
        <c:axPos val="l"/>
        <c:numFmt formatCode="###\ ###\ ###\ ###\ ###\ ##0.00" sourceLinked="1"/>
        <c:tickLblPos val="none"/>
        <c:crossAx val="112405504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"/>
          <c:y val="9.8504682436398247E-2"/>
          <c:w val="0.99982276781159751"/>
          <c:h val="0.1701294902757047"/>
        </c:manualLayout>
      </c:layout>
      <c:txPr>
        <a:bodyPr/>
        <a:lstStyle/>
        <a:p>
          <a:pPr>
            <a:defRPr sz="105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0406956281770808E-2"/>
          <c:y val="0.22768538037634548"/>
          <c:w val="0.92937427092446778"/>
          <c:h val="0.4598002582839415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Размер общей площади</c:v>
                </c:pt>
              </c:strCache>
            </c:strRef>
          </c:tx>
          <c:spPr>
            <a:solidFill>
              <a:srgbClr val="6EB715"/>
            </a:solidFill>
            <a:ln>
              <a:noFill/>
            </a:ln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Лист1!$A$2:$A$6</c:f>
              <c:strCache>
                <c:ptCount val="5"/>
                <c:pt idx="0">
                  <c:v>Все домохозяйства</c:v>
                </c:pt>
                <c:pt idx="1">
                  <c:v>имеющие детей</c:v>
                </c:pt>
                <c:pt idx="2">
                  <c:v>не имеющие детей</c:v>
                </c:pt>
                <c:pt idx="3">
                  <c:v>Домохозяйства, 
проживающие в отдельных квартирах </c:v>
                </c:pt>
                <c:pt idx="4">
                  <c:v>Домохозяйства, 
проживающие в индивидуальных домах</c:v>
                </c:pt>
              </c:strCache>
            </c:strRef>
          </c:cat>
          <c:val>
            <c:numRef>
              <c:f>Лист1!$B$2:$B$6</c:f>
              <c:numCache>
                <c:formatCode>0.00</c:formatCode>
                <c:ptCount val="5"/>
                <c:pt idx="0">
                  <c:v>23.19</c:v>
                </c:pt>
                <c:pt idx="1">
                  <c:v>16</c:v>
                </c:pt>
                <c:pt idx="2">
                  <c:v>30.09</c:v>
                </c:pt>
                <c:pt idx="3">
                  <c:v>19.920000000000002</c:v>
                </c:pt>
                <c:pt idx="4">
                  <c:v>29.01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Размер жилой площади</c:v>
                </c:pt>
              </c:strCache>
            </c:strRef>
          </c:tx>
          <c:spPr>
            <a:solidFill>
              <a:srgbClr val="FF9966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Все домохозяйства</c:v>
                </c:pt>
                <c:pt idx="1">
                  <c:v>имеющие детей</c:v>
                </c:pt>
                <c:pt idx="2">
                  <c:v>не имеющие детей</c:v>
                </c:pt>
                <c:pt idx="3">
                  <c:v>Домохозяйства, 
проживающие в отдельных квартирах </c:v>
                </c:pt>
                <c:pt idx="4">
                  <c:v>Домохозяйства, 
проживающие в индивидуальных домах</c:v>
                </c:pt>
              </c:strCache>
            </c:strRef>
          </c:cat>
          <c:val>
            <c:numRef>
              <c:f>Лист1!$C$2:$C$6</c:f>
              <c:numCache>
                <c:formatCode>0.00</c:formatCode>
                <c:ptCount val="5"/>
                <c:pt idx="0">
                  <c:v>15.98</c:v>
                </c:pt>
                <c:pt idx="1">
                  <c:v>10.93</c:v>
                </c:pt>
                <c:pt idx="2">
                  <c:v>20.85</c:v>
                </c:pt>
                <c:pt idx="3">
                  <c:v>11.97</c:v>
                </c:pt>
                <c:pt idx="4">
                  <c:v>22.24</c:v>
                </c:pt>
              </c:numCache>
            </c:numRef>
          </c:val>
        </c:ser>
        <c:dLbls>
          <c:showVal val="1"/>
        </c:dLbls>
        <c:axId val="101326208"/>
        <c:axId val="101336192"/>
      </c:barChart>
      <c:catAx>
        <c:axId val="101326208"/>
        <c:scaling>
          <c:orientation val="minMax"/>
        </c:scaling>
        <c:axPos val="b"/>
        <c:tickLblPos val="nextTo"/>
        <c:crossAx val="101336192"/>
        <c:crosses val="autoZero"/>
        <c:auto val="1"/>
        <c:lblAlgn val="ctr"/>
        <c:lblOffset val="100"/>
      </c:catAx>
      <c:valAx>
        <c:axId val="101336192"/>
        <c:scaling>
          <c:orientation val="minMax"/>
        </c:scaling>
        <c:delete val="1"/>
        <c:axPos val="l"/>
        <c:numFmt formatCode="0.00" sourceLinked="1"/>
        <c:tickLblPos val="none"/>
        <c:crossAx val="10132620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7899112317174173"/>
          <c:y val="8.1344229403536999E-2"/>
          <c:w val="0.67693801918146923"/>
          <c:h val="8.6246099920497227E-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txPr>
    <a:bodyPr/>
    <a:lstStyle/>
    <a:p>
      <a:pPr algn="r"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7884344721042714"/>
          <c:y val="3.4055264705058944E-2"/>
          <c:w val="0.39772771812302632"/>
          <c:h val="0.8750009798706570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15652810192690941"/>
                  <c:y val="6.340435062571740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6,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0.12386901292665772"/>
                  <c:y val="-0.2017800050393349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dirty="0" smtClean="0"/>
                      <a:t>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>
                <c:manualLayout>
                  <c:x val="6.1383933684390032E-2"/>
                  <c:y val="0.1262213387832807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dirty="0" smtClean="0"/>
                      <a:t>2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showPercent val="1"/>
            </c:dLbl>
            <c:numFmt formatCode="#,##0.0" sourceLinked="0"/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в течение прошлого года</c:v>
                </c:pt>
                <c:pt idx="1">
                  <c:v>от 2 до 5 лет назад</c:v>
                </c:pt>
                <c:pt idx="2">
                  <c:v>более 5 лет назад</c:v>
                </c:pt>
              </c:strCache>
            </c:strRef>
          </c:cat>
          <c:val>
            <c:numRef>
              <c:f>Лист1!$B$2:$B$4</c:f>
              <c:numCache>
                <c:formatCode>###\ ###\ ###\ ###\ ###\ ##0.0</c:formatCode>
                <c:ptCount val="3"/>
                <c:pt idx="0">
                  <c:v>36.392900000000012</c:v>
                </c:pt>
                <c:pt idx="1">
                  <c:v>50.910999999999994</c:v>
                </c:pt>
                <c:pt idx="2">
                  <c:v>12.696</c:v>
                </c:pt>
              </c:numCache>
            </c:numRef>
          </c:val>
        </c:ser>
        <c:dLbls>
          <c:showPercent val="1"/>
        </c:dLbls>
        <c:firstSliceAng val="6"/>
      </c:pieChart>
    </c:plotArea>
    <c:legend>
      <c:legendPos val="r"/>
      <c:layout>
        <c:manualLayout>
          <c:xMode val="edge"/>
          <c:yMode val="edge"/>
          <c:x val="0.68169601612589137"/>
          <c:y val="0.11955093927601559"/>
          <c:w val="0.29891018021986043"/>
          <c:h val="0.70400963072875355"/>
        </c:manualLayout>
      </c:layout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46334691513028625"/>
          <c:y val="6.7692766904294113E-2"/>
          <c:w val="0.43785897184649608"/>
          <c:h val="0.738346862195562"/>
        </c:manualLayout>
      </c:layout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dLbl>
              <c:idx val="0"/>
              <c:layout>
                <c:manualLayout>
                  <c:x val="6.5702745419422823E-2"/>
                  <c:y val="1.2307775800780721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sz="1050" dirty="0" smtClean="0"/>
                      <a:t>,9</a:t>
                    </a:r>
                    <a:endParaRPr lang="en-US" sz="105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9219768445110699"/>
                  <c:y val="-1.2307775800780721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1050" dirty="0" smtClean="0"/>
                      <a:t>,9</a:t>
                    </a:r>
                    <a:endParaRPr lang="en-US" sz="105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9.4731350007254744E-2"/>
                  <c:y val="-6.153887900390359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050" dirty="0" smtClean="0"/>
                      <a:t>,6</a:t>
                    </a:r>
                    <a:endParaRPr lang="en-US" sz="105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Большие очереди на прием</c:v>
                </c:pt>
                <c:pt idx="1">
                  <c:v>Отсутствие (нехватка) средств на платное лечение</c:v>
                </c:pt>
                <c:pt idx="2">
                  <c:v>Другое</c:v>
                </c:pt>
              </c:strCache>
            </c:strRef>
          </c:cat>
          <c:val>
            <c:numRef>
              <c:f>Лист1!$B$2:$B$4</c:f>
              <c:numCache>
                <c:formatCode>###\ ###\ ###\ ###\ ###\ ##0.0</c:formatCode>
                <c:ptCount val="3"/>
                <c:pt idx="0">
                  <c:v>0.89319999999999999</c:v>
                </c:pt>
                <c:pt idx="1">
                  <c:v>3.903</c:v>
                </c:pt>
                <c:pt idx="2">
                  <c:v>1.5642</c:v>
                </c:pt>
              </c:numCache>
            </c:numRef>
          </c:val>
        </c:ser>
        <c:gapWidth val="64"/>
        <c:overlap val="100"/>
        <c:axId val="112710016"/>
        <c:axId val="112711552"/>
      </c:barChart>
      <c:catAx>
        <c:axId val="112710016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711552"/>
        <c:crosses val="autoZero"/>
        <c:auto val="1"/>
        <c:lblAlgn val="ctr"/>
        <c:lblOffset val="100"/>
      </c:catAx>
      <c:valAx>
        <c:axId val="112711552"/>
        <c:scaling>
          <c:orientation val="minMax"/>
        </c:scaling>
        <c:axPos val="b"/>
        <c:numFmt formatCode="###\ ###\ ###\ ###\ ###\ ##0.0" sourceLinked="1"/>
        <c:tickLblPos val="nextTo"/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27100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Все респонденты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55347586655875991"/>
          <c:y val="2.5396758450103276E-2"/>
        </c:manualLayout>
      </c:layout>
    </c:title>
    <c:plotArea>
      <c:layout>
        <c:manualLayout>
          <c:layoutTarget val="inner"/>
          <c:xMode val="edge"/>
          <c:yMode val="edge"/>
          <c:x val="0.52360903286140481"/>
          <c:y val="9.1058923024734006E-2"/>
          <c:w val="0.39678201283401537"/>
          <c:h val="0.82064489223377635"/>
        </c:manualLayout>
      </c:layout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5.0414240842597893E-2"/>
                  <c:y val="-2.3087962227367207E-3"/>
                </c:manualLayout>
              </c:layout>
              <c:dLblPos val="inBase"/>
              <c:showVal val="1"/>
            </c:dLbl>
            <c:dLbl>
              <c:idx val="1"/>
              <c:layout>
                <c:manualLayout>
                  <c:x val="0.18573667678851466"/>
                  <c:y val="-2.3087962227367207E-3"/>
                </c:manualLayout>
              </c:layout>
              <c:dLblPos val="inBase"/>
              <c:showVal val="1"/>
            </c:dLbl>
            <c:dLbl>
              <c:idx val="3"/>
              <c:layout>
                <c:manualLayout>
                  <c:x val="7.9601432909363924E-3"/>
                  <c:y val="-2.3087962227367207E-3"/>
                </c:manualLayout>
              </c:layout>
              <c:dLblPos val="inBase"/>
              <c:showVal val="1"/>
            </c:dLbl>
            <c:dLbl>
              <c:idx val="4"/>
              <c:layout>
                <c:manualLayout>
                  <c:x val="-3.7147335357703627E-2"/>
                  <c:y val="-2.3087962227367207E-3"/>
                </c:manualLayout>
              </c:layout>
              <c:dLblPos val="inBase"/>
              <c:showVal val="1"/>
            </c:dLbl>
            <c:dLbl>
              <c:idx val="5"/>
              <c:layout>
                <c:manualLayout>
                  <c:x val="0.1406291981398754"/>
                  <c:y val="-2.3087962227367207E-3"/>
                </c:manualLayout>
              </c:layout>
              <c:dLblPos val="inBase"/>
              <c:showVal val="1"/>
            </c:dLbl>
            <c:dLbl>
              <c:idx val="6"/>
              <c:layout>
                <c:manualLayout>
                  <c:x val="2.1227048775830256E-2"/>
                  <c:y val="-2.3087962227367207E-3"/>
                </c:manualLayout>
              </c:layout>
              <c:dLblPos val="inBase"/>
              <c:showVal val="1"/>
            </c:dLbl>
            <c:dLbl>
              <c:idx val="7"/>
              <c:layout>
                <c:manualLayout>
                  <c:x val="0.29187192066767342"/>
                  <c:y val="-2.308796222736720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44,7</a:t>
                    </a:r>
                    <a:endParaRPr lang="en-US" dirty="0"/>
                  </a:p>
                </c:rich>
              </c:tx>
              <c:dLblPos val="inBase"/>
              <c:showVal val="1"/>
            </c:dLbl>
            <c:dLbl>
              <c:idx val="8"/>
              <c:layout>
                <c:manualLayout>
                  <c:x val="3.4493954260724206E-2"/>
                  <c:y val="-2.308796222736720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5,2</a:t>
                    </a:r>
                    <a:endParaRPr lang="en-US" dirty="0"/>
                  </a:p>
                </c:rich>
              </c:tx>
              <c:dLblPos val="inBase"/>
              <c:showVal val="1"/>
            </c:dLbl>
            <c:txPr>
              <a:bodyPr/>
              <a:lstStyle/>
              <a:p>
                <a:pPr>
                  <a:defRPr sz="105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inBase"/>
            <c:showVal val="1"/>
          </c:dLbls>
          <c:cat>
            <c:strRef>
              <c:f>Лист1!$A$2:$A$10</c:f>
              <c:strCache>
                <c:ptCount val="9"/>
                <c:pt idx="0">
                  <c:v>Не рассчитывают на эффективное лечение </c:v>
                </c:pt>
                <c:pt idx="1">
                  <c:v>Не удовлетворяет работа медорганизации </c:v>
                </c:pt>
                <c:pt idx="2">
                  <c:v>Не могут добраться до медорганизации без посторонней помощи</c:v>
                </c:pt>
                <c:pt idx="3">
                  <c:v>Было тяжело добраться до медорганизации </c:v>
                </c:pt>
                <c:pt idx="4">
                  <c:v>Не располагали информацией о том, где можно получить необходимую медицинскую помощь</c:v>
                </c:pt>
                <c:pt idx="5">
                  <c:v>Не было времени</c:v>
                </c:pt>
                <c:pt idx="6">
                  <c:v>Необходимое лечение можно получить только на платной основе</c:v>
                </c:pt>
                <c:pt idx="7">
                  <c:v>Лечились самостоятельно </c:v>
                </c:pt>
                <c:pt idx="8">
                  <c:v>Другие причины</c:v>
                </c:pt>
              </c:strCache>
            </c:strRef>
          </c:cat>
          <c:val>
            <c:numRef>
              <c:f>Лист1!$B$2:$B$10</c:f>
              <c:numCache>
                <c:formatCode>###\ ###\ ###\ ###\ ###\ ##0.0</c:formatCode>
                <c:ptCount val="9"/>
                <c:pt idx="0">
                  <c:v>10.3469</c:v>
                </c:pt>
                <c:pt idx="1">
                  <c:v>32.242000000000012</c:v>
                </c:pt>
                <c:pt idx="2">
                  <c:v>3.2342</c:v>
                </c:pt>
                <c:pt idx="3">
                  <c:v>5.7973999999999997</c:v>
                </c:pt>
                <c:pt idx="4">
                  <c:v>0.80320000000000003</c:v>
                </c:pt>
                <c:pt idx="5">
                  <c:v>26.766399999999887</c:v>
                </c:pt>
                <c:pt idx="6">
                  <c:v>8.8488999999999987</c:v>
                </c:pt>
                <c:pt idx="7">
                  <c:v>44.679300000000012</c:v>
                </c:pt>
                <c:pt idx="8">
                  <c:v>5.2498000000000014</c:v>
                </c:pt>
              </c:numCache>
            </c:numRef>
          </c:val>
        </c:ser>
        <c:gapWidth val="71"/>
        <c:overlap val="100"/>
        <c:axId val="113018368"/>
        <c:axId val="113019904"/>
      </c:barChart>
      <c:catAx>
        <c:axId val="113018368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3019904"/>
        <c:crosses val="autoZero"/>
        <c:auto val="1"/>
        <c:lblAlgn val="ctr"/>
        <c:lblOffset val="100"/>
      </c:catAx>
      <c:valAx>
        <c:axId val="113019904"/>
        <c:scaling>
          <c:orientation val="minMax"/>
          <c:max val="60"/>
        </c:scaling>
        <c:axPos val="b"/>
        <c:numFmt formatCode="###\ ###\ ###\ ###\ ###\ ##0.0" sourceLinked="1"/>
        <c:tickLblPos val="nextTo"/>
        <c:txPr>
          <a:bodyPr/>
          <a:lstStyle/>
          <a:p>
            <a:pPr>
              <a:defRPr sz="6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30183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Женщины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55347586655875991"/>
          <c:y val="2.5396758450103276E-2"/>
        </c:manualLayout>
      </c:layout>
    </c:title>
    <c:plotArea>
      <c:layout>
        <c:manualLayout>
          <c:layoutTarget val="inner"/>
          <c:xMode val="edge"/>
          <c:yMode val="edge"/>
          <c:x val="0.52360903286140481"/>
          <c:y val="9.1058923024734006E-2"/>
          <c:w val="0.39678201283401554"/>
          <c:h val="0.82064489223377701"/>
        </c:manualLayout>
      </c:layout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dLbl>
              <c:idx val="0"/>
              <c:layout>
                <c:manualLayout>
                  <c:x val="6.3681146327490695E-2"/>
                  <c:y val="6.9263886682099894E-3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.16450962801268437"/>
                  <c:y val="-4.6175924454734084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3.9800716454681792E-2"/>
                  <c:y val="-4.6175924454733433E-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3.1840573163745396E-2"/>
                  <c:y val="-2.3087962227367207E-3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2.3880429872809032E-2"/>
                  <c:y val="-2.3087962227367207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0.13797581704289671"/>
                  <c:y val="-2.308796222736720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050" dirty="0" smtClean="0"/>
                      <a:t>5,5</a:t>
                    </a:r>
                    <a:endParaRPr lang="en-US" sz="1050" dirty="0"/>
                  </a:p>
                </c:rich>
              </c:tx>
              <c:dLblPos val="ctr"/>
              <c:showVal val="1"/>
            </c:dLbl>
            <c:dLbl>
              <c:idx val="6"/>
              <c:layout>
                <c:manualLayout>
                  <c:x val="8.7561576200299765E-2"/>
                  <c:y val="-2.308796222736720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050" dirty="0" smtClean="0"/>
                      <a:t>2,1</a:t>
                    </a:r>
                    <a:endParaRPr lang="en-US" sz="1050" dirty="0"/>
                  </a:p>
                </c:rich>
              </c:tx>
              <c:dLblPos val="ctr"/>
              <c:showVal val="1"/>
            </c:dLbl>
            <c:dLbl>
              <c:idx val="7"/>
              <c:layout>
                <c:manualLayout>
                  <c:x val="0.19635020117643284"/>
                  <c:y val="-2.308796222736720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sz="1050" dirty="0" smtClean="0"/>
                      <a:t>1,8</a:t>
                    </a:r>
                    <a:endParaRPr lang="en-US" sz="1050" dirty="0"/>
                  </a:p>
                </c:rich>
              </c:tx>
              <c:dLblPos val="ctr"/>
              <c:showVal val="1"/>
            </c:dLbl>
            <c:dLbl>
              <c:idx val="8"/>
              <c:layout>
                <c:manualLayout>
                  <c:x val="5.837438413353403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sz="1050" dirty="0" smtClean="0"/>
                      <a:t>,6</a:t>
                    </a:r>
                    <a:endParaRPr lang="en-US" sz="1050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Лист1!$A$2:$A$10</c:f>
              <c:strCache>
                <c:ptCount val="9"/>
                <c:pt idx="0">
                  <c:v>не рассчитывают на эффективное лечение </c:v>
                </c:pt>
                <c:pt idx="1">
                  <c:v>не удовлетворяет работа медорганизации </c:v>
                </c:pt>
                <c:pt idx="2">
                  <c:v>не могут добраться до медорганизации без посторонней помощи</c:v>
                </c:pt>
                <c:pt idx="3">
                  <c:v>было тяжело добраться до медорганизации </c:v>
                </c:pt>
                <c:pt idx="4">
                  <c:v>не располагали информацией о том, где можно получить необходимую медицинскую помощь</c:v>
                </c:pt>
                <c:pt idx="5">
                  <c:v>не было времени</c:v>
                </c:pt>
                <c:pt idx="6">
                  <c:v>необходимое лечение можно получить только на платной основе</c:v>
                </c:pt>
                <c:pt idx="7">
                  <c:v>лечились самостоятельно </c:v>
                </c:pt>
                <c:pt idx="8">
                  <c:v>другие причины</c:v>
                </c:pt>
              </c:strCache>
            </c:strRef>
          </c:cat>
          <c:val>
            <c:numRef>
              <c:f>Лист1!$B$2:$B$10</c:f>
              <c:numCache>
                <c:formatCode>###\ ###\ ###\ ###\ ###\ ##0.0</c:formatCode>
                <c:ptCount val="9"/>
                <c:pt idx="0">
                  <c:v>12.113200000000001</c:v>
                </c:pt>
                <c:pt idx="1">
                  <c:v>34.964100000000002</c:v>
                </c:pt>
                <c:pt idx="2">
                  <c:v>4.6582999999999997</c:v>
                </c:pt>
                <c:pt idx="3">
                  <c:v>6.8274999999999855</c:v>
                </c:pt>
                <c:pt idx="4">
                  <c:v>1.2749999999999804</c:v>
                </c:pt>
                <c:pt idx="5">
                  <c:v>25.488699999999444</c:v>
                </c:pt>
                <c:pt idx="6">
                  <c:v>12.051600000000002</c:v>
                </c:pt>
                <c:pt idx="7">
                  <c:v>41.759300000000003</c:v>
                </c:pt>
                <c:pt idx="8">
                  <c:v>4.6314000000000002</c:v>
                </c:pt>
              </c:numCache>
            </c:numRef>
          </c:val>
        </c:ser>
        <c:gapWidth val="71"/>
        <c:overlap val="100"/>
        <c:axId val="113083904"/>
        <c:axId val="115339648"/>
      </c:barChart>
      <c:catAx>
        <c:axId val="113083904"/>
        <c:scaling>
          <c:orientation val="minMax"/>
        </c:scaling>
        <c:delete val="1"/>
        <c:axPos val="l"/>
        <c:tickLblPos val="none"/>
        <c:crossAx val="115339648"/>
        <c:crosses val="autoZero"/>
        <c:auto val="1"/>
        <c:lblAlgn val="ctr"/>
        <c:lblOffset val="100"/>
      </c:catAx>
      <c:valAx>
        <c:axId val="115339648"/>
        <c:scaling>
          <c:orientation val="minMax"/>
          <c:max val="60"/>
        </c:scaling>
        <c:axPos val="b"/>
        <c:numFmt formatCode="###\ ###\ ###\ ###\ ###\ ##0.0" sourceLinked="1"/>
        <c:tickLblPos val="nextTo"/>
        <c:txPr>
          <a:bodyPr/>
          <a:lstStyle/>
          <a:p>
            <a:pPr>
              <a:defRPr sz="6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30839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Мужчины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55347586655876013"/>
          <c:y val="2.5396758450103276E-2"/>
        </c:manualLayout>
      </c:layout>
    </c:title>
    <c:plotArea>
      <c:layout>
        <c:manualLayout>
          <c:layoutTarget val="inner"/>
          <c:xMode val="edge"/>
          <c:yMode val="edge"/>
          <c:x val="0.52360903286140481"/>
          <c:y val="9.1058923024734006E-2"/>
          <c:w val="0.39678201283401576"/>
          <c:h val="0.82064489223377768"/>
        </c:manualLayout>
      </c:layout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66CC">
                <a:alpha val="74902"/>
              </a:srgbClr>
            </a:solidFill>
          </c:spPr>
          <c:dLbls>
            <c:dLbl>
              <c:idx val="0"/>
              <c:layout>
                <c:manualLayout>
                  <c:x val="6.8987908521448413E-2"/>
                  <c:y val="-4.6175924454733433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sz="1050" dirty="0" smtClean="0"/>
                      <a:t>,3</a:t>
                    </a:r>
                    <a:endParaRPr lang="en-US" sz="1050" dirty="0"/>
                  </a:p>
                </c:rich>
              </c:tx>
              <c:dLblPos val="inEnd"/>
              <c:showVal val="1"/>
            </c:dLbl>
            <c:dLbl>
              <c:idx val="1"/>
              <c:layout>
                <c:manualLayout>
                  <c:x val="8.4908195103321024E-2"/>
                  <c:y val="-4.6175924454734084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050" dirty="0" smtClean="0"/>
                      <a:t>7,6</a:t>
                    </a:r>
                    <a:endParaRPr lang="en-US" sz="1050" dirty="0"/>
                  </a:p>
                </c:rich>
              </c:tx>
              <c:dLblPos val="inEnd"/>
              <c:showVal val="1"/>
            </c:dLbl>
            <c:dLbl>
              <c:idx val="2"/>
              <c:layout>
                <c:manualLayout>
                  <c:x val="7.164128961842707E-2"/>
                  <c:y val="-4.6175924454733433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sz="1050" dirty="0" smtClean="0"/>
                      <a:t>,8</a:t>
                    </a:r>
                    <a:endParaRPr lang="en-US" sz="1050" dirty="0"/>
                  </a:p>
                </c:rich>
              </c:tx>
              <c:dLblPos val="inEnd"/>
              <c:showVal val="1"/>
            </c:dLbl>
            <c:dLbl>
              <c:idx val="3"/>
              <c:layout>
                <c:manualLayout>
                  <c:x val="6.1027765230511961E-2"/>
                  <c:y val="-2.308796222736720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sz="1050" dirty="0" smtClean="0"/>
                      <a:t>,0</a:t>
                    </a:r>
                    <a:endParaRPr lang="en-US" sz="1050" dirty="0"/>
                  </a:p>
                </c:rich>
              </c:tx>
              <c:dLblPos val="inEnd"/>
              <c:showVal val="1"/>
            </c:dLbl>
            <c:dLbl>
              <c:idx val="4"/>
              <c:layout>
                <c:manualLayout>
                  <c:x val="5.8374384133534032E-2"/>
                  <c:y val="-2.308796222736720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sz="1050" dirty="0" smtClean="0"/>
                      <a:t>,0</a:t>
                    </a:r>
                    <a:endParaRPr lang="en-US" sz="1050" dirty="0"/>
                  </a:p>
                </c:rich>
              </c:tx>
              <c:dLblPos val="inEnd"/>
              <c:showVal val="1"/>
            </c:dLbl>
            <c:dLbl>
              <c:idx val="5"/>
              <c:layout>
                <c:manualLayout>
                  <c:x val="7.4294670715405894E-2"/>
                  <c:y val="-2.308796222736720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050" dirty="0" smtClean="0"/>
                      <a:t>8,9</a:t>
                    </a:r>
                    <a:endParaRPr lang="en-US" sz="1050" dirty="0"/>
                  </a:p>
                </c:rich>
              </c:tx>
              <c:dLblPos val="inEnd"/>
              <c:showVal val="1"/>
            </c:dLbl>
            <c:dLbl>
              <c:idx val="6"/>
              <c:layout>
                <c:manualLayout>
                  <c:x val="6.6334527424469519E-2"/>
                  <c:y val="-2.308796222736720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1050" dirty="0" smtClean="0"/>
                      <a:t>,4</a:t>
                    </a:r>
                    <a:endParaRPr lang="en-US" sz="1050" dirty="0"/>
                  </a:p>
                </c:rich>
              </c:tx>
              <c:dLblPos val="inEnd"/>
              <c:showVal val="1"/>
            </c:dLbl>
            <c:dLbl>
              <c:idx val="7"/>
              <c:layout>
                <c:manualLayout>
                  <c:x val="7.6948051812384663E-2"/>
                  <c:y val="-2.3087962227367155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sz="1050" dirty="0" smtClean="0"/>
                      <a:t>9,6</a:t>
                    </a:r>
                    <a:endParaRPr lang="en-US" sz="1050" dirty="0"/>
                  </a:p>
                </c:rich>
              </c:tx>
              <c:dLblPos val="inEnd"/>
              <c:showVal val="1"/>
            </c:dLbl>
            <c:dLbl>
              <c:idx val="8"/>
              <c:layout>
                <c:manualLayout>
                  <c:x val="6.3681146327490695E-2"/>
                  <c:y val="-2.308796222736720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sz="1050" dirty="0" smtClean="0"/>
                      <a:t>,3</a:t>
                    </a:r>
                    <a:endParaRPr lang="en-US" sz="1050" dirty="0"/>
                  </a:p>
                </c:rich>
              </c:tx>
              <c:dLblPos val="inEnd"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Лист1!$A$2:$A$10</c:f>
              <c:strCache>
                <c:ptCount val="9"/>
                <c:pt idx="0">
                  <c:v>не рассчитывают на эффективное лечение </c:v>
                </c:pt>
                <c:pt idx="1">
                  <c:v>не удовлетворяет работа медорганизации </c:v>
                </c:pt>
                <c:pt idx="2">
                  <c:v>не могут добраться до медорганизации без посторонней помощи</c:v>
                </c:pt>
                <c:pt idx="3">
                  <c:v>было тяжело добраться до медорганизации </c:v>
                </c:pt>
                <c:pt idx="4">
                  <c:v>не располагали информацией о том, где можно получить необходимую медицинскую помощь</c:v>
                </c:pt>
                <c:pt idx="5">
                  <c:v>не было времени</c:v>
                </c:pt>
                <c:pt idx="6">
                  <c:v>необходимое лечение можно получить только на платной основе</c:v>
                </c:pt>
                <c:pt idx="7">
                  <c:v>лечились самостоятельно </c:v>
                </c:pt>
                <c:pt idx="8">
                  <c:v>другие причины</c:v>
                </c:pt>
              </c:strCache>
            </c:strRef>
          </c:cat>
          <c:val>
            <c:numRef>
              <c:f>Лист1!$B$2:$B$10</c:f>
              <c:numCache>
                <c:formatCode>###\ ###\ ###\ ###\ ###\ ##0.0</c:formatCode>
                <c:ptCount val="9"/>
                <c:pt idx="0">
                  <c:v>7.3403999999999998</c:v>
                </c:pt>
                <c:pt idx="1">
                  <c:v>27.608499999999989</c:v>
                </c:pt>
                <c:pt idx="2">
                  <c:v>0.81020000000000003</c:v>
                </c:pt>
                <c:pt idx="3">
                  <c:v>4.0438999999999998</c:v>
                </c:pt>
                <c:pt idx="4">
                  <c:v>0</c:v>
                </c:pt>
                <c:pt idx="5">
                  <c:v>28.941400000000002</c:v>
                </c:pt>
                <c:pt idx="6">
                  <c:v>3.3971999999999998</c:v>
                </c:pt>
                <c:pt idx="7">
                  <c:v>49.6496</c:v>
                </c:pt>
                <c:pt idx="8">
                  <c:v>6.3023999999999996</c:v>
                </c:pt>
              </c:numCache>
            </c:numRef>
          </c:val>
        </c:ser>
        <c:gapWidth val="71"/>
        <c:overlap val="100"/>
        <c:axId val="113111040"/>
        <c:axId val="113112576"/>
      </c:barChart>
      <c:catAx>
        <c:axId val="113111040"/>
        <c:scaling>
          <c:orientation val="minMax"/>
        </c:scaling>
        <c:delete val="1"/>
        <c:axPos val="l"/>
        <c:tickLblPos val="none"/>
        <c:crossAx val="113112576"/>
        <c:crosses val="autoZero"/>
        <c:auto val="1"/>
        <c:lblAlgn val="ctr"/>
        <c:lblOffset val="100"/>
      </c:catAx>
      <c:valAx>
        <c:axId val="113112576"/>
        <c:scaling>
          <c:orientation val="minMax"/>
        </c:scaling>
        <c:axPos val="b"/>
        <c:numFmt formatCode="###\ ###\ ###\ ###\ ###\ ##0.0" sourceLinked="1"/>
        <c:tickLblPos val="nextTo"/>
        <c:txPr>
          <a:bodyPr/>
          <a:lstStyle/>
          <a:p>
            <a:pPr>
              <a:defRPr sz="6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31110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612658735604278"/>
          <c:y val="0.17655357297714752"/>
          <c:w val="0.68998039799730038"/>
          <c:h val="0.80170630297313572"/>
        </c:manualLayout>
      </c:layout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курят и не курили</c:v>
                </c:pt>
              </c:strCache>
            </c:strRef>
          </c:tx>
          <c:spPr>
            <a:solidFill>
              <a:srgbClr val="92D050">
                <a:alpha val="75000"/>
              </a:srgb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83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-1.6029031708798061E-2"/>
                  <c:y val="2.1680065060680292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 smtClean="0"/>
                      <a:t>64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73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95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43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8.7431082047989342E-3"/>
                  <c:y val="-4.3360130121360583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 smtClean="0"/>
                      <a:t>72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71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72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dLblPos val="ctr"/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Лист1!$A$2:$A$9</c:f>
              <c:strCache>
                <c:ptCount val="8"/>
                <c:pt idx="0">
                  <c:v>Старше трудоспособного возраста</c:v>
                </c:pt>
                <c:pt idx="1">
                  <c:v>В трудоспособном возрасте</c:v>
                </c:pt>
                <c:pt idx="2">
                  <c:v>В возрасте 15-29 лет</c:v>
                </c:pt>
                <c:pt idx="3">
                  <c:v>Женщины</c:v>
                </c:pt>
                <c:pt idx="4">
                  <c:v>Мужчины</c:v>
                </c:pt>
                <c:pt idx="5">
                  <c:v>Проживающие в сельской местности</c:v>
                </c:pt>
                <c:pt idx="6">
                  <c:v>Проживающие в городской местности</c:v>
                </c:pt>
                <c:pt idx="7">
                  <c:v>Все респонденты</c:v>
                </c:pt>
              </c:strCache>
            </c:strRef>
          </c:cat>
          <c:val>
            <c:numRef>
              <c:f>Лист1!$B$2:$B$9</c:f>
              <c:numCache>
                <c:formatCode>###\ ###\ ###\ ###\ ###\ ##0.0</c:formatCode>
                <c:ptCount val="8"/>
                <c:pt idx="0">
                  <c:v>83.815699999999993</c:v>
                </c:pt>
                <c:pt idx="1">
                  <c:v>64.872999999999948</c:v>
                </c:pt>
                <c:pt idx="2">
                  <c:v>73.897900000000007</c:v>
                </c:pt>
                <c:pt idx="3">
                  <c:v>95.595399999999998</c:v>
                </c:pt>
                <c:pt idx="4">
                  <c:v>43.466900000000003</c:v>
                </c:pt>
                <c:pt idx="5">
                  <c:v>72.663600000000002</c:v>
                </c:pt>
                <c:pt idx="6">
                  <c:v>71.578099999999978</c:v>
                </c:pt>
                <c:pt idx="7">
                  <c:v>72.031200000000027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курили, но бросили</c:v>
                </c:pt>
              </c:strCache>
            </c:strRef>
          </c:tx>
          <c:spPr>
            <a:solidFill>
              <a:srgbClr val="CC99FF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,2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,9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 smtClean="0"/>
                      <a:t>,5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-2.9143694015996438E-2"/>
                  <c:y val="-4.3360071531157812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,5</a:t>
                    </a:r>
                    <a:endParaRPr lang="en-US" dirty="0"/>
                  </a:p>
                </c:rich>
              </c:tx>
              <c:spPr>
                <a:noFill/>
              </c:spPr>
              <c:dLblPos val="ctr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5,0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 dirty="0" smtClean="0"/>
                      <a:t>,4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,0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,6</a:t>
                    </a:r>
                    <a:endParaRPr lang="en-US" dirty="0"/>
                  </a:p>
                </c:rich>
              </c:tx>
              <c:dLblPos val="ctr"/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Лист1!$A$2:$A$9</c:f>
              <c:strCache>
                <c:ptCount val="8"/>
                <c:pt idx="0">
                  <c:v>Старше трудоспособного возраста</c:v>
                </c:pt>
                <c:pt idx="1">
                  <c:v>В трудоспособном возрасте</c:v>
                </c:pt>
                <c:pt idx="2">
                  <c:v>В возрасте 15-29 лет</c:v>
                </c:pt>
                <c:pt idx="3">
                  <c:v>Женщины</c:v>
                </c:pt>
                <c:pt idx="4">
                  <c:v>Мужчины</c:v>
                </c:pt>
                <c:pt idx="5">
                  <c:v>Проживающие в сельской местности</c:v>
                </c:pt>
                <c:pt idx="6">
                  <c:v>Проживающие в городской местности</c:v>
                </c:pt>
                <c:pt idx="7">
                  <c:v>Все респонденты</c:v>
                </c:pt>
              </c:strCache>
            </c:strRef>
          </c:cat>
          <c:val>
            <c:numRef>
              <c:f>Лист1!$C$2:$C$9</c:f>
              <c:numCache>
                <c:formatCode>###\ ###\ ###\ ###\ ###\ ##0.0</c:formatCode>
                <c:ptCount val="8"/>
                <c:pt idx="0">
                  <c:v>7.2351999999999999</c:v>
                </c:pt>
                <c:pt idx="1">
                  <c:v>7.9450000000000003</c:v>
                </c:pt>
                <c:pt idx="2">
                  <c:v>5.5195999999999996</c:v>
                </c:pt>
                <c:pt idx="3">
                  <c:v>1.4503999999999808</c:v>
                </c:pt>
                <c:pt idx="4">
                  <c:v>15.0398</c:v>
                </c:pt>
                <c:pt idx="5">
                  <c:v>8.3876000000000008</c:v>
                </c:pt>
                <c:pt idx="6">
                  <c:v>7.0242999999999975</c:v>
                </c:pt>
                <c:pt idx="7">
                  <c:v>7.5933000000000002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курят изредка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-1.4571847007998223E-3"/>
                  <c:y val="4.9706042308488123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,4</a:t>
                    </a:r>
                    <a:endParaRPr lang="en-US" dirty="0"/>
                  </a:p>
                </c:rich>
              </c:tx>
              <c:spPr>
                <a:noFill/>
              </c:spPr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,3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 smtClean="0"/>
                      <a:t>,6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1.4571847007998223E-3"/>
                  <c:y val="-4.3360130121360564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dirty="0" smtClean="0"/>
                      <a:t>,8</a:t>
                    </a:r>
                    <a:endParaRPr lang="en-US" dirty="0"/>
                  </a:p>
                </c:rich>
              </c:tx>
              <c:spPr>
                <a:noFill/>
              </c:spPr>
              <c:dLblPos val="ctr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 dirty="0" smtClean="0"/>
                      <a:t>,7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,3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,8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dirty="0" smtClean="0"/>
                      <a:t>,8</a:t>
                    </a:r>
                    <a:endParaRPr lang="en-US" dirty="0"/>
                  </a:p>
                </c:rich>
              </c:tx>
              <c:dLblPos val="ctr"/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Лист1!$A$2:$A$9</c:f>
              <c:strCache>
                <c:ptCount val="8"/>
                <c:pt idx="0">
                  <c:v>Старше трудоспособного возраста</c:v>
                </c:pt>
                <c:pt idx="1">
                  <c:v>В трудоспособном возрасте</c:v>
                </c:pt>
                <c:pt idx="2">
                  <c:v>В возрасте 15-29 лет</c:v>
                </c:pt>
                <c:pt idx="3">
                  <c:v>Женщины</c:v>
                </c:pt>
                <c:pt idx="4">
                  <c:v>Мужчины</c:v>
                </c:pt>
                <c:pt idx="5">
                  <c:v>Проживающие в сельской местности</c:v>
                </c:pt>
                <c:pt idx="6">
                  <c:v>Проживающие в городской местности</c:v>
                </c:pt>
                <c:pt idx="7">
                  <c:v>Все респонденты</c:v>
                </c:pt>
              </c:strCache>
            </c:strRef>
          </c:cat>
          <c:val>
            <c:numRef>
              <c:f>Лист1!$D$2:$D$9</c:f>
              <c:numCache>
                <c:formatCode>###\ ###\ ###\ ###\ ###\ ##0.0</c:formatCode>
                <c:ptCount val="8"/>
                <c:pt idx="0">
                  <c:v>2.4285000000000001</c:v>
                </c:pt>
                <c:pt idx="1">
                  <c:v>6.2757000000000014</c:v>
                </c:pt>
                <c:pt idx="2">
                  <c:v>5.5952999999999999</c:v>
                </c:pt>
                <c:pt idx="3">
                  <c:v>0.83130000000000004</c:v>
                </c:pt>
                <c:pt idx="4">
                  <c:v>9.7095000000000002</c:v>
                </c:pt>
                <c:pt idx="5">
                  <c:v>6.3430999999999997</c:v>
                </c:pt>
                <c:pt idx="6">
                  <c:v>3.7711000000000001</c:v>
                </c:pt>
                <c:pt idx="7">
                  <c:v>4.8445999999999945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курят ежедневно       </c:v>
                </c:pt>
              </c:strCache>
            </c:strRef>
          </c:tx>
          <c:spPr>
            <a:solidFill>
              <a:srgbClr val="FF6565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,5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20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5,0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3.3515248118395916E-2"/>
                  <c:y val="5.5151647015227014E-3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,1</a:t>
                    </a:r>
                    <a:endParaRPr lang="en-US" dirty="0"/>
                  </a:p>
                </c:rich>
              </c:tx>
              <c:spPr>
                <a:noFill/>
              </c:spPr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31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12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17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/>
                      <a:t>    </a:t>
                    </a:r>
                    <a:r>
                      <a:rPr lang="en-US" dirty="0" smtClean="0"/>
                      <a:t>15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Старше трудоспособного возраста</c:v>
                </c:pt>
                <c:pt idx="1">
                  <c:v>В трудоспособном возрасте</c:v>
                </c:pt>
                <c:pt idx="2">
                  <c:v>В возрасте 15-29 лет</c:v>
                </c:pt>
                <c:pt idx="3">
                  <c:v>Женщины</c:v>
                </c:pt>
                <c:pt idx="4">
                  <c:v>Мужчины</c:v>
                </c:pt>
                <c:pt idx="5">
                  <c:v>Проживающие в сельской местности</c:v>
                </c:pt>
                <c:pt idx="6">
                  <c:v>Проживающие в городской местности</c:v>
                </c:pt>
                <c:pt idx="7">
                  <c:v>Все респонденты</c:v>
                </c:pt>
              </c:strCache>
            </c:strRef>
          </c:cat>
          <c:val>
            <c:numRef>
              <c:f>Лист1!$E$2:$E$9</c:f>
              <c:numCache>
                <c:formatCode>###\ ###\ ###\ ###\ ###\ ##0.0</c:formatCode>
                <c:ptCount val="8"/>
                <c:pt idx="0">
                  <c:v>6.5202999999999998</c:v>
                </c:pt>
                <c:pt idx="1">
                  <c:v>20.906099999999789</c:v>
                </c:pt>
                <c:pt idx="2">
                  <c:v>14.9869</c:v>
                </c:pt>
                <c:pt idx="3">
                  <c:v>2.1227</c:v>
                </c:pt>
                <c:pt idx="4">
                  <c:v>31.783699999999573</c:v>
                </c:pt>
                <c:pt idx="5">
                  <c:v>12.605400000000024</c:v>
                </c:pt>
                <c:pt idx="6">
                  <c:v>17.626300000000001</c:v>
                </c:pt>
                <c:pt idx="7">
                  <c:v>15.5306</c:v>
                </c:pt>
              </c:numCache>
            </c:numRef>
          </c:val>
        </c:ser>
        <c:gapWidth val="82"/>
        <c:overlap val="100"/>
        <c:axId val="112500096"/>
        <c:axId val="115643520"/>
      </c:barChart>
      <c:catAx>
        <c:axId val="11250009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5643520"/>
        <c:crosses val="autoZero"/>
        <c:auto val="1"/>
        <c:lblAlgn val="ctr"/>
        <c:lblOffset val="100"/>
      </c:catAx>
      <c:valAx>
        <c:axId val="115643520"/>
        <c:scaling>
          <c:orientation val="minMax"/>
          <c:max val="100"/>
        </c:scaling>
        <c:delete val="1"/>
        <c:axPos val="b"/>
        <c:numFmt formatCode="###\ ###\ ###\ ###\ ###\ ##0.0" sourceLinked="1"/>
        <c:majorTickMark val="none"/>
        <c:tickLblPos val="none"/>
        <c:crossAx val="112500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7416666245958988E-3"/>
          <c:y val="6.0204687127642008E-2"/>
          <c:w val="0.99180259025480766"/>
          <c:h val="0.10944882104830456"/>
        </c:manualLayout>
      </c:layout>
      <c:txPr>
        <a:bodyPr/>
        <a:lstStyle/>
        <a:p>
          <a:pPr>
            <a:defRPr sz="1200" b="1" i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657388627000119"/>
          <c:y val="3.0389988521515757E-2"/>
          <c:w val="0.6913138476956997"/>
          <c:h val="0.7823793053424040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 респонденты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 dirty="0" smtClean="0"/>
                      <a:t>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2,2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5,7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,4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   до 15 лет</c:v>
                </c:pt>
                <c:pt idx="1">
                  <c:v>   в 15-20 лет</c:v>
                </c:pt>
                <c:pt idx="2">
                  <c:v>   в 21-30 лет</c:v>
                </c:pt>
                <c:pt idx="3">
                  <c:v>   после 30 лет</c:v>
                </c:pt>
              </c:strCache>
            </c:strRef>
          </c:cat>
          <c:val>
            <c:numRef>
              <c:f>Лист1!$B$2:$B$5</c:f>
              <c:numCache>
                <c:formatCode>###\ ###\ ###\ ###\ ###\ ##0.0</c:formatCode>
                <c:ptCount val="4"/>
                <c:pt idx="0">
                  <c:v>8.610199999999999</c:v>
                </c:pt>
                <c:pt idx="1">
                  <c:v>62.243000000000002</c:v>
                </c:pt>
                <c:pt idx="2">
                  <c:v>25.745899999999889</c:v>
                </c:pt>
                <c:pt idx="3">
                  <c:v>3.4005999999999998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Городские населенные пункты</c:v>
                </c:pt>
              </c:strCache>
            </c:strRef>
          </c:tx>
          <c:spPr>
            <a:solidFill>
              <a:srgbClr val="FFBA75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 dirty="0" smtClean="0"/>
                      <a:t>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5,5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1,2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,7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   до 15 лет</c:v>
                </c:pt>
                <c:pt idx="1">
                  <c:v>   в 15-20 лет</c:v>
                </c:pt>
                <c:pt idx="2">
                  <c:v>   в 21-30 лет</c:v>
                </c:pt>
                <c:pt idx="3">
                  <c:v>   после 30 лет</c:v>
                </c:pt>
              </c:strCache>
            </c:strRef>
          </c:cat>
          <c:val>
            <c:numRef>
              <c:f>Лист1!$C$2:$C$5</c:f>
              <c:numCache>
                <c:formatCode>###\ ###\ ###\ ###\ ###\ ##0.0</c:formatCode>
                <c:ptCount val="4"/>
                <c:pt idx="0">
                  <c:v>9.6331000000000007</c:v>
                </c:pt>
                <c:pt idx="1">
                  <c:v>65.458799999999982</c:v>
                </c:pt>
                <c:pt idx="2">
                  <c:v>21.183499999999889</c:v>
                </c:pt>
                <c:pt idx="3">
                  <c:v>3.7244000000000002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Сельские населенные пункты</c:v>
                </c:pt>
              </c:strCache>
            </c:strRef>
          </c:tx>
          <c:spPr>
            <a:solidFill>
              <a:srgbClr val="DA1F28">
                <a:lumMod val="75000"/>
                <a:alpha val="74000"/>
              </a:srgb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,1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 smtClean="0"/>
                      <a:t>7,6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2,4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,9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   до 15 лет</c:v>
                </c:pt>
                <c:pt idx="1">
                  <c:v>   в 15-20 лет</c:v>
                </c:pt>
                <c:pt idx="2">
                  <c:v>   в 21-30 лет</c:v>
                </c:pt>
                <c:pt idx="3">
                  <c:v>   после 30 лет</c:v>
                </c:pt>
              </c:strCache>
            </c:strRef>
          </c:cat>
          <c:val>
            <c:numRef>
              <c:f>Лист1!$D$2:$D$5</c:f>
              <c:numCache>
                <c:formatCode>###\ ###\ ###\ ###\ ###\ ##0.0</c:formatCode>
                <c:ptCount val="4"/>
                <c:pt idx="0">
                  <c:v>7.1255999999999755</c:v>
                </c:pt>
                <c:pt idx="1">
                  <c:v>57.576100000000011</c:v>
                </c:pt>
                <c:pt idx="2">
                  <c:v>32.367200000000004</c:v>
                </c:pt>
                <c:pt idx="3">
                  <c:v>2.9307999999999987</c:v>
                </c:pt>
              </c:numCache>
            </c:numRef>
          </c:val>
        </c:ser>
        <c:gapWidth val="74"/>
        <c:axId val="116031488"/>
        <c:axId val="116033024"/>
      </c:barChart>
      <c:catAx>
        <c:axId val="1160314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033024"/>
        <c:crosses val="autoZero"/>
        <c:auto val="1"/>
        <c:lblAlgn val="ctr"/>
        <c:lblOffset val="100"/>
      </c:catAx>
      <c:valAx>
        <c:axId val="116033024"/>
        <c:scaling>
          <c:orientation val="minMax"/>
          <c:max val="80"/>
        </c:scaling>
        <c:delete val="1"/>
        <c:axPos val="l"/>
        <c:numFmt formatCode="###\ ###\ ###\ ###\ ###\ ##0.0" sourceLinked="1"/>
        <c:majorTickMark val="cross"/>
        <c:tickLblPos val="none"/>
        <c:crossAx val="116031488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9792225426243735"/>
          <c:y val="3.2261366499622683E-2"/>
          <c:w val="0.19318891906268368"/>
          <c:h val="0.94743693832414122"/>
        </c:manualLayout>
      </c:layout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5980868885963188"/>
          <c:y val="7.3490125604837753E-2"/>
          <c:w val="0.68998039799730038"/>
          <c:h val="0.75002701968922558"/>
        </c:manualLayout>
      </c:layout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употребляют только по праздникам</c:v>
                </c:pt>
              </c:strCache>
            </c:strRef>
          </c:tx>
          <c:spPr>
            <a:solidFill>
              <a:srgbClr val="92D050">
                <a:alpha val="82000"/>
              </a:srgbClr>
            </a:solidFill>
            <a:ln>
              <a:solidFill>
                <a:schemeClr val="bg1">
                  <a:lumMod val="65000"/>
                </a:schemeClr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/>
                      <a:t>5,4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sz="1200" dirty="0" smtClean="0"/>
                      <a:t>8,0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sz="1200" dirty="0" smtClean="0"/>
                      <a:t>6,5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sz="1200" dirty="0" smtClean="0"/>
                      <a:t>8,5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sz="1200" dirty="0" smtClean="0"/>
                      <a:t>3,2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sz="1200" dirty="0" smtClean="0"/>
                      <a:t>9,7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/>
                      <a:t>0,9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" pitchFamily="34" charset="0"/>
                        <a:cs typeface="Arial" pitchFamily="34" charset="0"/>
                      </a:rPr>
                      <a:t>0,5</a:t>
                    </a:r>
                    <a:endParaRPr lang="en-US" sz="12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howVal val="1"/>
            </c:dLbl>
            <c:spPr>
              <a:solidFill>
                <a:schemeClr val="bg1"/>
              </a:solidFill>
              <a:ln w="55000" cap="flat" cmpd="thickThin" algn="ctr">
                <a:noFill/>
                <a:prstDash val="solid"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Старше трудоспособного возраста</c:v>
                </c:pt>
                <c:pt idx="1">
                  <c:v>В трудоспособном возрасте</c:v>
                </c:pt>
                <c:pt idx="2">
                  <c:v>В возрасте 15-29 лет</c:v>
                </c:pt>
                <c:pt idx="3">
                  <c:v>Женщины</c:v>
                </c:pt>
                <c:pt idx="4">
                  <c:v>Мужчины</c:v>
                </c:pt>
                <c:pt idx="5">
                  <c:v>Проживающие в сельской местности</c:v>
                </c:pt>
                <c:pt idx="6">
                  <c:v>Проживающие в городской местности</c:v>
                </c:pt>
                <c:pt idx="7">
                  <c:v>Все респонденты</c:v>
                </c:pt>
              </c:strCache>
            </c:strRef>
          </c:cat>
          <c:val>
            <c:numRef>
              <c:f>Лист1!$B$2:$B$9</c:f>
              <c:numCache>
                <c:formatCode>###\ ###\ ###\ ###\ ###\ ##0.0</c:formatCode>
                <c:ptCount val="8"/>
                <c:pt idx="0">
                  <c:v>65.384799999999998</c:v>
                </c:pt>
                <c:pt idx="1">
                  <c:v>58.0443</c:v>
                </c:pt>
                <c:pt idx="2">
                  <c:v>56.547699999999999</c:v>
                </c:pt>
                <c:pt idx="3">
                  <c:v>78.459800000000001</c:v>
                </c:pt>
                <c:pt idx="4">
                  <c:v>43.157299999999999</c:v>
                </c:pt>
                <c:pt idx="5">
                  <c:v>59.713500000000003</c:v>
                </c:pt>
                <c:pt idx="6">
                  <c:v>60.911499999999997</c:v>
                </c:pt>
                <c:pt idx="7">
                  <c:v>60.498100000000363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употребляют 1-2 раза в месяц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>
              <a:solidFill>
                <a:prstClr val="white">
                  <a:lumMod val="65000"/>
                </a:prstClr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dirty="0" smtClean="0"/>
                      <a:t>0,1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dirty="0" smtClean="0"/>
                      <a:t>1,4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dirty="0" smtClean="0"/>
                      <a:t>5,4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200" dirty="0" smtClean="0"/>
                      <a:t>6,4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dirty="0" smtClean="0"/>
                      <a:t>5,3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200" dirty="0" smtClean="0"/>
                      <a:t>9,4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dirty="0" smtClean="0"/>
                      <a:t>1,8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dirty="0" smtClean="0"/>
                      <a:t>0,9</a:t>
                    </a:r>
                    <a:endParaRPr lang="en-US" sz="1200" dirty="0"/>
                  </a:p>
                </c:rich>
              </c:tx>
              <c:showVal val="1"/>
            </c:dLbl>
            <c:spPr>
              <a:solidFill>
                <a:schemeClr val="bg1"/>
              </a:solidFill>
              <a:ln w="55000" cap="flat" cmpd="thickThin" algn="ctr">
                <a:noFill/>
                <a:prstDash val="solid"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Старше трудоспособного возраста</c:v>
                </c:pt>
                <c:pt idx="1">
                  <c:v>В трудоспособном возрасте</c:v>
                </c:pt>
                <c:pt idx="2">
                  <c:v>В возрасте 15-29 лет</c:v>
                </c:pt>
                <c:pt idx="3">
                  <c:v>Женщины</c:v>
                </c:pt>
                <c:pt idx="4">
                  <c:v>Мужчины</c:v>
                </c:pt>
                <c:pt idx="5">
                  <c:v>Проживающие в сельской местности</c:v>
                </c:pt>
                <c:pt idx="6">
                  <c:v>Проживающие в городской местности</c:v>
                </c:pt>
                <c:pt idx="7">
                  <c:v>Все респонденты</c:v>
                </c:pt>
              </c:strCache>
            </c:strRef>
          </c:cat>
          <c:val>
            <c:numRef>
              <c:f>Лист1!$C$2:$C$9</c:f>
              <c:numCache>
                <c:formatCode>###\ ###\ ###\ ###\ ###\ ##0.0</c:formatCode>
                <c:ptCount val="8"/>
                <c:pt idx="0">
                  <c:v>20.062799999999559</c:v>
                </c:pt>
                <c:pt idx="1">
                  <c:v>21.38829999999966</c:v>
                </c:pt>
                <c:pt idx="2">
                  <c:v>25.409699999999656</c:v>
                </c:pt>
                <c:pt idx="3">
                  <c:v>16.407699999999789</c:v>
                </c:pt>
                <c:pt idx="4">
                  <c:v>25.325800000000001</c:v>
                </c:pt>
                <c:pt idx="5">
                  <c:v>19.395099999999989</c:v>
                </c:pt>
                <c:pt idx="6">
                  <c:v>21.761900000000001</c:v>
                </c:pt>
                <c:pt idx="7">
                  <c:v>20.945199999999591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употребляют 1 раз в неделю</c:v>
                </c:pt>
              </c:strCache>
            </c:strRef>
          </c:tx>
          <c:spPr>
            <a:solidFill>
              <a:srgbClr val="FF9147"/>
            </a:solidFill>
            <a:ln>
              <a:solidFill>
                <a:prstClr val="white">
                  <a:lumMod val="65000"/>
                </a:prstClr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 dirty="0" smtClean="0"/>
                      <a:t>,0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0,7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 dirty="0" smtClean="0"/>
                      <a:t>,4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dirty="0" smtClean="0"/>
                      <a:t>,0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6,0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 dirty="0" smtClean="0"/>
                      <a:t>,5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0,5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0,1</a:t>
                    </a:r>
                    <a:endParaRPr lang="en-US" dirty="0"/>
                  </a:p>
                </c:rich>
              </c:tx>
              <c:dLblPos val="ctr"/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Лист1!$A$2:$A$9</c:f>
              <c:strCache>
                <c:ptCount val="8"/>
                <c:pt idx="0">
                  <c:v>Старше трудоспособного возраста</c:v>
                </c:pt>
                <c:pt idx="1">
                  <c:v>В трудоспособном возрасте</c:v>
                </c:pt>
                <c:pt idx="2">
                  <c:v>В возрасте 15-29 лет</c:v>
                </c:pt>
                <c:pt idx="3">
                  <c:v>Женщины</c:v>
                </c:pt>
                <c:pt idx="4">
                  <c:v>Мужчины</c:v>
                </c:pt>
                <c:pt idx="5">
                  <c:v>Проживающие в сельской местности</c:v>
                </c:pt>
                <c:pt idx="6">
                  <c:v>Проживающие в городской местности</c:v>
                </c:pt>
                <c:pt idx="7">
                  <c:v>Все респонденты</c:v>
                </c:pt>
              </c:strCache>
            </c:strRef>
          </c:cat>
          <c:val>
            <c:numRef>
              <c:f>Лист1!$D$2:$D$9</c:f>
              <c:numCache>
                <c:formatCode>###\ ###\ ###\ ###\ ###\ ##0.0</c:formatCode>
                <c:ptCount val="8"/>
                <c:pt idx="0">
                  <c:v>9.0354000000000028</c:v>
                </c:pt>
                <c:pt idx="1">
                  <c:v>10.665900000000002</c:v>
                </c:pt>
                <c:pt idx="2">
                  <c:v>9.3780000000000001</c:v>
                </c:pt>
                <c:pt idx="3">
                  <c:v>3.9819999999999998</c:v>
                </c:pt>
                <c:pt idx="4">
                  <c:v>16.0474</c:v>
                </c:pt>
                <c:pt idx="5">
                  <c:v>9.4890000000000008</c:v>
                </c:pt>
                <c:pt idx="6">
                  <c:v>10.453700000000024</c:v>
                </c:pt>
                <c:pt idx="7">
                  <c:v>10.120800000000001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употребляют несколько раз в неделю</c:v>
                </c:pt>
              </c:strCache>
            </c:strRef>
          </c:tx>
          <c:spPr>
            <a:solidFill>
              <a:srgbClr val="FFCC00"/>
            </a:solidFill>
            <a:ln>
              <a:solidFill>
                <a:prstClr val="white">
                  <a:lumMod val="65000"/>
                </a:prstClr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,7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 dirty="0" smtClean="0"/>
                      <a:t>,1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,6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-7.2860382429519518E-3"/>
                  <c:y val="-9.74214910224420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dirty="0" smtClean="0"/>
                      <a:t>,7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2,4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 dirty="0" smtClean="0"/>
                      <a:t>,0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 smtClean="0"/>
                      <a:t>,9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,6</a:t>
                    </a:r>
                    <a:endParaRPr lang="en-US" dirty="0"/>
                  </a:p>
                </c:rich>
              </c:tx>
              <c:dLblPos val="ctr"/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Лист1!$A$2:$A$9</c:f>
              <c:strCache>
                <c:ptCount val="8"/>
                <c:pt idx="0">
                  <c:v>Старше трудоспособного возраста</c:v>
                </c:pt>
                <c:pt idx="1">
                  <c:v>В трудоспособном возрасте</c:v>
                </c:pt>
                <c:pt idx="2">
                  <c:v>В возрасте 15-29 лет</c:v>
                </c:pt>
                <c:pt idx="3">
                  <c:v>Женщины</c:v>
                </c:pt>
                <c:pt idx="4">
                  <c:v>Мужчины</c:v>
                </c:pt>
                <c:pt idx="5">
                  <c:v>Проживающие в сельской местности</c:v>
                </c:pt>
                <c:pt idx="6">
                  <c:v>Проживающие в городской местности</c:v>
                </c:pt>
                <c:pt idx="7">
                  <c:v>Все респонденты</c:v>
                </c:pt>
              </c:strCache>
            </c:strRef>
          </c:cat>
          <c:val>
            <c:numRef>
              <c:f>Лист1!$E$2:$E$9</c:f>
              <c:numCache>
                <c:formatCode>###\ ###\ ###\ ###\ ###\ ##0.0</c:formatCode>
                <c:ptCount val="8"/>
                <c:pt idx="0">
                  <c:v>3.6585999999999999</c:v>
                </c:pt>
                <c:pt idx="1">
                  <c:v>8.1</c:v>
                </c:pt>
                <c:pt idx="2">
                  <c:v>6.6456</c:v>
                </c:pt>
                <c:pt idx="3">
                  <c:v>0.66780000000001172</c:v>
                </c:pt>
                <c:pt idx="4">
                  <c:v>12.3573</c:v>
                </c:pt>
                <c:pt idx="5">
                  <c:v>7.9895000000000014</c:v>
                </c:pt>
                <c:pt idx="6">
                  <c:v>5.8914</c:v>
                </c:pt>
                <c:pt idx="7">
                  <c:v>6.6153999999999975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употребляют практически каждый день</c:v>
                </c:pt>
              </c:strCache>
            </c:strRef>
          </c:tx>
          <c:spPr>
            <a:solidFill>
              <a:srgbClr val="FF0066"/>
            </a:solidFill>
            <a:ln>
              <a:solidFill>
                <a:prstClr val="white">
                  <a:lumMod val="65000"/>
                </a:prstClr>
              </a:solidFill>
            </a:ln>
          </c:spPr>
          <c:dLbls>
            <c:dLbl>
              <c:idx val="0"/>
              <c:layout>
                <c:manualLayout>
                  <c:x val="1.311454756824568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100" dirty="0" smtClean="0"/>
                      <a:t>,9</a:t>
                    </a:r>
                    <a:endParaRPr lang="en-US" sz="1100" dirty="0"/>
                  </a:p>
                </c:rich>
              </c:tx>
              <c:dLblPos val="inBase"/>
              <c:showVal val="1"/>
            </c:dLbl>
            <c:dLbl>
              <c:idx val="1"/>
              <c:layout>
                <c:manualLayout>
                  <c:x val="1.311466230719839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100" dirty="0" smtClean="0"/>
                      <a:t>,8</a:t>
                    </a:r>
                    <a:endParaRPr lang="en-US" sz="1100" dirty="0"/>
                  </a:p>
                </c:rich>
              </c:tx>
              <c:dLblPos val="inBase"/>
              <c:showVal val="1"/>
            </c:dLbl>
            <c:dLbl>
              <c:idx val="2"/>
              <c:layout>
                <c:manualLayout>
                  <c:x val="1.457184700799811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100" dirty="0" smtClean="0"/>
                      <a:t>,0</a:t>
                    </a:r>
                    <a:endParaRPr lang="en-US" sz="1100" dirty="0"/>
                  </a:p>
                </c:rich>
              </c:tx>
              <c:dLblPos val="inBase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sz="1100" dirty="0" smtClean="0"/>
                      <a:t>,5</a:t>
                    </a:r>
                    <a:endParaRPr lang="en-US" sz="1100" dirty="0"/>
                  </a:p>
                </c:rich>
              </c:tx>
              <c:dLblPos val="inBase"/>
              <c:showVal val="1"/>
            </c:dLbl>
            <c:dLbl>
              <c:idx val="4"/>
              <c:layout>
                <c:manualLayout>
                  <c:x val="2.1857770511997818E-2"/>
                  <c:y val="2.0671689941578874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1100" dirty="0" smtClean="0"/>
                      <a:t>,1</a:t>
                    </a:r>
                    <a:endParaRPr lang="en-US" sz="1100" dirty="0"/>
                  </a:p>
                </c:rich>
              </c:tx>
              <c:dLblPos val="inBase"/>
              <c:showVal val="1"/>
            </c:dLbl>
            <c:dLbl>
              <c:idx val="5"/>
              <c:layout>
                <c:manualLayout>
                  <c:x val="2.3314955212797157E-2"/>
                  <c:y val="2.0671689941578874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1100" dirty="0" smtClean="0"/>
                      <a:t>,4</a:t>
                    </a:r>
                    <a:endParaRPr lang="en-US" sz="1100" dirty="0"/>
                  </a:p>
                </c:rich>
              </c:tx>
              <c:dLblPos val="inBase"/>
              <c:showVal val="1"/>
            </c:dLbl>
            <c:dLbl>
              <c:idx val="6"/>
              <c:layout>
                <c:manualLayout>
                  <c:x val="7.2858087650464034E-3"/>
                  <c:y val="2.0671689941578874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100" dirty="0" smtClean="0"/>
                      <a:t>,0</a:t>
                    </a:r>
                    <a:endParaRPr lang="en-US" sz="1100" dirty="0"/>
                  </a:p>
                </c:rich>
              </c:tx>
              <c:dLblPos val="inBase"/>
              <c:showVal val="1"/>
            </c:dLbl>
            <c:dLbl>
              <c:idx val="7"/>
              <c:layout>
                <c:manualLayout>
                  <c:x val="1.3114662307198398E-2"/>
                  <c:y val="4.1343379883157748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100" dirty="0" smtClean="0"/>
                      <a:t>,8</a:t>
                    </a:r>
                    <a:endParaRPr lang="en-US" sz="1100" dirty="0"/>
                  </a:p>
                </c:rich>
              </c:tx>
              <c:dLblPos val="inBase"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Base"/>
            <c:showVal val="1"/>
          </c:dLbls>
          <c:cat>
            <c:strRef>
              <c:f>Лист1!$A$2:$A$9</c:f>
              <c:strCache>
                <c:ptCount val="8"/>
                <c:pt idx="0">
                  <c:v>Старше трудоспособного возраста</c:v>
                </c:pt>
                <c:pt idx="1">
                  <c:v>В трудоспособном возрасте</c:v>
                </c:pt>
                <c:pt idx="2">
                  <c:v>В возрасте 15-29 лет</c:v>
                </c:pt>
                <c:pt idx="3">
                  <c:v>Женщины</c:v>
                </c:pt>
                <c:pt idx="4">
                  <c:v>Мужчины</c:v>
                </c:pt>
                <c:pt idx="5">
                  <c:v>Проживающие в сельской местности</c:v>
                </c:pt>
                <c:pt idx="6">
                  <c:v>Проживающие в городской местности</c:v>
                </c:pt>
                <c:pt idx="7">
                  <c:v>Все респонденты</c:v>
                </c:pt>
              </c:strCache>
            </c:strRef>
          </c:cat>
          <c:val>
            <c:numRef>
              <c:f>Лист1!$F$2:$F$9</c:f>
              <c:numCache>
                <c:formatCode>###\ ###\ ###\ ###\ ###\ ##0.0</c:formatCode>
                <c:ptCount val="8"/>
                <c:pt idx="0">
                  <c:v>1.8580000000000001</c:v>
                </c:pt>
                <c:pt idx="1">
                  <c:v>1.8011999999999813</c:v>
                </c:pt>
                <c:pt idx="2">
                  <c:v>2.0186999999999977</c:v>
                </c:pt>
                <c:pt idx="3">
                  <c:v>0.48230000000000467</c:v>
                </c:pt>
                <c:pt idx="4">
                  <c:v>3.1118999999999977</c:v>
                </c:pt>
                <c:pt idx="5">
                  <c:v>3.4125999999999967</c:v>
                </c:pt>
                <c:pt idx="6">
                  <c:v>0.98129999999999951</c:v>
                </c:pt>
                <c:pt idx="7">
                  <c:v>1.8202</c:v>
                </c:pt>
              </c:numCache>
            </c:numRef>
          </c:val>
        </c:ser>
        <c:dLbls>
          <c:showVal val="1"/>
        </c:dLbls>
        <c:gapWidth val="64"/>
        <c:overlap val="100"/>
        <c:axId val="116250880"/>
        <c:axId val="111538176"/>
      </c:barChart>
      <c:catAx>
        <c:axId val="116250880"/>
        <c:scaling>
          <c:orientation val="minMax"/>
        </c:scaling>
        <c:axPos val="l"/>
        <c:majorTickMark val="none"/>
        <c:tickLblPos val="nextTo"/>
        <c:spPr>
          <a:noFill/>
        </c:spPr>
        <c:txPr>
          <a:bodyPr/>
          <a:lstStyle/>
          <a:p>
            <a:pPr>
              <a:defRPr sz="13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1538176"/>
        <c:crosses val="autoZero"/>
        <c:auto val="1"/>
        <c:lblAlgn val="ctr"/>
        <c:lblOffset val="100"/>
      </c:catAx>
      <c:valAx>
        <c:axId val="111538176"/>
        <c:scaling>
          <c:orientation val="minMax"/>
          <c:max val="100"/>
        </c:scaling>
        <c:delete val="1"/>
        <c:axPos val="b"/>
        <c:numFmt formatCode="###\ ###\ ###\ ###\ ###\ ##0.0" sourceLinked="1"/>
        <c:majorTickMark val="none"/>
        <c:tickLblPos val="none"/>
        <c:crossAx val="1162508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1225058620131002E-2"/>
          <c:y val="0.85875506293634363"/>
          <c:w val="0.94920736036613651"/>
          <c:h val="0.11643890913376038"/>
        </c:manualLayout>
      </c:layout>
      <c:txPr>
        <a:bodyPr/>
        <a:lstStyle/>
        <a:p>
          <a:pPr>
            <a:defRPr sz="1200" b="0" i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4.1036390888710514E-2"/>
          <c:y val="4.7443367105171833E-3"/>
          <c:w val="0.43294588960411517"/>
          <c:h val="0.8040423664076341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bg2">
                  <a:lumMod val="10000"/>
                </a:schemeClr>
              </a:solidFill>
            </c:spPr>
          </c:dPt>
          <c:dPt>
            <c:idx val="2"/>
            <c:spPr>
              <a:solidFill>
                <a:schemeClr val="bg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6.5666139761859088E-2"/>
                  <c:y val="0.17862299319346991"/>
                </c:manualLayout>
              </c:layout>
              <c:tx>
                <c:rich>
                  <a:bodyPr/>
                  <a:lstStyle/>
                  <a:p>
                    <a:pPr>
                      <a:defRPr sz="1200" b="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7,5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dLbl>
              <c:idx val="1"/>
              <c:layout>
                <c:manualLayout>
                  <c:x val="3.5931783320391181E-2"/>
                  <c:y val="-6.2403762703323934E-3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1100" dirty="0" smtClean="0"/>
                      <a:t>,6</a:t>
                    </a:r>
                    <a:endParaRPr lang="en-US" sz="11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8.9177651626908189E-2"/>
                  <c:y val="-0.15068668078670774"/>
                </c:manualLayout>
              </c:layout>
              <c:tx>
                <c:rich>
                  <a:bodyPr/>
                  <a:lstStyle/>
                  <a:p>
                    <a:pPr>
                      <a:defRPr sz="1200" b="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8,9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txPr>
              <a:bodyPr/>
              <a:lstStyle/>
              <a:p>
                <a:pPr>
                  <a:defRPr sz="12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по очной форме</c:v>
                </c:pt>
                <c:pt idx="1">
                  <c:v>по очно-заочной форме</c:v>
                </c:pt>
                <c:pt idx="2">
                  <c:v>по заочной форме</c:v>
                </c:pt>
              </c:strCache>
            </c:strRef>
          </c:cat>
          <c:val>
            <c:numRef>
              <c:f>Лист1!$B$2:$B$4</c:f>
              <c:numCache>
                <c:formatCode>###\ ###\ ###\ ###\ ###\ ##0.0</c:formatCode>
                <c:ptCount val="3"/>
                <c:pt idx="0">
                  <c:v>67.537800000000004</c:v>
                </c:pt>
                <c:pt idx="1">
                  <c:v>3.5798999999999968</c:v>
                </c:pt>
                <c:pt idx="2">
                  <c:v>28.882199999999646</c:v>
                </c:pt>
              </c:numCache>
            </c:numRef>
          </c:val>
        </c:ser>
        <c:firstSliceAng val="248"/>
      </c:pieChart>
    </c:plotArea>
    <c:legend>
      <c:legendPos val="r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3.6262845145970411E-2"/>
          <c:y val="5.3608514326558873E-2"/>
          <c:w val="0.68176134635092467"/>
          <c:h val="0.9344784824897616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dLbls>
            <c:dLbl>
              <c:idx val="0"/>
              <c:layout>
                <c:manualLayout>
                  <c:x val="-1.6483111429986719E-3"/>
                  <c:y val="-2.0990382438156881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6</a:t>
                    </a:r>
                    <a:r>
                      <a:rPr lang="en-US" dirty="0" smtClean="0"/>
                      <a:t>9,0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5932445719946728E-3"/>
                  <c:y val="-1.7869504775519643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6</a:t>
                    </a:r>
                    <a:r>
                      <a:rPr lang="en-US" dirty="0" smtClean="0"/>
                      <a:t>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9.8898668579921224E-3"/>
                  <c:y val="-1.0495191219078593E-2"/>
                </c:manualLayout>
              </c:layout>
              <c:tx>
                <c:rich>
                  <a:bodyPr/>
                  <a:lstStyle/>
                  <a:p>
                    <a:r>
                      <a:rPr lang="en-US" sz="1200" smtClean="0"/>
                      <a:t>6</a:t>
                    </a:r>
                    <a:r>
                      <a:rPr lang="en-US" smtClean="0"/>
                      <a:t>9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-8.2415557149932463E-3"/>
                  <c:y val="-1.574278682861772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69</c:v>
                </c:pt>
                <c:pt idx="1">
                  <c:v>65.599999999999994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городских населенных пунктах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2.1428044858982438E-2"/>
                  <c:y val="-2.0990382438156881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7</a:t>
                    </a:r>
                    <a:r>
                      <a:rPr lang="en-US" dirty="0" smtClean="0"/>
                      <a:t>7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3186489143989377E-2"/>
                  <c:y val="-1.7869504775519643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7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4834800286988036E-2"/>
                  <c:y val="-1.311898902384805E-2"/>
                </c:manualLayout>
              </c:layout>
              <c:showVal val="1"/>
            </c:dLbl>
            <c:dLbl>
              <c:idx val="3"/>
              <c:layout>
                <c:manualLayout>
                  <c:x val="1.4834800286988043E-2"/>
                  <c:y val="-5.2478022077915723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77.599999999999994</c:v>
                </c:pt>
                <c:pt idx="1">
                  <c:v>73.599999999999994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 сельских населенных пунктах</c:v>
                </c:pt>
              </c:strCache>
            </c:strRef>
          </c:tx>
          <c:spPr>
            <a:solidFill>
              <a:srgbClr val="CC99FF"/>
            </a:solidFill>
          </c:spPr>
          <c:dLbls>
            <c:dLbl>
              <c:idx val="0"/>
              <c:layout>
                <c:manualLayout>
                  <c:x val="1.1538178000990549E-2"/>
                  <c:y val="-1.1204085691076324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5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1538178000990549E-2"/>
                  <c:y val="-2.9782507959199386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5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3186489143989384E-2"/>
                  <c:y val="-1.5742786828617721E-2"/>
                </c:manualLayout>
              </c:layout>
              <c:showVal val="1"/>
            </c:dLbl>
            <c:dLbl>
              <c:idx val="3"/>
              <c:layout>
                <c:manualLayout>
                  <c:x val="1.4834670498709001E-2"/>
                  <c:y val="-1.836658463338763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58.2</c:v>
                </c:pt>
                <c:pt idx="1">
                  <c:v>53.4</c:v>
                </c:pt>
              </c:numCache>
            </c:numRef>
          </c:val>
        </c:ser>
        <c:dLbls>
          <c:showVal val="1"/>
        </c:dLbls>
        <c:shape val="cylinder"/>
        <c:axId val="116689152"/>
        <c:axId val="116719616"/>
        <c:axId val="0"/>
      </c:bar3DChart>
      <c:catAx>
        <c:axId val="116689152"/>
        <c:scaling>
          <c:orientation val="minMax"/>
        </c:scaling>
        <c:delete val="1"/>
        <c:axPos val="b"/>
        <c:tickLblPos val="none"/>
        <c:crossAx val="116719616"/>
        <c:crosses val="autoZero"/>
        <c:auto val="1"/>
        <c:lblAlgn val="ctr"/>
        <c:lblOffset val="100"/>
      </c:catAx>
      <c:valAx>
        <c:axId val="116719616"/>
        <c:scaling>
          <c:orientation val="minMax"/>
        </c:scaling>
        <c:delete val="1"/>
        <c:axPos val="l"/>
        <c:numFmt formatCode="General" sourceLinked="1"/>
        <c:tickLblPos val="none"/>
        <c:crossAx val="116689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97792664781865"/>
          <c:y val="0.33604799720842288"/>
          <c:w val="0.17813220649419195"/>
          <c:h val="0.54531631368532041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4591194968553458E-2"/>
          <c:y val="2.8509098626787941E-2"/>
          <c:w val="0.93081761006289365"/>
          <c:h val="0.6338566463749419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 домохозяйства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FA7D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8</a:t>
                    </a:r>
                    <a:r>
                      <a:rPr lang="ru-RU" sz="1200" dirty="0" smtClean="0"/>
                      <a:t>,</a:t>
                    </a:r>
                    <a:r>
                      <a:rPr lang="en-US" sz="1200" dirty="0" smtClean="0"/>
                      <a:t>1</a:t>
                    </a:r>
                    <a:endParaRPr lang="en-US" sz="1200" dirty="0"/>
                  </a:p>
                </c:rich>
              </c:tx>
              <c:dLblPos val="outEnd"/>
              <c:showVal val="1"/>
            </c:dLbl>
            <c:dLbl>
              <c:idx val="1"/>
              <c:layout>
                <c:manualLayout>
                  <c:x val="-3.7735849056604417E-2"/>
                  <c:y val="2.5721674602425215E-17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38</a:t>
                    </a:r>
                    <a:r>
                      <a:rPr lang="ru-RU" sz="1200" dirty="0" smtClean="0"/>
                      <a:t>,</a:t>
                    </a:r>
                    <a:r>
                      <a:rPr lang="en-US" sz="1200" dirty="0" smtClean="0"/>
                      <a:t>1</a:t>
                    </a:r>
                    <a:endParaRPr lang="en-US" sz="1200" dirty="0"/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-1.572327044025152E-2"/>
                  <c:y val="-2.806013644368892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4</a:t>
                    </a:r>
                    <a:r>
                      <a:rPr lang="en-US" sz="1200" dirty="0" smtClean="0"/>
                      <a:t>7</a:t>
                    </a:r>
                    <a:r>
                      <a:rPr lang="ru-RU" sz="1200" dirty="0" smtClean="0"/>
                      <a:t>,</a:t>
                    </a:r>
                    <a:r>
                      <a:rPr lang="en-US" sz="1200" dirty="0" smtClean="0"/>
                      <a:t>6</a:t>
                    </a:r>
                    <a:endParaRPr lang="en-US" sz="1200" dirty="0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-1.2578616352201099E-2"/>
                  <c:y val="1.2744403788424535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5,</a:t>
                    </a:r>
                    <a:r>
                      <a:rPr lang="en-US" sz="1200" dirty="0" smtClean="0"/>
                      <a:t>8</a:t>
                    </a:r>
                    <a:endParaRPr lang="en-US" sz="1200" dirty="0"/>
                  </a:p>
                </c:rich>
              </c:tx>
              <c:dLblPos val="outEnd"/>
              <c:showVal val="1"/>
            </c:dLbl>
            <c:dLbl>
              <c:idx val="4"/>
              <c:layout>
                <c:manualLayout>
                  <c:x val="-1.5723270440251583E-2"/>
                  <c:y val="-2.8060332808804212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0,</a:t>
                    </a:r>
                    <a:r>
                      <a:rPr lang="en-US" sz="1200" dirty="0" smtClean="0"/>
                      <a:t>4</a:t>
                    </a:r>
                    <a:endParaRPr lang="en-US" sz="1200" dirty="0"/>
                  </a:p>
                </c:rich>
              </c:tx>
              <c:dLblPos val="outEnd"/>
              <c:showVal val="1"/>
            </c:dLbl>
            <c:numFmt formatCode="#,##0.00" sourceLinked="0"/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Лист1!$A$2:$A$6</c:f>
              <c:strCache>
                <c:ptCount val="5"/>
                <c:pt idx="0">
                  <c:v>Отличное</c:v>
                </c:pt>
                <c:pt idx="1">
                  <c:v>Хорошее</c:v>
                </c:pt>
                <c:pt idx="2">
                  <c:v>Удовлетво-
рительное</c:v>
                </c:pt>
                <c:pt idx="3">
                  <c:v>Плохое</c:v>
                </c:pt>
                <c:pt idx="4">
                  <c:v>Очень плохое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8.1</c:v>
                </c:pt>
                <c:pt idx="1">
                  <c:v>38.1</c:v>
                </c:pt>
                <c:pt idx="2">
                  <c:v>47.6</c:v>
                </c:pt>
                <c:pt idx="3">
                  <c:v>5.8</c:v>
                </c:pt>
                <c:pt idx="4">
                  <c:v>0.4</c:v>
                </c:pt>
              </c:numCache>
            </c:numRef>
          </c:val>
        </c:ser>
        <c:axId val="105912960"/>
        <c:axId val="105918848"/>
      </c:barChart>
      <c:catAx>
        <c:axId val="105912960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918848"/>
        <c:crosses val="autoZero"/>
        <c:auto val="1"/>
        <c:lblAlgn val="ctr"/>
        <c:lblOffset val="100"/>
      </c:catAx>
      <c:valAx>
        <c:axId val="105918848"/>
        <c:scaling>
          <c:orientation val="minMax"/>
        </c:scaling>
        <c:delete val="1"/>
        <c:axPos val="l"/>
        <c:numFmt formatCode="General" sourceLinked="1"/>
        <c:tickLblPos val="none"/>
        <c:crossAx val="10591296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В </a:t>
            </a:r>
            <a:r>
              <a:rPr lang="ru-RU" dirty="0"/>
              <a:t>городских населенных пунктах</a:t>
            </a:r>
          </a:p>
        </c:rich>
      </c:tx>
      <c:layout>
        <c:manualLayout>
          <c:xMode val="edge"/>
          <c:yMode val="edge"/>
          <c:x val="0.1992461480771367"/>
          <c:y val="0.13819165877323888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4852379131547516E-2"/>
          <c:y val="7.6889784535265293E-2"/>
          <c:w val="0.69108903986862569"/>
          <c:h val="0.914569263672405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городских населенных пунктах</c:v>
                </c:pt>
              </c:strCache>
            </c:strRef>
          </c:tx>
          <c:explosion val="40"/>
          <c:dPt>
            <c:idx val="1"/>
            <c:explosion val="37"/>
            <c:spPr>
              <a:solidFill>
                <a:srgbClr val="6EB715"/>
              </a:solidFill>
            </c:spPr>
          </c:dPt>
          <c:dPt>
            <c:idx val="2"/>
            <c:spPr>
              <a:solidFill>
                <a:srgbClr val="E60000"/>
              </a:solidFill>
            </c:spPr>
          </c:dPt>
          <c:dLbls>
            <c:dLbl>
              <c:idx val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1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хорошее</c:v>
                </c:pt>
                <c:pt idx="1">
                  <c:v>удовлетворительное</c:v>
                </c:pt>
                <c:pt idx="2">
                  <c:v>плохое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64.8</c:v>
                </c:pt>
                <c:pt idx="1">
                  <c:v>34.1</c:v>
                </c:pt>
                <c:pt idx="2">
                  <c:v>1.1000000000000001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429505330528443"/>
          <c:y val="0.36654498761021514"/>
          <c:w val="0.25770764334637469"/>
          <c:h val="0.60282109313602406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В </a:t>
            </a:r>
            <a:r>
              <a:rPr lang="ru-RU" dirty="0"/>
              <a:t>сельских населенных пунктах</a:t>
            </a:r>
          </a:p>
        </c:rich>
      </c:tx>
      <c:layout>
        <c:manualLayout>
          <c:xMode val="edge"/>
          <c:yMode val="edge"/>
          <c:x val="0.20100927236770341"/>
          <c:y val="7.282933008148181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20951793886701162"/>
          <c:y val="9.4178812173324508E-2"/>
          <c:w val="0.6620604750727187"/>
          <c:h val="0.840195448419880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сельских населенных пунктах</c:v>
                </c:pt>
              </c:strCache>
            </c:strRef>
          </c:tx>
          <c:explosion val="42"/>
          <c:dPt>
            <c:idx val="1"/>
            <c:spPr>
              <a:solidFill>
                <a:srgbClr val="6EB715"/>
              </a:solidFill>
            </c:spPr>
          </c:dPt>
          <c:dPt>
            <c:idx val="2"/>
            <c:spPr>
              <a:solidFill>
                <a:srgbClr val="E60000"/>
              </a:solidFill>
            </c:spPr>
          </c:dPt>
          <c:dLbls>
            <c:dLbl>
              <c:idx val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1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хорошее</c:v>
                </c:pt>
                <c:pt idx="1">
                  <c:v>удовлетворительное</c:v>
                </c:pt>
                <c:pt idx="2">
                  <c:v>плохое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70.900000000000006</c:v>
                </c:pt>
                <c:pt idx="1">
                  <c:v>27.8</c:v>
                </c:pt>
                <c:pt idx="2">
                  <c:v>1.2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Дети </a:t>
            </a:r>
            <a:r>
              <a:rPr lang="ru-RU" dirty="0"/>
              <a:t>в возрасте 3-8 лет</a:t>
            </a:r>
          </a:p>
        </c:rich>
      </c:tx>
      <c:layout>
        <c:manualLayout>
          <c:xMode val="edge"/>
          <c:yMode val="edge"/>
          <c:x val="0.25141509433962383"/>
          <c:y val="1.6368837599864482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дети в возрасте 3-8 лет</c:v>
                </c:pt>
              </c:strCache>
            </c:strRef>
          </c:tx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CC99FF"/>
              </a:solidFill>
            </c:spPr>
          </c:dPt>
          <c:dPt>
            <c:idx val="4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1"/>
              <c:layout>
                <c:manualLayout>
                  <c:x val="6.486480463526971E-2"/>
                  <c:y val="-0.15302951310011823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5.8619323527955229E-2"/>
                  <c:y val="-0.17312672974275967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4.6976427474867515E-2"/>
                  <c:y val="7.0696351405513433E-2"/>
                </c:manualLayout>
              </c:layout>
              <c:dLblPos val="bestFit"/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детский сад</c:v>
                </c:pt>
                <c:pt idx="1">
                  <c:v>спецкоррекционное учреждение</c:v>
                </c:pt>
                <c:pt idx="2">
                  <c:v>группу кратковременного пребывания</c:v>
                </c:pt>
                <c:pt idx="3">
                  <c:v>учится в образовательной организации</c:v>
                </c:pt>
                <c:pt idx="4">
                  <c:v>не посещает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51.4</c:v>
                </c:pt>
                <c:pt idx="1">
                  <c:v>1.4</c:v>
                </c:pt>
                <c:pt idx="2">
                  <c:v>2.1</c:v>
                </c:pt>
                <c:pt idx="3">
                  <c:v>40.800000000000004</c:v>
                </c:pt>
                <c:pt idx="4">
                  <c:v>4.2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11250854256425499"/>
          <c:y val="0.66233325553683664"/>
          <c:w val="0.77498266726093201"/>
          <c:h val="0.33766674446316342"/>
        </c:manualLayout>
      </c:layout>
      <c:txPr>
        <a:bodyPr/>
        <a:lstStyle/>
        <a:p>
          <a:pPr>
            <a:lnSpc>
              <a:spcPct val="90000"/>
            </a:lnSpc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возрасте 9 - 15 лет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*)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дети в возрасте 9 - 15 лет*)</c:v>
                </c:pt>
              </c:strCache>
            </c:strRef>
          </c:tx>
          <c:dPt>
            <c:idx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2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1"/>
              <c:layout>
                <c:manualLayout>
                  <c:x val="5.9821225177042012E-2"/>
                  <c:y val="-1.2788281703878921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образовательная организация </c:v>
                </c:pt>
                <c:pt idx="1">
                  <c:v>обучаются на дому с прикреплением к образовательной организации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99.4</c:v>
                </c:pt>
                <c:pt idx="1">
                  <c:v>0.60000000000000064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5.3931560441737303E-2"/>
          <c:y val="0.82448328112343849"/>
          <c:w val="0.92358341999702187"/>
          <c:h val="0.15868051919127921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30297651036190443"/>
          <c:y val="7.5859742611536274E-2"/>
          <c:w val="0.34179164201393086"/>
          <c:h val="0.722649146897980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spPr>
              <a:solidFill>
                <a:srgbClr val="6EB715"/>
              </a:solidFill>
            </c:spPr>
          </c:dPt>
          <c:dPt>
            <c:idx val="2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1.8420511888657513E-2"/>
                  <c:y val="7.2138282624742934E-3"/>
                </c:manualLayout>
              </c:layout>
              <c:tx>
                <c:rich>
                  <a:bodyPr/>
                  <a:lstStyle/>
                  <a:p>
                    <a:pPr>
                      <a:defRPr sz="1400" b="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400" b="0" dirty="0" smtClean="0">
                        <a:latin typeface="Times New Roman" pitchFamily="18" charset="0"/>
                        <a:cs typeface="Times New Roman" pitchFamily="18" charset="0"/>
                      </a:rPr>
                      <a:t>3,5</a:t>
                    </a:r>
                    <a:endParaRPr lang="en-US" sz="1400" b="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3.2058673915420652E-2"/>
                  <c:y val="2.4914321065716883E-2"/>
                </c:manualLayout>
              </c:layout>
              <c:tx>
                <c:rich>
                  <a:bodyPr/>
                  <a:lstStyle/>
                  <a:p>
                    <a:pPr>
                      <a:defRPr sz="1400" b="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400" b="0" dirty="0" smtClean="0">
                        <a:latin typeface="Times New Roman" pitchFamily="18" charset="0"/>
                        <a:cs typeface="Times New Roman" pitchFamily="18" charset="0"/>
                      </a:rPr>
                      <a:t>14,1</a:t>
                    </a:r>
                    <a:endParaRPr lang="en-US" sz="1400" b="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1.0704756783425343E-2"/>
                  <c:y val="-9.274629407454802E-3"/>
                </c:manualLayout>
              </c:layout>
              <c:tx>
                <c:rich>
                  <a:bodyPr/>
                  <a:lstStyle/>
                  <a:p>
                    <a:pPr>
                      <a:defRPr sz="1400" b="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400" b="0" dirty="0" smtClean="0">
                        <a:latin typeface="Times New Roman" pitchFamily="18" charset="0"/>
                        <a:cs typeface="Times New Roman" pitchFamily="18" charset="0"/>
                      </a:rPr>
                      <a:t>11,6</a:t>
                    </a:r>
                    <a:endParaRPr lang="en-US" sz="1400" b="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0.13630280625928062"/>
                  <c:y val="-2.0128129702760268E-2"/>
                </c:manualLayout>
              </c:layout>
              <c:tx>
                <c:rich>
                  <a:bodyPr/>
                  <a:lstStyle/>
                  <a:p>
                    <a:pPr>
                      <a:defRPr sz="1400" b="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400" b="0" dirty="0" smtClean="0">
                        <a:latin typeface="Times New Roman" pitchFamily="18" charset="0"/>
                        <a:cs typeface="Times New Roman" pitchFamily="18" charset="0"/>
                      </a:rPr>
                      <a:t>70,8</a:t>
                    </a:r>
                    <a:endParaRPr lang="en-US" sz="1400" b="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solidFill>
                  <a:schemeClr val="bg1"/>
                </a:solidFill>
              </c:spPr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по состоянию здоровья, установленному по показаниям врачей </c:v>
                </c:pt>
                <c:pt idx="1">
                  <c:v>нет поблизости мест для таких занятий </c:v>
                </c:pt>
                <c:pt idx="2">
                  <c:v>высокая оплата </c:v>
                </c:pt>
                <c:pt idx="3">
                  <c:v>у ребенка нет желания </c:v>
                </c:pt>
              </c:strCache>
            </c:strRef>
          </c:cat>
          <c:val>
            <c:numRef>
              <c:f>Лист1!$B$2:$B$5</c:f>
              <c:numCache>
                <c:formatCode>###\ ###\ ###\ ###\ ###\ ##0.0</c:formatCode>
                <c:ptCount val="4"/>
                <c:pt idx="0">
                  <c:v>3.5034999999999998</c:v>
                </c:pt>
                <c:pt idx="1">
                  <c:v>14.077200000000001</c:v>
                </c:pt>
                <c:pt idx="2">
                  <c:v>11.6264</c:v>
                </c:pt>
                <c:pt idx="3">
                  <c:v>70.792699999999996</c:v>
                </c:pt>
              </c:numCache>
            </c:numRef>
          </c:val>
        </c:ser>
        <c:firstSliceAng val="40"/>
      </c:pieChart>
    </c:plotArea>
    <c:legend>
      <c:legendPos val="b"/>
      <c:layout>
        <c:manualLayout>
          <c:xMode val="edge"/>
          <c:yMode val="edge"/>
          <c:x val="0.27907905692676921"/>
          <c:y val="0.80326677794608159"/>
          <c:w val="0.72092094307323085"/>
          <c:h val="0.19673322205391813"/>
        </c:manualLayout>
      </c:layout>
      <c:txPr>
        <a:bodyPr/>
        <a:lstStyle/>
        <a:p>
          <a:pPr>
            <a:defRPr sz="1200" i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46334691513028675"/>
          <c:y val="6.7692766904294113E-2"/>
          <c:w val="0.43785897184649686"/>
          <c:h val="0.73834686219556278"/>
        </c:manualLayout>
      </c:layout>
      <c:pie3DChart>
        <c:varyColors val="1"/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4982293634040691"/>
          <c:y val="3.3126556065719473E-2"/>
          <c:w val="0.71727423804762469"/>
          <c:h val="0.7055156439812631"/>
        </c:manualLayout>
      </c:layout>
      <c:pieChart>
        <c:varyColors val="1"/>
        <c:firstSliceAng val="271"/>
      </c:pieChart>
    </c:plotArea>
    <c:legend>
      <c:legendPos val="b"/>
      <c:layout>
        <c:manualLayout>
          <c:xMode val="edge"/>
          <c:yMode val="edge"/>
          <c:x val="1.7444589490056821E-2"/>
          <c:y val="0.80429087114182263"/>
          <c:w val="0.9474736603340369"/>
          <c:h val="0.14942283280000099"/>
        </c:manualLayout>
      </c:layout>
    </c:legend>
    <c:plotVisOnly val="1"/>
    <c:dispBlanksAs val="zero"/>
  </c:chart>
  <c:txPr>
    <a:bodyPr/>
    <a:lstStyle/>
    <a:p>
      <a:pPr>
        <a:defRPr sz="1200" b="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11232702539224035"/>
          <c:y val="4.7174168955914177E-2"/>
          <c:w val="0.79387767285663802"/>
          <c:h val="0.7879785475428511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E54950"/>
              </a:solidFill>
            </c:spPr>
          </c:dPt>
          <c:dPt>
            <c:idx val="1"/>
            <c:spPr>
              <a:solidFill>
                <a:srgbClr val="6EB715"/>
              </a:solidFill>
            </c:spPr>
          </c:dPt>
          <c:dPt>
            <c:idx val="3"/>
            <c:spPr>
              <a:solidFill>
                <a:schemeClr val="accent3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2.8393531323030383E-2"/>
                  <c:y val="-2.6261148809802612E-2"/>
                </c:manualLayout>
              </c:layout>
              <c:showVal val="1"/>
            </c:dLbl>
            <c:dLbl>
              <c:idx val="1"/>
              <c:layout>
                <c:manualLayout>
                  <c:x val="1.7573831814511425E-2"/>
                  <c:y val="-2.6020816197650742E-2"/>
                </c:manualLayout>
              </c:layout>
              <c:showVal val="1"/>
            </c:dLbl>
            <c:dLbl>
              <c:idx val="2"/>
              <c:layout>
                <c:manualLayout>
                  <c:x val="1.9291952902206238E-2"/>
                  <c:y val="-3.3441643368209248E-2"/>
                </c:manualLayout>
              </c:layout>
              <c:showVal val="1"/>
            </c:dLbl>
            <c:dLbl>
              <c:idx val="3"/>
              <c:layout>
                <c:manualLayout>
                  <c:x val="3.3381037584518235E-2"/>
                  <c:y val="-1.578874336617611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дистанционное обучение   </c:v>
                </c:pt>
                <c:pt idx="1">
                  <c:v>подготовка к урокам, школьным проектам   </c:v>
                </c:pt>
                <c:pt idx="2">
                  <c:v>общение в социальных сетях   </c:v>
                </c:pt>
                <c:pt idx="3">
                  <c:v>развлечения (просмотр фильмов, игры и др.)   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2.8865999999999987</c:v>
                </c:pt>
                <c:pt idx="1">
                  <c:v>74.316199999999995</c:v>
                </c:pt>
                <c:pt idx="2">
                  <c:v>60.387699999999995</c:v>
                </c:pt>
                <c:pt idx="3">
                  <c:v>76.216800000000006</c:v>
                </c:pt>
              </c:numCache>
            </c:numRef>
          </c:val>
        </c:ser>
        <c:gapWidth val="46"/>
        <c:shape val="cylinder"/>
        <c:axId val="117878144"/>
        <c:axId val="117879936"/>
        <c:axId val="0"/>
      </c:bar3DChart>
      <c:catAx>
        <c:axId val="117878144"/>
        <c:scaling>
          <c:orientation val="minMax"/>
        </c:scaling>
        <c:axPos val="b"/>
        <c:tickLblPos val="nextTo"/>
        <c:crossAx val="117879936"/>
        <c:crosses val="autoZero"/>
        <c:auto val="1"/>
        <c:lblAlgn val="ctr"/>
        <c:lblOffset val="100"/>
      </c:catAx>
      <c:valAx>
        <c:axId val="117879936"/>
        <c:scaling>
          <c:orientation val="minMax"/>
        </c:scaling>
        <c:delete val="1"/>
        <c:axPos val="l"/>
        <c:numFmt formatCode="0.0" sourceLinked="1"/>
        <c:tickLblPos val="none"/>
        <c:crossAx val="1178781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8842322794661484E-2"/>
          <c:y val="0.86808903171375185"/>
          <c:w val="0.98013043444106651"/>
          <c:h val="0.11584157762182488"/>
        </c:manualLayout>
      </c:layout>
      <c:txPr>
        <a:bodyPr/>
        <a:lstStyle/>
        <a:p>
          <a:pPr>
            <a:defRPr sz="1200" i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пользуются транспортом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1.7387448592240982E-2"/>
                  <c:y val="-6.2247985517948994E-4"/>
                </c:manualLayout>
              </c:layout>
              <c:showVal val="1"/>
            </c:dLbl>
            <c:dLbl>
              <c:idx val="1"/>
              <c:layout>
                <c:manualLayout>
                  <c:x val="1.3797508241464088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4765321060688603E-2"/>
                  <c:y val="-1.0029386713023171E-2"/>
                </c:manualLayout>
              </c:layout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Всего</c:v>
                </c:pt>
                <c:pt idx="1">
                  <c:v>В городских
населенных пунктах</c:v>
                </c:pt>
                <c:pt idx="2">
                  <c:v>В сельских 
населенных пунктах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87.3</c:v>
                </c:pt>
                <c:pt idx="1">
                  <c:v>92.1</c:v>
                </c:pt>
                <c:pt idx="2">
                  <c:v>80.7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пользуются транспортом</c:v>
                </c:pt>
              </c:strCache>
            </c:strRef>
          </c:tx>
          <c:spPr>
            <a:solidFill>
              <a:srgbClr val="FA7D00"/>
            </a:solidFill>
          </c:spPr>
          <c:dLbls>
            <c:dLbl>
              <c:idx val="0"/>
              <c:layout>
                <c:manualLayout>
                  <c:x val="1.2205502240164227E-2"/>
                  <c:y val="4.0807012728433434E-3"/>
                </c:manualLayout>
              </c:layout>
              <c:showVal val="1"/>
            </c:dLbl>
            <c:dLbl>
              <c:idx val="1"/>
              <c:layout>
                <c:manualLayout>
                  <c:x val="8.6156847862528547E-3"/>
                  <c:y val="9.4951323491292258E-4"/>
                </c:manualLayout>
              </c:layout>
              <c:showVal val="1"/>
            </c:dLbl>
            <c:dLbl>
              <c:idx val="2"/>
              <c:layout>
                <c:manualLayout>
                  <c:x val="1.0114166272577382E-2"/>
                  <c:y val="-4.7034534289219134E-3"/>
                </c:manualLayout>
              </c:layout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Всего</c:v>
                </c:pt>
                <c:pt idx="1">
                  <c:v>В городских
населенных пунктах</c:v>
                </c:pt>
                <c:pt idx="2">
                  <c:v>В сельских 
населенных пунктах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12.7</c:v>
                </c:pt>
                <c:pt idx="1">
                  <c:v>7.9</c:v>
                </c:pt>
                <c:pt idx="2">
                  <c:v>19.3</c:v>
                </c:pt>
              </c:numCache>
            </c:numRef>
          </c:val>
        </c:ser>
        <c:shape val="cylinder"/>
        <c:axId val="116441088"/>
        <c:axId val="116442624"/>
        <c:axId val="0"/>
      </c:bar3DChart>
      <c:catAx>
        <c:axId val="1164410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442624"/>
        <c:crosses val="autoZero"/>
        <c:auto val="1"/>
        <c:lblAlgn val="ctr"/>
        <c:lblOffset val="100"/>
      </c:catAx>
      <c:valAx>
        <c:axId val="116442624"/>
        <c:scaling>
          <c:orientation val="minMax"/>
        </c:scaling>
        <c:delete val="1"/>
        <c:axPos val="l"/>
        <c:numFmt formatCode="General" sourceLinked="1"/>
        <c:tickLblPos val="none"/>
        <c:crossAx val="11644108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7467343372103974"/>
          <c:y val="0.1458586440597214"/>
          <c:w val="0.6463344350627771"/>
          <c:h val="0.62203858538803469"/>
        </c:manualLayout>
      </c:layout>
      <c:barChart>
        <c:barDir val="bar"/>
        <c:grouping val="clustered"/>
        <c:axId val="118774016"/>
        <c:axId val="118775808"/>
      </c:barChart>
      <c:catAx>
        <c:axId val="118774016"/>
        <c:scaling>
          <c:orientation val="minMax"/>
        </c:scaling>
        <c:delete val="1"/>
        <c:axPos val="l"/>
        <c:tickLblPos val="none"/>
        <c:crossAx val="118775808"/>
        <c:crosses val="autoZero"/>
        <c:auto val="1"/>
        <c:lblAlgn val="ctr"/>
        <c:lblOffset val="100"/>
      </c:catAx>
      <c:valAx>
        <c:axId val="1187758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87740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6570428696412942E-2"/>
          <c:y val="3.1559257457310107E-2"/>
          <c:w val="0.93342965384043974"/>
          <c:h val="0.6019473762796696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FF8837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17</a:t>
                    </a:r>
                    <a:r>
                      <a:rPr lang="ru-RU" sz="1200" dirty="0" smtClean="0"/>
                      <a:t>,</a:t>
                    </a:r>
                    <a:r>
                      <a:rPr lang="en-US" sz="1200" dirty="0" smtClean="0"/>
                      <a:t>4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7777777777778418E-2"/>
                  <c:y val="4.83727614494455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15</a:t>
                    </a:r>
                    <a:r>
                      <a:rPr lang="ru-RU" sz="1200" dirty="0" smtClean="0"/>
                      <a:t>,</a:t>
                    </a:r>
                    <a:r>
                      <a:rPr lang="en-US" sz="1200" dirty="0" smtClean="0"/>
                      <a:t>6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1.7559055118110241E-2"/>
                  <c:y val="-8.2112292182589027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11</a:t>
                    </a:r>
                    <a:r>
                      <a:rPr lang="ru-RU" sz="1200" dirty="0" smtClean="0"/>
                      <a:t>,</a:t>
                    </a:r>
                    <a:r>
                      <a:rPr lang="en-US" sz="1200" dirty="0" smtClean="0"/>
                      <a:t>2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1.0030864197530865E-2"/>
                  <c:y val="-9.7901308456766548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21</a:t>
                    </a:r>
                    <a:r>
                      <a:rPr lang="ru-RU" sz="1200" dirty="0" smtClean="0"/>
                      <a:t>,</a:t>
                    </a:r>
                    <a:r>
                      <a:rPr lang="en-US" sz="1200" dirty="0" smtClean="0"/>
                      <a:t>1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8</a:t>
                    </a:r>
                    <a:r>
                      <a:rPr lang="ru-RU" sz="1200" dirty="0" smtClean="0"/>
                      <a:t>,</a:t>
                    </a:r>
                    <a:r>
                      <a:rPr lang="en-US" sz="1200" dirty="0" smtClean="0"/>
                      <a:t>3</a:t>
                    </a:r>
                    <a:endParaRPr lang="en-US" sz="12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Недостаток 
тепла</c:v>
                </c:pt>
                <c:pt idx="1">
                  <c:v>Избыток 
влажности, 
сырость</c:v>
                </c:pt>
                <c:pt idx="2">
                  <c:v>Недостаток 
солнечного 
света</c:v>
                </c:pt>
                <c:pt idx="3">
                  <c:v>Проблемы 
из-за 
плохой
 шумоизоляции</c:v>
                </c:pt>
                <c:pt idx="4">
                  <c:v>Другие проблемы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17.399999999999999</c:v>
                </c:pt>
                <c:pt idx="1">
                  <c:v>15.6</c:v>
                </c:pt>
                <c:pt idx="2">
                  <c:v>11.2</c:v>
                </c:pt>
                <c:pt idx="3">
                  <c:v>21.1</c:v>
                </c:pt>
                <c:pt idx="4">
                  <c:v>8.3000000000000007</c:v>
                </c:pt>
              </c:numCache>
            </c:numRef>
          </c:val>
        </c:ser>
        <c:gapWidth val="100"/>
        <c:axId val="105895040"/>
        <c:axId val="105896576"/>
      </c:barChart>
      <c:catAx>
        <c:axId val="105895040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5896576"/>
        <c:crosses val="autoZero"/>
        <c:auto val="1"/>
        <c:lblAlgn val="ctr"/>
        <c:lblOffset val="100"/>
      </c:catAx>
      <c:valAx>
        <c:axId val="105896576"/>
        <c:scaling>
          <c:orientation val="minMax"/>
        </c:scaling>
        <c:delete val="1"/>
        <c:axPos val="l"/>
        <c:numFmt formatCode="General" sourceLinked="1"/>
        <c:tickLblPos val="none"/>
        <c:crossAx val="1058950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52220908626899765"/>
          <c:y val="0.16623449803149987"/>
          <c:w val="0.44967407003086968"/>
          <c:h val="0.68377140748032506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видам транспорта</c:v>
                </c:pt>
              </c:strCache>
            </c:strRef>
          </c:tx>
          <c:dLbls>
            <c:dLbl>
              <c:idx val="3"/>
              <c:tx>
                <c:rich>
                  <a:bodyPr/>
                  <a:lstStyle/>
                  <a:p>
                    <a:r>
                      <a:rPr lang="en-US" sz="1400" dirty="0" smtClean="0"/>
                      <a:t>1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Лист1!$A$2:$A$11</c:f>
              <c:strCache>
                <c:ptCount val="10"/>
                <c:pt idx="0">
                  <c:v>Другой вид транспорта</c:v>
                </c:pt>
                <c:pt idx="1">
                  <c:v>Гужевой,водный</c:v>
                </c:pt>
                <c:pt idx="2">
                  <c:v>Мопед,велосипед</c:v>
                </c:pt>
                <c:pt idx="3">
                  <c:v>Автомобиль,представляемый работодателем</c:v>
                </c:pt>
                <c:pt idx="4">
                  <c:v>Такси (вкл частный извоз)</c:v>
                </c:pt>
                <c:pt idx="5">
                  <c:v>Автомобиль,мотоцикл (в качестве пассажира)</c:v>
                </c:pt>
                <c:pt idx="6">
                  <c:v>Автомобиль, мотоцикл (в качестве водителя)</c:v>
                </c:pt>
                <c:pt idx="7">
                  <c:v>Пригородный поезд</c:v>
                </c:pt>
                <c:pt idx="8">
                  <c:v>Общественный городской коммерческий</c:v>
                </c:pt>
                <c:pt idx="9">
                  <c:v>Общественный городской муниципальный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0.2</c:v>
                </c:pt>
                <c:pt idx="1">
                  <c:v>0.1</c:v>
                </c:pt>
                <c:pt idx="2">
                  <c:v>2.2000000000000002</c:v>
                </c:pt>
                <c:pt idx="3">
                  <c:v>1</c:v>
                </c:pt>
                <c:pt idx="4">
                  <c:v>19.100000000000001</c:v>
                </c:pt>
                <c:pt idx="5">
                  <c:v>25.5</c:v>
                </c:pt>
                <c:pt idx="6">
                  <c:v>19.8</c:v>
                </c:pt>
                <c:pt idx="7">
                  <c:v>0.70000000000000062</c:v>
                </c:pt>
                <c:pt idx="8">
                  <c:v>49.8</c:v>
                </c:pt>
                <c:pt idx="9">
                  <c:v>50.8</c:v>
                </c:pt>
              </c:numCache>
            </c:numRef>
          </c:val>
        </c:ser>
        <c:axId val="118807552"/>
        <c:axId val="117375744"/>
      </c:barChart>
      <c:catAx>
        <c:axId val="118807552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375744"/>
        <c:crosses val="autoZero"/>
        <c:auto val="1"/>
        <c:lblAlgn val="ctr"/>
        <c:lblOffset val="100"/>
      </c:catAx>
      <c:valAx>
        <c:axId val="1173757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88075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9.5679012345679562E-2"/>
          <c:y val="2.8792725354086567E-2"/>
          <c:w val="0.60855788859725857"/>
          <c:h val="0.7957550825240339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торговым обслуживанием</c:v>
                </c:pt>
              </c:strCache>
            </c:strRef>
          </c:tx>
          <c:dLbls>
            <c:dLbl>
              <c:idx val="0"/>
              <c:layout>
                <c:manualLayout>
                  <c:x val="1.2345679012345723E-2"/>
                  <c:y val="-5.6120665617607896E-3"/>
                </c:manualLayout>
              </c:layout>
              <c:showVal val="1"/>
            </c:dLbl>
            <c:dLbl>
              <c:idx val="2"/>
              <c:layout>
                <c:manualLayout>
                  <c:x val="3.0864197530864317E-3"/>
                  <c:y val="-1.0658667084370714E-2"/>
                </c:manualLayout>
              </c:layout>
              <c:showVal val="1"/>
            </c:dLbl>
            <c:dLbl>
              <c:idx val="3"/>
              <c:layout>
                <c:manualLayout>
                  <c:x val="4.6296296296297014E-3"/>
                  <c:y val="-2.2676051867252845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Всего</c:v>
                </c:pt>
                <c:pt idx="2">
                  <c:v>Городские населенные пункты</c:v>
                </c:pt>
                <c:pt idx="3">
                  <c:v>Сельские населенные пункты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92.7</c:v>
                </c:pt>
                <c:pt idx="2">
                  <c:v>95.1</c:v>
                </c:pt>
                <c:pt idx="3">
                  <c:v>89.5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бытовым обслуживанием</c:v>
                </c:pt>
              </c:strCache>
            </c:strRef>
          </c:tx>
          <c:spPr>
            <a:solidFill>
              <a:srgbClr val="6EB715"/>
            </a:solidFill>
          </c:spPr>
          <c:dLbls>
            <c:dLbl>
              <c:idx val="0"/>
              <c:layout>
                <c:manualLayout>
                  <c:x val="1.5432098765432273E-2"/>
                  <c:y val="-2.2676051867252845E-2"/>
                </c:manualLayout>
              </c:layout>
              <c:showVal val="1"/>
            </c:dLbl>
            <c:dLbl>
              <c:idx val="2"/>
              <c:layout>
                <c:manualLayout>
                  <c:x val="1.3888888888888954E-2"/>
                  <c:y val="-1.7644355224323567E-2"/>
                </c:manualLayout>
              </c:layout>
              <c:showVal val="1"/>
            </c:dLbl>
            <c:dLbl>
              <c:idx val="3"/>
              <c:layout>
                <c:manualLayout>
                  <c:x val="1.3888888888888954E-2"/>
                  <c:y val="-1.0470081946940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Всего</c:v>
                </c:pt>
                <c:pt idx="2">
                  <c:v>Городские населенные пункты</c:v>
                </c:pt>
                <c:pt idx="3">
                  <c:v>Сельские населенные пункты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80.900000000000006</c:v>
                </c:pt>
                <c:pt idx="2">
                  <c:v>94.3</c:v>
                </c:pt>
                <c:pt idx="3">
                  <c:v>62.1</c:v>
                </c:pt>
              </c:numCache>
            </c:numRef>
          </c:val>
        </c:ser>
        <c:shape val="cylinder"/>
        <c:axId val="117433088"/>
        <c:axId val="117434624"/>
        <c:axId val="0"/>
      </c:bar3DChart>
      <c:catAx>
        <c:axId val="1174330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434624"/>
        <c:crosses val="autoZero"/>
        <c:auto val="1"/>
        <c:lblAlgn val="ctr"/>
        <c:lblOffset val="100"/>
      </c:catAx>
      <c:valAx>
        <c:axId val="117434624"/>
        <c:scaling>
          <c:orientation val="minMax"/>
        </c:scaling>
        <c:delete val="1"/>
        <c:axPos val="l"/>
        <c:numFmt formatCode="General" sourceLinked="1"/>
        <c:tickLblPos val="none"/>
        <c:crossAx val="117433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905171575775255"/>
          <c:y val="0.30056660371070515"/>
          <c:w val="0.22168902498298818"/>
          <c:h val="0.38448823146635036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32573097112861504"/>
          <c:y val="3.437500000000001E-2"/>
          <c:w val="0.58864189632546804"/>
          <c:h val="0.76332724086389936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неудовлетворенность торговлей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Лист1!$A$2:$A$6</c:f>
              <c:strCache>
                <c:ptCount val="5"/>
                <c:pt idx="0">
                  <c:v>Другие причины</c:v>
                </c:pt>
                <c:pt idx="1">
                  <c:v>Большие очереди, неудобный режим работы</c:v>
                </c:pt>
                <c:pt idx="2">
                  <c:v>Уровень цен выше, чем в других местах</c:v>
                </c:pt>
                <c:pt idx="3">
                  <c:v>Плохое качество товаров, услуг</c:v>
                </c:pt>
                <c:pt idx="4">
                  <c:v>Плохой ассортимент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32.800000000000004</c:v>
                </c:pt>
                <c:pt idx="1">
                  <c:v>3.4</c:v>
                </c:pt>
                <c:pt idx="2">
                  <c:v>29.9</c:v>
                </c:pt>
                <c:pt idx="3">
                  <c:v>32.300000000000004</c:v>
                </c:pt>
                <c:pt idx="4">
                  <c:v>15.5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неудовлетворенность бытовым обслуживанием</c:v>
                </c:pt>
              </c:strCache>
            </c:strRef>
          </c:tx>
          <c:spPr>
            <a:solidFill>
              <a:srgbClr val="7030A0"/>
            </a:solidFill>
          </c:spPr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Лист1!$A$2:$A$6</c:f>
              <c:strCache>
                <c:ptCount val="5"/>
                <c:pt idx="0">
                  <c:v>Другие причины</c:v>
                </c:pt>
                <c:pt idx="1">
                  <c:v>Большие очереди, неудобный режим работы</c:v>
                </c:pt>
                <c:pt idx="2">
                  <c:v>Уровень цен выше, чем в других местах</c:v>
                </c:pt>
                <c:pt idx="3">
                  <c:v>Плохое качество товаров, услуг</c:v>
                </c:pt>
                <c:pt idx="4">
                  <c:v>Плохой ассортимент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77.099999999999994</c:v>
                </c:pt>
                <c:pt idx="1">
                  <c:v>0.9</c:v>
                </c:pt>
                <c:pt idx="2">
                  <c:v>9.6</c:v>
                </c:pt>
                <c:pt idx="3">
                  <c:v>11.3</c:v>
                </c:pt>
                <c:pt idx="4">
                  <c:v>2.6</c:v>
                </c:pt>
              </c:numCache>
            </c:numRef>
          </c:val>
        </c:ser>
        <c:axId val="119350400"/>
        <c:axId val="119351936"/>
      </c:barChart>
      <c:catAx>
        <c:axId val="119350400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9351936"/>
        <c:crosses val="autoZero"/>
        <c:auto val="1"/>
        <c:lblAlgn val="ctr"/>
        <c:lblOffset val="100"/>
      </c:catAx>
      <c:valAx>
        <c:axId val="1193519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9350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3090936377665057"/>
          <c:w val="1"/>
          <c:h val="5.2612423793673833E-2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48201512400363145"/>
          <c:y val="5.3657777105864682E-2"/>
          <c:w val="0.44971151308027341"/>
          <c:h val="0.8984379524601421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</c:v>
                </c:pt>
              </c:strCache>
            </c:strRef>
          </c:tx>
          <c:spPr>
            <a:solidFill>
              <a:srgbClr val="0070C0">
                <a:alpha val="87000"/>
              </a:srgbClr>
            </a:solidFill>
            <a:ln>
              <a:solidFill>
                <a:srgbClr val="0070C0"/>
              </a:solidFill>
            </a:ln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b="0" baseline="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b="0" dirty="0" smtClean="0">
                        <a:latin typeface="Arial" pitchFamily="34" charset="0"/>
                        <a:cs typeface="Arial" pitchFamily="34" charset="0"/>
                      </a:rPr>
                      <a:t>7,4</a:t>
                    </a:r>
                    <a:endParaRPr lang="en-US" sz="12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b="0" baseline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200" b="0" dirty="0" smtClean="0">
                        <a:latin typeface="Arial" pitchFamily="34" charset="0"/>
                        <a:cs typeface="Arial" pitchFamily="34" charset="0"/>
                      </a:rPr>
                      <a:t>0,1</a:t>
                    </a:r>
                    <a:endParaRPr lang="en-US" sz="12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b="0" baseline="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b="0" dirty="0" smtClean="0">
                        <a:latin typeface="Arial" pitchFamily="34" charset="0"/>
                        <a:cs typeface="Arial" pitchFamily="34" charset="0"/>
                      </a:rPr>
                      <a:t>3,3</a:t>
                    </a:r>
                    <a:endParaRPr lang="en-US" sz="12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200" b="0" baseline="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 sz="1200" b="0" dirty="0" smtClean="0">
                        <a:latin typeface="Arial" pitchFamily="34" charset="0"/>
                        <a:cs typeface="Arial" pitchFamily="34" charset="0"/>
                      </a:rPr>
                      <a:t>,8</a:t>
                    </a:r>
                    <a:endParaRPr lang="en-US" sz="12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200" b="0" baseline="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sz="1200" b="0" dirty="0" smtClean="0">
                        <a:latin typeface="Arial" pitchFamily="34" charset="0"/>
                        <a:cs typeface="Arial" pitchFamily="34" charset="0"/>
                      </a:rPr>
                      <a:t>3,4</a:t>
                    </a:r>
                    <a:endParaRPr lang="en-US" sz="12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0" baseline="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b="0" dirty="0" smtClean="0">
                        <a:latin typeface="Arial" pitchFamily="34" charset="0"/>
                        <a:cs typeface="Arial" pitchFamily="34" charset="0"/>
                      </a:rPr>
                      <a:t>2,3</a:t>
                    </a:r>
                    <a:endParaRPr lang="en-US" sz="12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0" baseline="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b="0" dirty="0" smtClean="0">
                        <a:latin typeface="Arial" pitchFamily="34" charset="0"/>
                        <a:cs typeface="Arial" pitchFamily="34" charset="0"/>
                      </a:rPr>
                      <a:t>3,1</a:t>
                    </a:r>
                    <a:endParaRPr lang="en-US" sz="12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200" b="0" baseline="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sz="1200" b="0" dirty="0" smtClean="0">
                        <a:latin typeface="Arial" pitchFamily="34" charset="0"/>
                        <a:cs typeface="Arial" pitchFamily="34" charset="0"/>
                      </a:rPr>
                      <a:t>9,8</a:t>
                    </a:r>
                    <a:endParaRPr lang="en-US" sz="12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spPr>
              <a:noFill/>
              <a:ln w="9525" cap="flat" cmpd="sng" algn="ctr">
                <a:noFill/>
                <a:prstDash val="solid"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txPr>
              <a:bodyPr/>
              <a:lstStyle/>
              <a:p>
                <a:pPr>
                  <a:defRPr sz="1200" b="0" baseline="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Кинотеатр</c:v>
                </c:pt>
                <c:pt idx="1">
                  <c:v>Театр</c:v>
                </c:pt>
                <c:pt idx="2">
                  <c:v>Концерт</c:v>
                </c:pt>
                <c:pt idx="3">
                  <c:v>Художественная выставка, музей</c:v>
                </c:pt>
                <c:pt idx="4">
                  <c:v>Ресторан, кафе, бар</c:v>
                </c:pt>
                <c:pt idx="5">
                  <c:v>Религиозное учреждение 
(или встреча верующих)</c:v>
                </c:pt>
                <c:pt idx="6">
                  <c:v>Какое-либо спортивное мероприятие 
(в качестве зрителя)</c:v>
                </c:pt>
                <c:pt idx="7">
                  <c:v>Посетили хотя бы одно культурно-развлекательное мероприятие</c:v>
                </c:pt>
              </c:strCache>
            </c:strRef>
          </c:cat>
          <c:val>
            <c:numRef>
              <c:f>Лист1!$B$2:$B$9</c:f>
              <c:numCache>
                <c:formatCode>###\ ###\ ###\ ###\ ###\ ##0.0</c:formatCode>
                <c:ptCount val="8"/>
                <c:pt idx="0">
                  <c:v>27.378699999999906</c:v>
                </c:pt>
                <c:pt idx="1">
                  <c:v>10.130000000000001</c:v>
                </c:pt>
                <c:pt idx="2">
                  <c:v>23.304400000000001</c:v>
                </c:pt>
                <c:pt idx="3">
                  <c:v>9.7874000000000017</c:v>
                </c:pt>
                <c:pt idx="4">
                  <c:v>53.389499999999998</c:v>
                </c:pt>
                <c:pt idx="5">
                  <c:v>22.3094</c:v>
                </c:pt>
                <c:pt idx="6">
                  <c:v>23.1325</c:v>
                </c:pt>
                <c:pt idx="7">
                  <c:v>49.756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Женщины</c:v>
                </c:pt>
              </c:strCache>
            </c:strRef>
          </c:tx>
          <c:spPr>
            <a:solidFill>
              <a:srgbClr val="FA7D00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5,5</a:t>
                    </a:r>
                    <a:endParaRPr lang="en-US" sz="105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0,1</a:t>
                    </a:r>
                    <a:endParaRPr lang="en-US" sz="105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4,0</a:t>
                    </a:r>
                    <a:endParaRPr lang="en-US" sz="105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5,1</a:t>
                    </a:r>
                    <a:endParaRPr lang="en-US" sz="105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1,1</a:t>
                    </a:r>
                    <a:endParaRPr lang="en-US" sz="105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2,6</a:t>
                    </a:r>
                    <a:endParaRPr lang="en-US" sz="105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7,5</a:t>
                    </a:r>
                    <a:endParaRPr lang="en-US" sz="105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4,0</a:t>
                    </a:r>
                    <a:endParaRPr lang="en-US" sz="105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Val val="1"/>
            </c:dLbl>
            <c:spPr>
              <a:noFill/>
              <a:ln w="9525" cap="flat" cmpd="sng" algn="ctr">
                <a:noFill/>
                <a:prstDash val="solid"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txPr>
              <a:bodyPr/>
              <a:lstStyle/>
              <a:p>
                <a:pPr>
                  <a:defRPr sz="1200" b="0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Кинотеатр</c:v>
                </c:pt>
                <c:pt idx="1">
                  <c:v>Театр</c:v>
                </c:pt>
                <c:pt idx="2">
                  <c:v>Концерт</c:v>
                </c:pt>
                <c:pt idx="3">
                  <c:v>Художественная выставка, музей</c:v>
                </c:pt>
                <c:pt idx="4">
                  <c:v>Ресторан, кафе, бар</c:v>
                </c:pt>
                <c:pt idx="5">
                  <c:v>Религиозное учреждение 
(или встреча верующих)</c:v>
                </c:pt>
                <c:pt idx="6">
                  <c:v>Какое-либо спортивное мероприятие 
(в качестве зрителя)</c:v>
                </c:pt>
                <c:pt idx="7">
                  <c:v>Посетили хотя бы одно культурно-развлекательное мероприятие</c:v>
                </c:pt>
              </c:strCache>
            </c:strRef>
          </c:cat>
          <c:val>
            <c:numRef>
              <c:f>Лист1!$C$2:$C$9</c:f>
              <c:numCache>
                <c:formatCode>###\ ###\ ###\ ###\ ###\ ##0.0</c:formatCode>
                <c:ptCount val="8"/>
                <c:pt idx="0">
                  <c:v>25.504999999999999</c:v>
                </c:pt>
                <c:pt idx="1">
                  <c:v>20.0961</c:v>
                </c:pt>
                <c:pt idx="2">
                  <c:v>34.0246</c:v>
                </c:pt>
                <c:pt idx="3">
                  <c:v>15.131899999999998</c:v>
                </c:pt>
                <c:pt idx="4">
                  <c:v>51.0533</c:v>
                </c:pt>
                <c:pt idx="5">
                  <c:v>52.614000000000004</c:v>
                </c:pt>
                <c:pt idx="6">
                  <c:v>17.472999999999917</c:v>
                </c:pt>
                <c:pt idx="7">
                  <c:v>53.976500000000001</c:v>
                </c:pt>
              </c:numCache>
            </c:numRef>
          </c:val>
        </c:ser>
        <c:gapWidth val="59"/>
        <c:overlap val="-3"/>
        <c:axId val="119926784"/>
        <c:axId val="119928320"/>
      </c:barChart>
      <c:catAx>
        <c:axId val="119926784"/>
        <c:scaling>
          <c:orientation val="maxMin"/>
        </c:scaling>
        <c:axPos val="l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9928320"/>
        <c:crosses val="autoZero"/>
        <c:auto val="1"/>
        <c:lblAlgn val="ctr"/>
        <c:lblOffset val="100"/>
      </c:catAx>
      <c:valAx>
        <c:axId val="119928320"/>
        <c:scaling>
          <c:orientation val="minMax"/>
        </c:scaling>
        <c:delete val="1"/>
        <c:axPos val="t"/>
        <c:numFmt formatCode="###\ ###\ ###\ ###\ ###\ ##0.0" sourceLinked="1"/>
        <c:tickLblPos val="none"/>
        <c:crossAx val="11992678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77459775309660062"/>
          <c:y val="2.6507348046726706E-2"/>
          <c:w val="0.20497331852195524"/>
          <c:h val="0.18758560310845054"/>
        </c:manualLayout>
      </c:layout>
      <c:txPr>
        <a:bodyPr/>
        <a:lstStyle/>
        <a:p>
          <a:pPr>
            <a:defRPr sz="1200" b="1" i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7465405335726906"/>
          <c:y val="0.10325000257860729"/>
          <c:w val="0.28964807414652033"/>
          <c:h val="0.6936309144035247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"/>
          <c:dPt>
            <c:idx val="0"/>
            <c:spPr>
              <a:solidFill>
                <a:srgbClr val="FFCC66"/>
              </a:solidFill>
            </c:spPr>
          </c:dPt>
          <c:dPt>
            <c:idx val="1"/>
            <c:spPr>
              <a:solidFill>
                <a:schemeClr val="bg2">
                  <a:lumMod val="25000"/>
                </a:schemeClr>
              </a:solidFill>
            </c:spPr>
          </c:dPt>
          <c:dPt>
            <c:idx val="3"/>
            <c:spPr>
              <a:solidFill>
                <a:srgbClr val="6EB715"/>
              </a:solidFill>
            </c:spPr>
          </c:dPt>
          <c:dPt>
            <c:idx val="4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-1.4000767283333987E-2"/>
                  <c:y val="-3.1278134444148106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0,6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dLblPos val="inEnd"/>
              <c:showVal val="1"/>
            </c:dLbl>
            <c:dLbl>
              <c:idx val="1"/>
              <c:layout>
                <c:manualLayout>
                  <c:x val="5.1639798931156472E-2"/>
                  <c:y val="0.12778507973789571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,5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2"/>
              <c:layout>
                <c:manualLayout>
                  <c:x val="6.3491619106277972E-2"/>
                  <c:y val="-1.5943506568244104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1,6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dLblPos val="inEnd"/>
              <c:showVal val="1"/>
            </c:dLbl>
            <c:dLbl>
              <c:idx val="3"/>
              <c:layout>
                <c:manualLayout>
                  <c:x val="7.4073555623990969E-2"/>
                  <c:y val="-0.12190390868405371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,6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4"/>
              <c:layout>
                <c:manualLayout>
                  <c:x val="8.1923367933614724E-2"/>
                  <c:y val="-6.631391323012171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,7</a:t>
                    </a:r>
                    <a:endParaRPr lang="en-US" dirty="0"/>
                  </a:p>
                </c:rich>
              </c:tx>
              <c:dLblPos val="inEnd"/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отсутствие желания</c:v>
                </c:pt>
                <c:pt idx="1">
                  <c:v>высокая стоимость занятий</c:v>
                </c:pt>
                <c:pt idx="2">
                  <c:v>нехватка времени</c:v>
                </c:pt>
                <c:pt idx="3">
                  <c:v>отсутствие поблизости мест для занятий</c:v>
                </c:pt>
                <c:pt idx="4">
                  <c:v>другое</c:v>
                </c:pt>
              </c:strCache>
            </c:strRef>
          </c:cat>
          <c:val>
            <c:numRef>
              <c:f>Лист1!$B$2:$B$6</c:f>
              <c:numCache>
                <c:formatCode>###\ ###\ ###\ ###\ ###\ ##0.0</c:formatCode>
                <c:ptCount val="5"/>
                <c:pt idx="0">
                  <c:v>20.575500000000002</c:v>
                </c:pt>
                <c:pt idx="1">
                  <c:v>6.5</c:v>
                </c:pt>
                <c:pt idx="2">
                  <c:v>61.6</c:v>
                </c:pt>
                <c:pt idx="3">
                  <c:v>7.6</c:v>
                </c:pt>
                <c:pt idx="4">
                  <c:v>3.7</c:v>
                </c:pt>
              </c:numCache>
            </c:numRef>
          </c:val>
        </c:ser>
        <c:firstSliceAng val="73"/>
      </c:pieChart>
    </c:plotArea>
    <c:legend>
      <c:legendPos val="r"/>
      <c:layout>
        <c:manualLayout>
          <c:xMode val="edge"/>
          <c:yMode val="edge"/>
          <c:x val="0.6590406989354437"/>
          <c:y val="0.13018686796500717"/>
          <c:w val="0.30561719699153556"/>
          <c:h val="0.73962626406999321"/>
        </c:manualLayout>
      </c:layout>
      <c:txPr>
        <a:bodyPr/>
        <a:lstStyle/>
        <a:p>
          <a:pPr>
            <a:defRPr sz="13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412828491713867"/>
          <c:y val="1.5374335773247309E-3"/>
          <c:w val="0.59788678043751009"/>
          <c:h val="0.8923983330131866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explosion val="6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0.2099390641629382"/>
                  <c:y val="-0.21088961264135833"/>
                </c:manualLayout>
              </c:layout>
              <c:tx>
                <c:rich>
                  <a:bodyPr/>
                  <a:lstStyle/>
                  <a:p>
                    <a:r>
                      <a:rPr lang="ru-RU" b="0" i="0" dirty="0" smtClean="0">
                        <a:latin typeface="Times New Roman" pitchFamily="18" charset="0"/>
                        <a:cs typeface="Times New Roman" pitchFamily="18" charset="0"/>
                      </a:rPr>
                      <a:t>44,5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26930251176994757"/>
                  <c:y val="-0.22708735090796386"/>
                </c:manualLayout>
              </c:layout>
              <c:tx>
                <c:rich>
                  <a:bodyPr/>
                  <a:lstStyle/>
                  <a:p>
                    <a:r>
                      <a:rPr lang="en-US" b="0" i="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b="0" i="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b="1" dirty="0" smtClean="0"/>
                      <a:t>,</a:t>
                    </a:r>
                    <a:r>
                      <a:rPr lang="ru-RU" b="0" dirty="0" smtClean="0"/>
                      <a:t>5</a:t>
                    </a:r>
                    <a:endParaRPr lang="en-US" b="0" dirty="0"/>
                  </a:p>
                </c:rich>
              </c:tx>
              <c:showVal val="1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0" i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занимались какими-либо видами  активного отдыха </c:v>
                </c:pt>
                <c:pt idx="1">
                  <c:v>не занимались никакими видами активного отдыха</c:v>
                </c:pt>
              </c:strCache>
            </c:strRef>
          </c:cat>
          <c:val>
            <c:numRef>
              <c:f>Лист1!$B$2:$B$3</c:f>
              <c:numCache>
                <c:formatCode>###\ ###\ ###\ ###\ ###\ ##0.0</c:formatCode>
                <c:ptCount val="2"/>
                <c:pt idx="0">
                  <c:v>44.491900000000001</c:v>
                </c:pt>
                <c:pt idx="1">
                  <c:v>55.508000000000003</c:v>
                </c:pt>
              </c:numCache>
            </c:numRef>
          </c:val>
        </c:ser>
        <c:firstSliceAng val="192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Женщины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48822269570637727"/>
          <c:y val="3.9249535786524167E-2"/>
        </c:manualLayout>
      </c:layout>
    </c:title>
    <c:plotArea>
      <c:layout>
        <c:manualLayout>
          <c:layoutTarget val="inner"/>
          <c:xMode val="edge"/>
          <c:yMode val="edge"/>
          <c:x val="0.45886102994590788"/>
          <c:y val="9.1058923024734006E-2"/>
          <c:w val="0.50369461303721963"/>
          <c:h val="0.82064489223377834"/>
        </c:manualLayout>
      </c:layout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Pt>
            <c:idx val="0"/>
            <c:spPr>
              <a:solidFill>
                <a:srgbClr val="E60000"/>
              </a:solidFill>
            </c:spPr>
          </c:dPt>
          <c:dPt>
            <c:idx val="1"/>
            <c:spPr>
              <a:solidFill>
                <a:srgbClr val="FFCC00"/>
              </a:solidFill>
            </c:spPr>
          </c:dPt>
          <c:dPt>
            <c:idx val="2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rgbClr val="FF6600"/>
              </a:solidFill>
            </c:spPr>
          </c:dPt>
          <c:dLbls>
            <c:dLbl>
              <c:idx val="0"/>
              <c:layout>
                <c:manualLayout>
                  <c:x val="8.4210433252732891E-2"/>
                  <c:y val="-4.617592445473343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1,2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1"/>
              <c:layout>
                <c:manualLayout>
                  <c:x val="7.2514539745409029E-2"/>
                  <c:y val="2.308796222736718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,2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2"/>
              <c:layout>
                <c:manualLayout>
                  <c:x val="8.8888790655662728E-2"/>
                  <c:y val="-4.617592445473343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7,3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3"/>
              <c:layout>
                <c:manualLayout>
                  <c:x val="8.4210433252732891E-2"/>
                  <c:y val="4.617592445473343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6,8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4"/>
              <c:layout>
                <c:manualLayout>
                  <c:x val="8.8888790655662728E-2"/>
                  <c:y val="-2.1163720889977956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3,3</a:t>
                    </a:r>
                    <a:endParaRPr lang="en-US" dirty="0"/>
                  </a:p>
                </c:rich>
              </c:tx>
              <c:dLblPos val="inEnd"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Лист1!$A$2:$A$6</c:f>
              <c:strCache>
                <c:ptCount val="5"/>
                <c:pt idx="0">
                  <c:v>посещали спортивную секцию</c:v>
                </c:pt>
                <c:pt idx="1">
                  <c:v>посещали занятия фитнесом</c:v>
                </c:pt>
                <c:pt idx="2">
                  <c:v>посещали занятия плаванием, водными видами спорта</c:v>
                </c:pt>
                <c:pt idx="3">
                  <c:v>занимались играми на открытом воздухе (хоккей, футбол, волейбол, бадминтон и т.п.)</c:v>
                </c:pt>
                <c:pt idx="4">
                  <c:v>занимались спортивным туризмом, участвовали в походах</c:v>
                </c:pt>
              </c:strCache>
            </c:strRef>
          </c:cat>
          <c:val>
            <c:numRef>
              <c:f>Лист1!$B$2:$B$6</c:f>
              <c:numCache>
                <c:formatCode>###\ ###\ ###\ ###\ ###\ ##0.0</c:formatCode>
                <c:ptCount val="5"/>
                <c:pt idx="0">
                  <c:v>11.196900000000001</c:v>
                </c:pt>
                <c:pt idx="1">
                  <c:v>7.24</c:v>
                </c:pt>
                <c:pt idx="2">
                  <c:v>17.328900000000001</c:v>
                </c:pt>
                <c:pt idx="3">
                  <c:v>16.781599999999656</c:v>
                </c:pt>
                <c:pt idx="4">
                  <c:v>13.320500000000004</c:v>
                </c:pt>
              </c:numCache>
            </c:numRef>
          </c:val>
        </c:ser>
        <c:gapWidth val="71"/>
        <c:overlap val="100"/>
        <c:axId val="120463360"/>
        <c:axId val="120464896"/>
      </c:barChart>
      <c:catAx>
        <c:axId val="120463360"/>
        <c:scaling>
          <c:orientation val="minMax"/>
        </c:scaling>
        <c:axPos val="l"/>
        <c:tickLblPos val="none"/>
        <c:crossAx val="120464896"/>
        <c:crosses val="autoZero"/>
        <c:auto val="1"/>
        <c:lblAlgn val="ctr"/>
        <c:lblOffset val="100"/>
      </c:catAx>
      <c:valAx>
        <c:axId val="120464896"/>
        <c:scaling>
          <c:orientation val="minMax"/>
          <c:max val="30"/>
        </c:scaling>
        <c:axPos val="b"/>
        <c:numFmt formatCode="###\ ###\ ###\ ###\ ###\ ##0.0" sourceLinked="1"/>
        <c:tickLblPos val="nextTo"/>
        <c:txPr>
          <a:bodyPr/>
          <a:lstStyle/>
          <a:p>
            <a:pPr>
              <a:defRPr sz="6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20463360"/>
        <c:crosses val="autoZero"/>
        <c:crossBetween val="between"/>
        <c:majorUnit val="15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Мужчины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52039397210606519"/>
          <c:y val="3.6940739563786594E-2"/>
        </c:manualLayout>
      </c:layout>
    </c:title>
    <c:plotArea>
      <c:layout>
        <c:manualLayout>
          <c:layoutTarget val="inner"/>
          <c:xMode val="edge"/>
          <c:yMode val="edge"/>
          <c:x val="0.45886102994590788"/>
          <c:y val="9.1058923024734006E-2"/>
          <c:w val="0.48984182723126013"/>
          <c:h val="0.82064489223377768"/>
        </c:manualLayout>
      </c:layout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CC00"/>
              </a:solidFill>
            </c:spPr>
          </c:dPt>
          <c:dPt>
            <c:idx val="2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rgbClr val="FF6600"/>
              </a:solidFill>
            </c:spPr>
          </c:dPt>
          <c:dLbls>
            <c:dLbl>
              <c:idx val="0"/>
              <c:layout>
                <c:manualLayout>
                  <c:x val="7.9532075849804901E-2"/>
                  <c:y val="-4.617592445473343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4,7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1"/>
              <c:layout>
                <c:manualLayout>
                  <c:x val="6.0818646238084924E-2"/>
                  <c:y val="2.308796222736718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,1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2"/>
              <c:layout>
                <c:manualLayout>
                  <c:x val="8.187125455126813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3,1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3"/>
              <c:layout>
                <c:manualLayout>
                  <c:x val="8.2810278121270023E-2"/>
                  <c:y val="-4.617592445473343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8,5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4"/>
              <c:layout>
                <c:manualLayout>
                  <c:x val="7.4853718446873913E-2"/>
                  <c:y val="-2.1163720889977956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8,9</a:t>
                    </a:r>
                    <a:endParaRPr lang="en-US" dirty="0"/>
                  </a:p>
                </c:rich>
              </c:tx>
              <c:dLblPos val="inEnd"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Лист1!$A$2:$A$6</c:f>
              <c:strCache>
                <c:ptCount val="5"/>
                <c:pt idx="0">
                  <c:v>Посещали спортивную секцию</c:v>
                </c:pt>
                <c:pt idx="1">
                  <c:v>Посещали занятия фитнесом</c:v>
                </c:pt>
                <c:pt idx="2">
                  <c:v>Посещали занятия плаванием, водными видами спорта</c:v>
                </c:pt>
                <c:pt idx="3">
                  <c:v>Занимались играми на открытом воздухе (хоккей, футбол, волейбол, бадминтон и т.п.)</c:v>
                </c:pt>
                <c:pt idx="4">
                  <c:v>Занимались спортивным туризмом, участвовали в походах</c:v>
                </c:pt>
              </c:strCache>
            </c:strRef>
          </c:cat>
          <c:val>
            <c:numRef>
              <c:f>Лист1!$B$2:$B$6</c:f>
              <c:numCache>
                <c:formatCode>###\ ###\ ###\ ###\ ###\ ##0.0</c:formatCode>
                <c:ptCount val="5"/>
                <c:pt idx="0">
                  <c:v>14.717600000000001</c:v>
                </c:pt>
                <c:pt idx="1">
                  <c:v>3.1036999999999999</c:v>
                </c:pt>
                <c:pt idx="2">
                  <c:v>13.0511</c:v>
                </c:pt>
                <c:pt idx="3">
                  <c:v>28.494199999999989</c:v>
                </c:pt>
                <c:pt idx="4">
                  <c:v>18.853000000000005</c:v>
                </c:pt>
              </c:numCache>
            </c:numRef>
          </c:val>
        </c:ser>
        <c:gapWidth val="71"/>
        <c:overlap val="100"/>
        <c:axId val="120499200"/>
        <c:axId val="120500992"/>
      </c:barChart>
      <c:catAx>
        <c:axId val="120499200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0500992"/>
        <c:crosses val="autoZero"/>
        <c:auto val="1"/>
        <c:lblAlgn val="ctr"/>
        <c:lblOffset val="100"/>
      </c:catAx>
      <c:valAx>
        <c:axId val="120500992"/>
        <c:scaling>
          <c:orientation val="minMax"/>
          <c:max val="30"/>
        </c:scaling>
        <c:axPos val="b"/>
        <c:numFmt formatCode="###\ ###\ ###\ ###\ ###\ ##0.0" sourceLinked="1"/>
        <c:tickLblPos val="nextTo"/>
        <c:txPr>
          <a:bodyPr/>
          <a:lstStyle/>
          <a:p>
            <a:pPr>
              <a:defRPr sz="6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20499200"/>
        <c:crosses val="autoZero"/>
        <c:crossBetween val="between"/>
        <c:majorUnit val="15"/>
      </c:valAx>
    </c:plotArea>
    <c:plotVisOnly val="1"/>
    <c:dispBlanksAs val="gap"/>
  </c:chart>
  <c:spPr>
    <a:ln>
      <a:prstDash val="lgDash"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6012807285048637E-3"/>
          <c:y val="0.13996200388872856"/>
          <c:w val="0.97541218868052459"/>
          <c:h val="0.73207004281069432"/>
        </c:manualLayout>
      </c:layout>
      <c:barChart>
        <c:barDir val="col"/>
        <c:grouping val="clustered"/>
        <c:ser>
          <c:idx val="1"/>
          <c:order val="1"/>
          <c:tx>
            <c:strRef>
              <c:f>Лист1!$C$1</c:f>
              <c:strCache>
                <c:ptCount val="1"/>
                <c:pt idx="0">
                  <c:v>в городских населенных пунктах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3,4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5,9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-4.3360130121360904E-3"/>
                  <c:y val="2.5038948379941146E-3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dirty="0" smtClean="0"/>
                      <a:t>,0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-4.3360130121360583E-3"/>
                  <c:y val="-4.757400192188718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8,6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-2.8906753414240402E-3"/>
                  <c:y val="1.5023369027964365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8,5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0,4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,6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,4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2,9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2,9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dirty="0" smtClean="0"/>
                      <a:t>,2</a:t>
                    </a:r>
                    <a:endParaRPr lang="en-US" dirty="0"/>
                  </a:p>
                </c:rich>
              </c:tx>
              <c:dLblPos val="ctr"/>
              <c:showVal val="1"/>
            </c:dLbl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</c:spPr>
            <c:txPr>
              <a:bodyPr/>
              <a:lstStyle/>
              <a:p>
                <a:pPr>
                  <a:defRPr sz="12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Лист1!$A$2:$A$12</c:f>
              <c:strCache>
                <c:ptCount val="11"/>
                <c:pt idx="0">
                  <c:v>общение с друзьями</c:v>
                </c:pt>
                <c:pt idx="1">
                  <c:v>чтение книг</c:v>
                </c:pt>
                <c:pt idx="2">
                  <c:v>посещение библиотек</c:v>
                </c:pt>
                <c:pt idx="3">
                  <c:v>занятия за компьютером</c:v>
                </c:pt>
                <c:pt idx="4">
                  <c:v>просмотр телепередач</c:v>
                </c:pt>
                <c:pt idx="5">
                  <c:v>занятия своим увлечением (хобби)</c:v>
                </c:pt>
                <c:pt idx="6">
                  <c:v>посещение дискотек, клубов</c:v>
                </c:pt>
                <c:pt idx="7">
                  <c:v>посещение кинотеатров</c:v>
                </c:pt>
                <c:pt idx="8">
                  <c:v>занятия спортом</c:v>
                </c:pt>
                <c:pt idx="9">
                  <c:v>занятия домашними делами</c:v>
                </c:pt>
                <c:pt idx="10">
                  <c:v>подработка</c:v>
                </c:pt>
              </c:strCache>
            </c:strRef>
          </c:cat>
          <c:val>
            <c:numRef>
              <c:f>Лист1!$C$2:$C$12</c:f>
              <c:numCache>
                <c:formatCode>###\ ###\ ###\ ###\ ###\ ##0.0</c:formatCode>
                <c:ptCount val="11"/>
                <c:pt idx="0">
                  <c:v>73.417900000000827</c:v>
                </c:pt>
                <c:pt idx="1">
                  <c:v>15.942</c:v>
                </c:pt>
                <c:pt idx="2">
                  <c:v>0</c:v>
                </c:pt>
                <c:pt idx="3">
                  <c:v>78.5839</c:v>
                </c:pt>
                <c:pt idx="4">
                  <c:v>38.524700000000003</c:v>
                </c:pt>
                <c:pt idx="5">
                  <c:v>10.356900000000024</c:v>
                </c:pt>
                <c:pt idx="6">
                  <c:v>2.5765999999999987</c:v>
                </c:pt>
                <c:pt idx="7">
                  <c:v>7.4468000000000014</c:v>
                </c:pt>
                <c:pt idx="8">
                  <c:v>12.863600000000076</c:v>
                </c:pt>
                <c:pt idx="9">
                  <c:v>32.891800000000003</c:v>
                </c:pt>
                <c:pt idx="10">
                  <c:v>4.1856999999999998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 сельских населенных пунктах</c:v>
                </c:pt>
              </c:strCache>
            </c:strRef>
          </c:tx>
          <c:spPr>
            <a:solidFill>
              <a:srgbClr val="FA7D00"/>
            </a:solidFill>
            <a:ln w="53975">
              <a:noFill/>
              <a:prstDash val="sysDash"/>
            </a:ln>
          </c:spPr>
          <c:dLbls>
            <c:dLbl>
              <c:idx val="0"/>
              <c:layout>
                <c:manualLayout>
                  <c:x val="4.3360130121360583E-3"/>
                  <c:y val="-0.30797906507327716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sz="1000" dirty="0" smtClean="0"/>
                      <a:t>6,7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dLbl>
              <c:idx val="1"/>
              <c:layout>
                <c:manualLayout>
                  <c:x val="1.4453376707120201E-3"/>
                  <c:y val="2.5038948379941146E-3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000" dirty="0" smtClean="0"/>
                      <a:t>1,8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 sz="1000" dirty="0" smtClean="0"/>
                      <a:t>,1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dLbl>
              <c:idx val="3"/>
              <c:layout>
                <c:manualLayout>
                  <c:x val="0"/>
                  <c:y val="-0.23536611477144417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sz="1000" dirty="0" smtClean="0"/>
                      <a:t>3,0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dLbl>
              <c:idx val="4"/>
              <c:layout>
                <c:manualLayout>
                  <c:x val="1.4453376707119661E-3"/>
                  <c:y val="-0.15023369027964364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1000" dirty="0" smtClean="0"/>
                      <a:t>8,0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z="1000" dirty="0" smtClean="0"/>
                      <a:t>,8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8</a:t>
                    </a:r>
                    <a:r>
                      <a:rPr lang="en-US" sz="1000" dirty="0" smtClean="0"/>
                      <a:t>,9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sz="1000" dirty="0" smtClean="0"/>
                      <a:t>,2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dLbl>
              <c:idx val="8"/>
              <c:layout>
                <c:manualLayout>
                  <c:x val="-1.0599020477766454E-16"/>
                  <c:y val="-8.0124634815809948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sz="1000" dirty="0" smtClean="0"/>
                      <a:t>6,5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dLbl>
              <c:idx val="9"/>
              <c:layout>
                <c:manualLayout>
                  <c:x val="1.4453376707119141E-3"/>
                  <c:y val="-8.0124634815809948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1000" dirty="0" smtClean="0"/>
                      <a:t>0,1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z="1000" dirty="0" smtClean="0"/>
                      <a:t>,9</a:t>
                    </a:r>
                    <a:endParaRPr lang="en-US" sz="1000" dirty="0"/>
                  </a:p>
                </c:rich>
              </c:tx>
              <c:dLblPos val="inBase"/>
              <c:showVal val="1"/>
            </c:dLbl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</c:spPr>
            <c:txPr>
              <a:bodyPr/>
              <a:lstStyle/>
              <a:p>
                <a:pPr>
                  <a:defRPr sz="12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Base"/>
            <c:showVal val="1"/>
          </c:dLbls>
          <c:cat>
            <c:strRef>
              <c:f>Лист1!$A$2:$A$12</c:f>
              <c:strCache>
                <c:ptCount val="11"/>
                <c:pt idx="0">
                  <c:v>общение с друзьями</c:v>
                </c:pt>
                <c:pt idx="1">
                  <c:v>чтение книг</c:v>
                </c:pt>
                <c:pt idx="2">
                  <c:v>посещение библиотек</c:v>
                </c:pt>
                <c:pt idx="3">
                  <c:v>занятия за компьютером</c:v>
                </c:pt>
                <c:pt idx="4">
                  <c:v>просмотр телепередач</c:v>
                </c:pt>
                <c:pt idx="5">
                  <c:v>занятия своим увлечением (хобби)</c:v>
                </c:pt>
                <c:pt idx="6">
                  <c:v>посещение дискотек, клубов</c:v>
                </c:pt>
                <c:pt idx="7">
                  <c:v>посещение кинотеатров</c:v>
                </c:pt>
                <c:pt idx="8">
                  <c:v>занятия спортом</c:v>
                </c:pt>
                <c:pt idx="9">
                  <c:v>занятия домашними делами</c:v>
                </c:pt>
                <c:pt idx="10">
                  <c:v>подработка</c:v>
                </c:pt>
              </c:strCache>
            </c:strRef>
          </c:cat>
          <c:val>
            <c:numRef>
              <c:f>Лист1!$D$2:$D$12</c:f>
              <c:numCache>
                <c:formatCode>###\ ###\ ###\ ###\ ###\ ##0.0</c:formatCode>
                <c:ptCount val="11"/>
                <c:pt idx="0">
                  <c:v>76.718999999999994</c:v>
                </c:pt>
                <c:pt idx="1">
                  <c:v>11.7723</c:v>
                </c:pt>
                <c:pt idx="2">
                  <c:v>9.0863000000000014</c:v>
                </c:pt>
                <c:pt idx="3">
                  <c:v>72.991800000000026</c:v>
                </c:pt>
                <c:pt idx="4">
                  <c:v>37.975300000000011</c:v>
                </c:pt>
                <c:pt idx="5">
                  <c:v>1.7713999999999792</c:v>
                </c:pt>
                <c:pt idx="6">
                  <c:v>8.8573000000000004</c:v>
                </c:pt>
                <c:pt idx="7">
                  <c:v>4.1642999999999946</c:v>
                </c:pt>
                <c:pt idx="8">
                  <c:v>26.458699999999624</c:v>
                </c:pt>
                <c:pt idx="9">
                  <c:v>30.101900000000231</c:v>
                </c:pt>
                <c:pt idx="10">
                  <c:v>3.8786999999999967</c:v>
                </c:pt>
              </c:numCache>
            </c:numRef>
          </c:val>
        </c:ser>
        <c:gapWidth val="29"/>
        <c:axId val="120803712"/>
        <c:axId val="120805248"/>
      </c:barChar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 респонденты</c:v>
                </c:pt>
              </c:strCache>
            </c:strRef>
          </c:tx>
          <c:spPr>
            <a:ln w="41275">
              <a:solidFill>
                <a:schemeClr val="accent6">
                  <a:lumMod val="75000"/>
                </a:schemeClr>
              </a:solidFill>
            </a:ln>
          </c:spPr>
          <c:marker>
            <c:symbol val="circle"/>
            <c:size val="9"/>
            <c:spPr>
              <a:solidFill>
                <a:schemeClr val="bg1">
                  <a:lumMod val="85000"/>
                </a:schemeClr>
              </a:solidFill>
              <a:ln w="31750">
                <a:solidFill>
                  <a:schemeClr val="accent6">
                    <a:lumMod val="75000"/>
                  </a:schemeClr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4,8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4,2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,7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3"/>
              <c:layout>
                <c:manualLayout>
                  <c:x val="0"/>
                  <c:y val="-2.5038948379941146E-3"/>
                </c:manualLayout>
              </c:layout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 dirty="0" smtClean="0"/>
                      <a:t>6,3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8,3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,8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 smtClean="0"/>
                      <a:t>,2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dirty="0" smtClean="0"/>
                      <a:t>,1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8,5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1,7</a:t>
                    </a:r>
                    <a:endParaRPr lang="en-US" dirty="0"/>
                  </a:p>
                </c:rich>
              </c:tx>
              <c:dLblPos val="t"/>
              <c:showVal val="1"/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dirty="0" smtClean="0"/>
                      <a:t>,1</a:t>
                    </a:r>
                    <a:endParaRPr lang="en-US" dirty="0"/>
                  </a:p>
                </c:rich>
              </c:tx>
              <c:dLblPos val="t"/>
              <c:showVal val="1"/>
            </c:dLbl>
            <c:spPr>
              <a:solidFill>
                <a:schemeClr val="bg1"/>
              </a:solidFill>
              <a:ln>
                <a:solidFill>
                  <a:srgbClr val="7D3C4A">
                    <a:lumMod val="75000"/>
                  </a:srgbClr>
                </a:solidFill>
              </a:ln>
              <a:effectLst>
                <a:outerShdw blurRad="50800" dist="50800" dir="5400000" algn="ctr" rotWithShape="0">
                  <a:srgbClr val="000000">
                    <a:alpha val="0"/>
                  </a:srgbClr>
                </a:outerShdw>
              </a:effectLst>
            </c:spPr>
            <c:txPr>
              <a:bodyPr/>
              <a:lstStyle/>
              <a:p>
                <a:pPr>
                  <a:defRPr sz="12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Лист1!$A$2:$A$12</c:f>
              <c:strCache>
                <c:ptCount val="11"/>
                <c:pt idx="0">
                  <c:v>общение с друзьями</c:v>
                </c:pt>
                <c:pt idx="1">
                  <c:v>чтение книг</c:v>
                </c:pt>
                <c:pt idx="2">
                  <c:v>посещение библиотек</c:v>
                </c:pt>
                <c:pt idx="3">
                  <c:v>занятия за компьютером</c:v>
                </c:pt>
                <c:pt idx="4">
                  <c:v>просмотр телепередач</c:v>
                </c:pt>
                <c:pt idx="5">
                  <c:v>занятия своим увлечением (хобби)</c:v>
                </c:pt>
                <c:pt idx="6">
                  <c:v>посещение дискотек, клубов</c:v>
                </c:pt>
                <c:pt idx="7">
                  <c:v>посещение кинотеатров</c:v>
                </c:pt>
                <c:pt idx="8">
                  <c:v>занятия спортом</c:v>
                </c:pt>
                <c:pt idx="9">
                  <c:v>занятия домашними делами</c:v>
                </c:pt>
                <c:pt idx="10">
                  <c:v>подработка</c:v>
                </c:pt>
              </c:strCache>
            </c:strRef>
          </c:cat>
          <c:val>
            <c:numRef>
              <c:f>Лист1!$B$2:$B$12</c:f>
              <c:numCache>
                <c:formatCode>###\ ###\ ###\ ###\ ###\ ##0.0</c:formatCode>
                <c:ptCount val="11"/>
                <c:pt idx="0">
                  <c:v>74.775899999999979</c:v>
                </c:pt>
                <c:pt idx="1">
                  <c:v>14.226700000000001</c:v>
                </c:pt>
                <c:pt idx="2">
                  <c:v>3.7378999999999998</c:v>
                </c:pt>
                <c:pt idx="3">
                  <c:v>76.2834</c:v>
                </c:pt>
                <c:pt idx="4">
                  <c:v>38.29870000000065</c:v>
                </c:pt>
                <c:pt idx="5">
                  <c:v>6.8249999999999655</c:v>
                </c:pt>
                <c:pt idx="6">
                  <c:v>5.1603999999999965</c:v>
                </c:pt>
                <c:pt idx="7">
                  <c:v>6.0964999999999998</c:v>
                </c:pt>
                <c:pt idx="8">
                  <c:v>18.456399999999789</c:v>
                </c:pt>
                <c:pt idx="9">
                  <c:v>31.7441</c:v>
                </c:pt>
                <c:pt idx="10">
                  <c:v>4.0594000000000001</c:v>
                </c:pt>
              </c:numCache>
            </c:numRef>
          </c:val>
          <c:smooth val="1"/>
        </c:ser>
        <c:marker val="1"/>
        <c:axId val="120857728"/>
        <c:axId val="120806784"/>
      </c:lineChart>
      <c:catAx>
        <c:axId val="120803712"/>
        <c:scaling>
          <c:orientation val="minMax"/>
        </c:scaling>
        <c:axPos val="b"/>
        <c:tickLblPos val="none"/>
        <c:crossAx val="120805248"/>
        <c:crosses val="autoZero"/>
        <c:auto val="1"/>
        <c:lblAlgn val="ctr"/>
        <c:lblOffset val="100"/>
      </c:catAx>
      <c:valAx>
        <c:axId val="120805248"/>
        <c:scaling>
          <c:orientation val="minMax"/>
          <c:max val="80"/>
        </c:scaling>
        <c:axPos val="l"/>
        <c:numFmt formatCode="###\ ###\ ###\ ###\ ###\ ##0.0" sourceLinked="1"/>
        <c:tickLblPos val="none"/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20803712"/>
        <c:crosses val="autoZero"/>
        <c:crossBetween val="between"/>
        <c:majorUnit val="20"/>
      </c:valAx>
      <c:valAx>
        <c:axId val="120806784"/>
        <c:scaling>
          <c:orientation val="minMax"/>
          <c:max val="80"/>
          <c:min val="0"/>
        </c:scaling>
        <c:axPos val="r"/>
        <c:numFmt formatCode="###\ ###\ ###\ ###\ ###\ ##0.0" sourceLinked="1"/>
        <c:majorTickMark val="none"/>
        <c:tickLblPos val="none"/>
        <c:spPr>
          <a:ln w="0"/>
        </c:spPr>
        <c:crossAx val="120857728"/>
        <c:crosses val="max"/>
        <c:crossBetween val="between"/>
        <c:majorUnit val="20"/>
      </c:valAx>
      <c:catAx>
        <c:axId val="120857728"/>
        <c:scaling>
          <c:orientation val="minMax"/>
        </c:scaling>
        <c:delete val="1"/>
        <c:axPos val="b"/>
        <c:tickLblPos val="none"/>
        <c:crossAx val="120806784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5.7813506828482339E-3"/>
          <c:y val="1.2774595443542303E-2"/>
          <c:w val="0.95781343854482193"/>
          <c:h val="0.11086221125853662"/>
        </c:manualLayout>
      </c:layout>
      <c:txPr>
        <a:bodyPr/>
        <a:lstStyle/>
        <a:p>
          <a:pPr>
            <a:defRPr sz="12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30445144356955489"/>
          <c:y val="0.11065411385975445"/>
          <c:w val="0.61758683289589034"/>
          <c:h val="0.84526330306537567"/>
        </c:manualLayout>
      </c:layout>
      <c:bar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отличное </c:v>
                </c:pt>
              </c:strCache>
            </c:strRef>
          </c:tx>
          <c:spPr>
            <a:solidFill>
              <a:srgbClr val="FA7D00"/>
            </a:solidFill>
          </c:spPr>
          <c:dLbls>
            <c:numFmt formatCode="#,##0.0" sourceLinked="0"/>
            <c:spPr>
              <a:solidFill>
                <a:sysClr val="window" lastClr="FFFFFF">
                  <a:lumMod val="95000"/>
                </a:sysClr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Лист1!$A$2:$A$15</c:f>
              <c:strCache>
                <c:ptCount val="14"/>
                <c:pt idx="0">
                  <c:v>Республика Башкортостан</c:v>
                </c:pt>
                <c:pt idx="1">
                  <c:v>Республика Марий Эл</c:v>
                </c:pt>
                <c:pt idx="2">
                  <c:v>Республика Мордовия</c:v>
                </c:pt>
                <c:pt idx="3">
                  <c:v>Республика Татарстан</c:v>
                </c:pt>
                <c:pt idx="4">
                  <c:v>Удмуртская Республика</c:v>
                </c:pt>
                <c:pt idx="5">
                  <c:v>Чувашская Республика </c:v>
                </c:pt>
                <c:pt idx="6">
                  <c:v>Пермский край</c:v>
                </c:pt>
                <c:pt idx="7">
                  <c:v>Кировская область</c:v>
                </c:pt>
                <c:pt idx="8">
                  <c:v>Нижегородская область</c:v>
                </c:pt>
                <c:pt idx="9">
                  <c:v>Оренбургская область</c:v>
                </c:pt>
                <c:pt idx="10">
                  <c:v>Пензенская область</c:v>
                </c:pt>
                <c:pt idx="11">
                  <c:v>Самарская область</c:v>
                </c:pt>
                <c:pt idx="12">
                  <c:v>Саратовская область</c:v>
                </c:pt>
                <c:pt idx="13">
                  <c:v>Ульяновская область</c:v>
                </c:pt>
              </c:strCache>
            </c:strRef>
          </c:cat>
          <c:val>
            <c:numRef>
              <c:f>Лист1!$B$2:$B$15</c:f>
              <c:numCache>
                <c:formatCode>###\ ###\ ###\ ###\ ###\ ##0.0</c:formatCode>
                <c:ptCount val="14"/>
                <c:pt idx="0">
                  <c:v>9.0240000000000009</c:v>
                </c:pt>
                <c:pt idx="1">
                  <c:v>7.5</c:v>
                </c:pt>
                <c:pt idx="2">
                  <c:v>3.4</c:v>
                </c:pt>
                <c:pt idx="3">
                  <c:v>13</c:v>
                </c:pt>
                <c:pt idx="4">
                  <c:v>3.1</c:v>
                </c:pt>
                <c:pt idx="5">
                  <c:v>8.1145000000000014</c:v>
                </c:pt>
                <c:pt idx="6">
                  <c:v>7.5</c:v>
                </c:pt>
                <c:pt idx="7">
                  <c:v>3.1537999999999999</c:v>
                </c:pt>
                <c:pt idx="8">
                  <c:v>7.7</c:v>
                </c:pt>
                <c:pt idx="9">
                  <c:v>9.7000000000000011</c:v>
                </c:pt>
                <c:pt idx="10">
                  <c:v>11.3</c:v>
                </c:pt>
                <c:pt idx="11" formatCode="General">
                  <c:v>6.5</c:v>
                </c:pt>
                <c:pt idx="12">
                  <c:v>6.5</c:v>
                </c:pt>
                <c:pt idx="13">
                  <c:v>7.2415000000000003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хорошее </c:v>
                </c:pt>
              </c:strCache>
            </c:strRef>
          </c:tx>
          <c:spPr>
            <a:solidFill>
              <a:srgbClr val="2DA2BF">
                <a:lumMod val="75000"/>
              </a:srgbClr>
            </a:solidFill>
          </c:spPr>
          <c:dLbls>
            <c:numFmt formatCode="#,##0.0" sourceLinked="0"/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Лист1!$A$2:$A$15</c:f>
              <c:strCache>
                <c:ptCount val="14"/>
                <c:pt idx="0">
                  <c:v>Республика Башкортостан</c:v>
                </c:pt>
                <c:pt idx="1">
                  <c:v>Республика Марий Эл</c:v>
                </c:pt>
                <c:pt idx="2">
                  <c:v>Республика Мордовия</c:v>
                </c:pt>
                <c:pt idx="3">
                  <c:v>Республика Татарстан</c:v>
                </c:pt>
                <c:pt idx="4">
                  <c:v>Удмуртская Республика</c:v>
                </c:pt>
                <c:pt idx="5">
                  <c:v>Чувашская Республика </c:v>
                </c:pt>
                <c:pt idx="6">
                  <c:v>Пермский край</c:v>
                </c:pt>
                <c:pt idx="7">
                  <c:v>Кировская область</c:v>
                </c:pt>
                <c:pt idx="8">
                  <c:v>Нижегородская область</c:v>
                </c:pt>
                <c:pt idx="9">
                  <c:v>Оренбургская область</c:v>
                </c:pt>
                <c:pt idx="10">
                  <c:v>Пензенская область</c:v>
                </c:pt>
                <c:pt idx="11">
                  <c:v>Самарская область</c:v>
                </c:pt>
                <c:pt idx="12">
                  <c:v>Саратовская область</c:v>
                </c:pt>
                <c:pt idx="13">
                  <c:v>Ульяновская область</c:v>
                </c:pt>
              </c:strCache>
            </c:strRef>
          </c:cat>
          <c:val>
            <c:numRef>
              <c:f>Лист1!$C$2:$C$15</c:f>
              <c:numCache>
                <c:formatCode>###\ ###\ ###\ ###\ ###\ ##0.0</c:formatCode>
                <c:ptCount val="14"/>
                <c:pt idx="0">
                  <c:v>45.369700000000002</c:v>
                </c:pt>
                <c:pt idx="1">
                  <c:v>46.6</c:v>
                </c:pt>
                <c:pt idx="2">
                  <c:v>44.7</c:v>
                </c:pt>
                <c:pt idx="3">
                  <c:v>52.5</c:v>
                </c:pt>
                <c:pt idx="4">
                  <c:v>37.300000000000004</c:v>
                </c:pt>
                <c:pt idx="5">
                  <c:v>38.126100000000143</c:v>
                </c:pt>
                <c:pt idx="6">
                  <c:v>39.4</c:v>
                </c:pt>
                <c:pt idx="7">
                  <c:v>39.262000000000135</c:v>
                </c:pt>
                <c:pt idx="8">
                  <c:v>49.7</c:v>
                </c:pt>
                <c:pt idx="9">
                  <c:v>48.5</c:v>
                </c:pt>
                <c:pt idx="10">
                  <c:v>53.5</c:v>
                </c:pt>
                <c:pt idx="11" formatCode="0.0">
                  <c:v>48.2</c:v>
                </c:pt>
                <c:pt idx="12">
                  <c:v>45.5</c:v>
                </c:pt>
                <c:pt idx="13">
                  <c:v>50.525600000000011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удовлетворительное </c:v>
                </c:pt>
              </c:strCache>
            </c:strRef>
          </c:tx>
          <c:spPr>
            <a:solidFill>
              <a:srgbClr val="E64850"/>
            </a:solidFill>
          </c:spPr>
          <c:dLbls>
            <c:numFmt formatCode="#,##0.0" sourceLinked="0"/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Лист1!$A$2:$A$15</c:f>
              <c:strCache>
                <c:ptCount val="14"/>
                <c:pt idx="0">
                  <c:v>Республика Башкортостан</c:v>
                </c:pt>
                <c:pt idx="1">
                  <c:v>Республика Марий Эл</c:v>
                </c:pt>
                <c:pt idx="2">
                  <c:v>Республика Мордовия</c:v>
                </c:pt>
                <c:pt idx="3">
                  <c:v>Республика Татарстан</c:v>
                </c:pt>
                <c:pt idx="4">
                  <c:v>Удмуртская Республика</c:v>
                </c:pt>
                <c:pt idx="5">
                  <c:v>Чувашская Республика </c:v>
                </c:pt>
                <c:pt idx="6">
                  <c:v>Пермский край</c:v>
                </c:pt>
                <c:pt idx="7">
                  <c:v>Кировская область</c:v>
                </c:pt>
                <c:pt idx="8">
                  <c:v>Нижегородская область</c:v>
                </c:pt>
                <c:pt idx="9">
                  <c:v>Оренбургская область</c:v>
                </c:pt>
                <c:pt idx="10">
                  <c:v>Пензенская область</c:v>
                </c:pt>
                <c:pt idx="11">
                  <c:v>Самарская область</c:v>
                </c:pt>
                <c:pt idx="12">
                  <c:v>Саратовская область</c:v>
                </c:pt>
                <c:pt idx="13">
                  <c:v>Ульяновская область</c:v>
                </c:pt>
              </c:strCache>
            </c:strRef>
          </c:cat>
          <c:val>
            <c:numRef>
              <c:f>Лист1!$D$2:$D$15</c:f>
              <c:numCache>
                <c:formatCode>###\ ###\ ###\ ###\ ###\ ##0.0</c:formatCode>
                <c:ptCount val="14"/>
                <c:pt idx="0">
                  <c:v>39.742100000000136</c:v>
                </c:pt>
                <c:pt idx="1">
                  <c:v>38.700000000000003</c:v>
                </c:pt>
                <c:pt idx="2">
                  <c:v>44.2</c:v>
                </c:pt>
                <c:pt idx="3">
                  <c:v>31.5</c:v>
                </c:pt>
                <c:pt idx="4">
                  <c:v>53.3</c:v>
                </c:pt>
                <c:pt idx="5">
                  <c:v>47.601600000000005</c:v>
                </c:pt>
                <c:pt idx="6">
                  <c:v>42</c:v>
                </c:pt>
                <c:pt idx="7">
                  <c:v>49.139500000000012</c:v>
                </c:pt>
                <c:pt idx="8">
                  <c:v>38.5</c:v>
                </c:pt>
                <c:pt idx="9">
                  <c:v>37</c:v>
                </c:pt>
                <c:pt idx="10">
                  <c:v>30.8</c:v>
                </c:pt>
                <c:pt idx="11" formatCode="0.0">
                  <c:v>41.3</c:v>
                </c:pt>
                <c:pt idx="12">
                  <c:v>43.9</c:v>
                </c:pt>
                <c:pt idx="13">
                  <c:v>38.228200000000143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плохое </c:v>
                </c:pt>
              </c:strCache>
            </c:strRef>
          </c:tx>
          <c:spPr>
            <a:solidFill>
              <a:srgbClr val="6EB715"/>
            </a:solidFill>
          </c:spPr>
          <c:dLbls>
            <c:numFmt formatCode="#,##0.0" sourceLinked="0"/>
            <c:spPr>
              <a:solidFill>
                <a:sysClr val="window" lastClr="FFFFFF">
                  <a:lumMod val="95000"/>
                </a:sysClr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Лист1!$A$2:$A$15</c:f>
              <c:strCache>
                <c:ptCount val="14"/>
                <c:pt idx="0">
                  <c:v>Республика Башкортостан</c:v>
                </c:pt>
                <c:pt idx="1">
                  <c:v>Республика Марий Эл</c:v>
                </c:pt>
                <c:pt idx="2">
                  <c:v>Республика Мордовия</c:v>
                </c:pt>
                <c:pt idx="3">
                  <c:v>Республика Татарстан</c:v>
                </c:pt>
                <c:pt idx="4">
                  <c:v>Удмуртская Республика</c:v>
                </c:pt>
                <c:pt idx="5">
                  <c:v>Чувашская Республика </c:v>
                </c:pt>
                <c:pt idx="6">
                  <c:v>Пермский край</c:v>
                </c:pt>
                <c:pt idx="7">
                  <c:v>Кировская область</c:v>
                </c:pt>
                <c:pt idx="8">
                  <c:v>Нижегородская область</c:v>
                </c:pt>
                <c:pt idx="9">
                  <c:v>Оренбургская область</c:v>
                </c:pt>
                <c:pt idx="10">
                  <c:v>Пензенская область</c:v>
                </c:pt>
                <c:pt idx="11">
                  <c:v>Самарская область</c:v>
                </c:pt>
                <c:pt idx="12">
                  <c:v>Саратовская область</c:v>
                </c:pt>
                <c:pt idx="13">
                  <c:v>Ульяновская область</c:v>
                </c:pt>
              </c:strCache>
            </c:strRef>
          </c:cat>
          <c:val>
            <c:numRef>
              <c:f>Лист1!$E$2:$E$15</c:f>
              <c:numCache>
                <c:formatCode>###\ ###\ ###\ ###\ ###\ ##0.0</c:formatCode>
                <c:ptCount val="14"/>
                <c:pt idx="0">
                  <c:v>5.3813000000000004</c:v>
                </c:pt>
                <c:pt idx="1">
                  <c:v>5.7</c:v>
                </c:pt>
                <c:pt idx="2">
                  <c:v>6.1</c:v>
                </c:pt>
                <c:pt idx="3">
                  <c:v>2.8</c:v>
                </c:pt>
                <c:pt idx="4">
                  <c:v>6.2</c:v>
                </c:pt>
                <c:pt idx="5">
                  <c:v>5.7632000000000003</c:v>
                </c:pt>
                <c:pt idx="6">
                  <c:v>9.5</c:v>
                </c:pt>
                <c:pt idx="7">
                  <c:v>6.2793000000000134</c:v>
                </c:pt>
                <c:pt idx="8">
                  <c:v>3.7</c:v>
                </c:pt>
                <c:pt idx="9">
                  <c:v>3.8</c:v>
                </c:pt>
                <c:pt idx="10">
                  <c:v>4.0999999999999996</c:v>
                </c:pt>
                <c:pt idx="11" formatCode="General">
                  <c:v>3.8</c:v>
                </c:pt>
                <c:pt idx="12">
                  <c:v>2.8</c:v>
                </c:pt>
                <c:pt idx="13">
                  <c:v>3.3523999999999967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очень плохое</c:v>
                </c:pt>
              </c:strCache>
            </c:strRef>
          </c:tx>
          <c:spPr>
            <a:solidFill>
              <a:srgbClr val="464646">
                <a:lumMod val="50000"/>
              </a:srgbClr>
            </a:solidFill>
          </c:spPr>
          <c:dLbls>
            <c:dLbl>
              <c:idx val="0"/>
              <c:layout>
                <c:manualLayout>
                  <c:x val="5.5555555555555558E-3"/>
                  <c:y val="5.6776505501273831E-4"/>
                </c:manualLayout>
              </c:layout>
              <c:dLblPos val="inBase"/>
              <c:showVal val="1"/>
            </c:dLbl>
            <c:dLbl>
              <c:idx val="1"/>
              <c:layout>
                <c:manualLayout>
                  <c:x val="1.2500000000000023E-2"/>
                  <c:y val="-5.9757178719075784E-3"/>
                </c:manualLayout>
              </c:layout>
              <c:dLblPos val="inBase"/>
              <c:showVal val="1"/>
            </c:dLbl>
            <c:dLbl>
              <c:idx val="2"/>
              <c:layout>
                <c:manualLayout>
                  <c:x val="1.2500000000000023E-2"/>
                  <c:y val="1.135903394085314E-3"/>
                </c:manualLayout>
              </c:layout>
              <c:dLblPos val="inBase"/>
              <c:showVal val="1"/>
            </c:dLbl>
            <c:dLbl>
              <c:idx val="3"/>
              <c:layout>
                <c:manualLayout>
                  <c:x val="5.5555555555555558E-3"/>
                  <c:y val="-6.5431096428604923E-3"/>
                </c:manualLayout>
              </c:layout>
              <c:dLblPos val="inBase"/>
              <c:showVal val="1"/>
            </c:dLbl>
            <c:dLbl>
              <c:idx val="4"/>
              <c:delete val="1"/>
            </c:dLbl>
            <c:dLbl>
              <c:idx val="5"/>
              <c:layout>
                <c:manualLayout>
                  <c:x val="5.5555555555555558E-3"/>
                  <c:y val="-4.1729425049227024E-3"/>
                </c:manualLayout>
              </c:layout>
              <c:dLblPos val="inBase"/>
              <c:showVal val="1"/>
            </c:dLbl>
            <c:dLbl>
              <c:idx val="6"/>
              <c:layout>
                <c:manualLayout>
                  <c:x val="1.2500000000000023E-2"/>
                  <c:y val="1.135903394085314E-3"/>
                </c:manualLayout>
              </c:layout>
              <c:dLblPos val="inBase"/>
              <c:showVal val="1"/>
            </c:dLbl>
            <c:dLbl>
              <c:idx val="7"/>
              <c:layout>
                <c:manualLayout>
                  <c:x val="1.6666666666666701E-2"/>
                  <c:y val="-3.2270406972946292E-3"/>
                </c:manualLayout>
              </c:layout>
              <c:dLblPos val="inBase"/>
              <c:showVal val="1"/>
            </c:dLbl>
            <c:dLbl>
              <c:idx val="8"/>
              <c:layout>
                <c:manualLayout>
                  <c:x val="5.5555555555555558E-3"/>
                  <c:y val="2.9383054770103691E-3"/>
                </c:manualLayout>
              </c:layout>
              <c:dLblPos val="inBase"/>
              <c:showVal val="1"/>
            </c:dLbl>
            <c:dLbl>
              <c:idx val="9"/>
              <c:layout>
                <c:manualLayout>
                  <c:x val="8.3333333333333367E-3"/>
                  <c:y val="-1.6133337066173961E-3"/>
                </c:manualLayout>
              </c:layout>
              <c:dLblPos val="inBase"/>
              <c:showVal val="1"/>
            </c:dLbl>
            <c:dLbl>
              <c:idx val="10"/>
              <c:layout>
                <c:manualLayout>
                  <c:x val="4.1666666666666683E-3"/>
                  <c:y val="2.9381188349804498E-3"/>
                </c:manualLayout>
              </c:layout>
              <c:dLblPos val="inBase"/>
              <c:showVal val="1"/>
            </c:dLbl>
            <c:dLbl>
              <c:idx val="11"/>
              <c:layout>
                <c:manualLayout>
                  <c:x val="4.1666666666666709E-3"/>
                  <c:y val="-6.5435258681378009E-3"/>
                </c:manualLayout>
              </c:layout>
              <c:dLblPos val="inBase"/>
              <c:showVal val="1"/>
            </c:dLbl>
            <c:dLbl>
              <c:idx val="12"/>
              <c:layout>
                <c:manualLayout>
                  <c:x val="4.1666666666666701E-3"/>
                  <c:y val="-6.5432962848904338E-3"/>
                </c:manualLayout>
              </c:layout>
              <c:dLblPos val="inBase"/>
              <c:showVal val="1"/>
            </c:dLbl>
            <c:dLbl>
              <c:idx val="13"/>
              <c:layout>
                <c:manualLayout>
                  <c:x val="6.9444444444444718E-3"/>
                  <c:y val="-1.6135203486473126E-3"/>
                </c:manualLayout>
              </c:layout>
              <c:dLblPos val="inBase"/>
              <c:showVal val="1"/>
            </c:dLbl>
            <c:numFmt formatCode="#,##0.0" sourceLinked="0"/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Base"/>
            <c:showVal val="1"/>
          </c:dLbls>
          <c:cat>
            <c:strRef>
              <c:f>Лист1!$A$2:$A$15</c:f>
              <c:strCache>
                <c:ptCount val="14"/>
                <c:pt idx="0">
                  <c:v>Республика Башкортостан</c:v>
                </c:pt>
                <c:pt idx="1">
                  <c:v>Республика Марий Эл</c:v>
                </c:pt>
                <c:pt idx="2">
                  <c:v>Республика Мордовия</c:v>
                </c:pt>
                <c:pt idx="3">
                  <c:v>Республика Татарстан</c:v>
                </c:pt>
                <c:pt idx="4">
                  <c:v>Удмуртская Республика</c:v>
                </c:pt>
                <c:pt idx="5">
                  <c:v>Чувашская Республика </c:v>
                </c:pt>
                <c:pt idx="6">
                  <c:v>Пермский край</c:v>
                </c:pt>
                <c:pt idx="7">
                  <c:v>Кировская область</c:v>
                </c:pt>
                <c:pt idx="8">
                  <c:v>Нижегородская область</c:v>
                </c:pt>
                <c:pt idx="9">
                  <c:v>Оренбургская область</c:v>
                </c:pt>
                <c:pt idx="10">
                  <c:v>Пензенская область</c:v>
                </c:pt>
                <c:pt idx="11">
                  <c:v>Самарская область</c:v>
                </c:pt>
                <c:pt idx="12">
                  <c:v>Саратовская область</c:v>
                </c:pt>
                <c:pt idx="13">
                  <c:v>Ульяновская область</c:v>
                </c:pt>
              </c:strCache>
            </c:strRef>
          </c:cat>
          <c:val>
            <c:numRef>
              <c:f>Лист1!$F$2:$F$15</c:f>
              <c:numCache>
                <c:formatCode>###\ ###\ ###\ ###\ ###\ ##0.0</c:formatCode>
                <c:ptCount val="14"/>
                <c:pt idx="0">
                  <c:v>0.48270000000000002</c:v>
                </c:pt>
                <c:pt idx="1">
                  <c:v>1.6</c:v>
                </c:pt>
                <c:pt idx="2">
                  <c:v>1.6</c:v>
                </c:pt>
                <c:pt idx="3">
                  <c:v>0.2</c:v>
                </c:pt>
                <c:pt idx="4">
                  <c:v>0</c:v>
                </c:pt>
                <c:pt idx="5">
                  <c:v>0.39440000000000153</c:v>
                </c:pt>
                <c:pt idx="6">
                  <c:v>1.6</c:v>
                </c:pt>
                <c:pt idx="7">
                  <c:v>2.1652</c:v>
                </c:pt>
                <c:pt idx="8">
                  <c:v>0.4</c:v>
                </c:pt>
                <c:pt idx="9">
                  <c:v>0.9</c:v>
                </c:pt>
                <c:pt idx="10">
                  <c:v>0.30000000000000032</c:v>
                </c:pt>
                <c:pt idx="11" formatCode="General">
                  <c:v>0.1</c:v>
                </c:pt>
                <c:pt idx="12">
                  <c:v>0.30000000000000032</c:v>
                </c:pt>
                <c:pt idx="13">
                  <c:v>0.6520000000000028</c:v>
                </c:pt>
              </c:numCache>
            </c:numRef>
          </c:val>
        </c:ser>
        <c:gapWidth val="14"/>
        <c:overlap val="100"/>
        <c:axId val="121690752"/>
        <c:axId val="121569664"/>
      </c:barChart>
      <c:catAx>
        <c:axId val="121690752"/>
        <c:scaling>
          <c:orientation val="maxMin"/>
        </c:scaling>
        <c:axPos val="l"/>
        <c:tickLblPos val="nextTo"/>
        <c:txPr>
          <a:bodyPr rot="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1569664"/>
        <c:crosses val="autoZero"/>
        <c:auto val="1"/>
        <c:lblAlgn val="ctr"/>
        <c:lblOffset val="100"/>
      </c:catAx>
      <c:valAx>
        <c:axId val="121569664"/>
        <c:scaling>
          <c:orientation val="minMax"/>
          <c:max val="1"/>
        </c:scaling>
        <c:delete val="1"/>
        <c:axPos val="t"/>
        <c:majorGridlines/>
        <c:numFmt formatCode="0%" sourceLinked="1"/>
        <c:tickLblPos val="nextTo"/>
        <c:crossAx val="121690752"/>
        <c:crosses val="autoZero"/>
        <c:crossBetween val="between"/>
        <c:majorUnit val="0.5"/>
      </c:valAx>
    </c:plotArea>
    <c:legend>
      <c:legendPos val="t"/>
      <c:layout>
        <c:manualLayout>
          <c:xMode val="edge"/>
          <c:yMode val="edge"/>
          <c:x val="4.5833333333333635E-2"/>
          <c:y val="3.7916898595443414E-2"/>
          <c:w val="0.92230708661417604"/>
          <c:h val="4.6567920682161763E-2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63702077480748664"/>
          <c:y val="1.5879427051612743E-2"/>
          <c:w val="0.34236771311124542"/>
          <c:h val="0.9427767628013896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Lbls>
            <c:numFmt formatCode="#,##0.0" sourceLinked="0"/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Лист1!$A$2:$A$18</c:f>
              <c:strCache>
                <c:ptCount val="17"/>
                <c:pt idx="0">
                  <c:v>Другие проблемы</c:v>
                </c:pt>
                <c:pt idx="1">
                  <c:v>Большая отдаленность торговых точек</c:v>
                </c:pt>
                <c:pt idx="2">
                  <c:v>Высокий уровень преступности</c:v>
                </c:pt>
                <c:pt idx="3">
                  <c:v>Распространение наркотиков</c:v>
                </c:pt>
                <c:pt idx="4">
                  <c:v>Вандализм в общественных местах и жилых домах</c:v>
                </c:pt>
                <c:pt idx="5">
                  <c:v>Большая отдаленность учреждений культуры</c:v>
                </c:pt>
                <c:pt idx="6">
                  <c:v>Большая отдаленность мест проведения отдыха и досуга</c:v>
                </c:pt>
                <c:pt idx="7">
                  <c:v>Плохая организация работы общественного транспорта</c:v>
                </c:pt>
                <c:pt idx="8">
                  <c:v>Недоступность  государственных и муниципальных услуг в сфере дошкольного и школьного образования </c:v>
                </c:pt>
                <c:pt idx="9">
                  <c:v>Большая отдаленность аптек</c:v>
                </c:pt>
                <c:pt idx="10">
                  <c:v>Общая неблагоустроенность, недостаточность озеленения</c:v>
                </c:pt>
                <c:pt idx="11">
                  <c:v>Большая отдаленность объектов для занятий физкультурой и спортом</c:v>
                </c:pt>
                <c:pt idx="12">
                  <c:v>Недоступность государственных и муниципальных услуг в сфере медицинского обслуживания</c:v>
                </c:pt>
                <c:pt idx="13">
                  <c:v>Загрязненность окружающей среды</c:v>
                </c:pt>
                <c:pt idx="14">
                  <c:v>Плохая организация работы жилищно-коммунальных служб</c:v>
                </c:pt>
                <c:pt idx="15">
                  <c:v>Распространение алкоголизма</c:v>
                </c:pt>
                <c:pt idx="16">
                  <c:v>Состояние дорог, безопасность дорожного движения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6.3</c:v>
                </c:pt>
                <c:pt idx="1">
                  <c:v>7</c:v>
                </c:pt>
                <c:pt idx="2">
                  <c:v>8</c:v>
                </c:pt>
                <c:pt idx="3">
                  <c:v>9.6</c:v>
                </c:pt>
                <c:pt idx="4">
                  <c:v>11.5</c:v>
                </c:pt>
                <c:pt idx="5">
                  <c:v>14.9</c:v>
                </c:pt>
                <c:pt idx="6">
                  <c:v>16.8</c:v>
                </c:pt>
                <c:pt idx="7">
                  <c:v>18.600000000000001</c:v>
                </c:pt>
                <c:pt idx="8">
                  <c:v>18.899999999999999</c:v>
                </c:pt>
                <c:pt idx="9">
                  <c:v>18.899999999999999</c:v>
                </c:pt>
                <c:pt idx="10">
                  <c:v>19.3</c:v>
                </c:pt>
                <c:pt idx="11">
                  <c:v>19.899999999999999</c:v>
                </c:pt>
                <c:pt idx="12">
                  <c:v>22.3</c:v>
                </c:pt>
                <c:pt idx="13">
                  <c:v>34.200000000000003</c:v>
                </c:pt>
                <c:pt idx="14">
                  <c:v>38.1</c:v>
                </c:pt>
                <c:pt idx="15">
                  <c:v>43.5</c:v>
                </c:pt>
                <c:pt idx="16">
                  <c:v>57.7</c:v>
                </c:pt>
              </c:numCache>
            </c:numRef>
          </c:val>
        </c:ser>
        <c:dLbls>
          <c:showVal val="1"/>
        </c:dLbls>
        <c:axId val="106129664"/>
        <c:axId val="106131456"/>
      </c:barChart>
      <c:catAx>
        <c:axId val="10612966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000" b="0"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6131456"/>
        <c:crosses val="autoZero"/>
        <c:auto val="1"/>
        <c:lblAlgn val="ctr"/>
        <c:lblOffset val="20"/>
      </c:catAx>
      <c:valAx>
        <c:axId val="106131456"/>
        <c:scaling>
          <c:orientation val="minMax"/>
        </c:scaling>
        <c:delete val="1"/>
        <c:axPos val="b"/>
        <c:numFmt formatCode="General" sourceLinked="1"/>
        <c:tickLblPos val="none"/>
        <c:crossAx val="106129664"/>
        <c:crosses val="autoZero"/>
        <c:crossBetween val="between"/>
      </c:valAx>
    </c:plotArea>
    <c:plotVisOnly val="1"/>
    <c:dispBlanksAs val="gap"/>
  </c:chart>
  <c:externalData r:id="rId1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0070541276786772E-2"/>
          <c:y val="1.9644053252129881E-2"/>
          <c:w val="0.92050849287893999"/>
          <c:h val="0.63932975736691433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ymbol val="circle"/>
            <c:size val="11"/>
            <c:spPr>
              <a:solidFill>
                <a:schemeClr val="bg1">
                  <a:lumMod val="95000"/>
                </a:schemeClr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</c:spPr>
          </c:marker>
          <c:dLbls>
            <c:dLbl>
              <c:idx val="4"/>
              <c:layout>
                <c:manualLayout>
                  <c:x val="-4.4817613486784523E-3"/>
                  <c:y val="0"/>
                </c:manualLayout>
              </c:layout>
              <c:dLblPos val="t"/>
              <c:showVal val="1"/>
            </c:dLbl>
            <c:dLbl>
              <c:idx val="6"/>
              <c:layout>
                <c:manualLayout>
                  <c:x val="1.3445284046035401E-2"/>
                  <c:y val="8.5408927183173548E-3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Лист1!$A$2:$A$15</c:f>
              <c:strCache>
                <c:ptCount val="14"/>
                <c:pt idx="0">
                  <c:v>Республика
Башкортостан</c:v>
                </c:pt>
                <c:pt idx="1">
                  <c:v>Республика
Марий Эл</c:v>
                </c:pt>
                <c:pt idx="2">
                  <c:v>Республика
 Мордовия</c:v>
                </c:pt>
                <c:pt idx="3">
                  <c:v>Республика 
Татарстан</c:v>
                </c:pt>
                <c:pt idx="4">
                  <c:v>Удмуртская
 Республика</c:v>
                </c:pt>
                <c:pt idx="5">
                  <c:v>Чувашская
 Республика </c:v>
                </c:pt>
                <c:pt idx="6">
                  <c:v>Пермский 
край</c:v>
                </c:pt>
                <c:pt idx="7">
                  <c:v>Кировская
 область</c:v>
                </c:pt>
                <c:pt idx="8">
                  <c:v>Нижегородская
 область</c:v>
                </c:pt>
                <c:pt idx="9">
                  <c:v>Оренбургская
 область</c:v>
                </c:pt>
                <c:pt idx="10">
                  <c:v>Пензенская
область</c:v>
                </c:pt>
                <c:pt idx="11">
                  <c:v>Самарская
область</c:v>
                </c:pt>
                <c:pt idx="12">
                  <c:v>Саратовская
 область</c:v>
                </c:pt>
                <c:pt idx="13">
                  <c:v>Ульяновская
 область</c:v>
                </c:pt>
              </c:strCache>
            </c:strRef>
          </c:cat>
          <c:val>
            <c:numRef>
              <c:f>Лист1!$B$2:$B$15</c:f>
              <c:numCache>
                <c:formatCode>0.0</c:formatCode>
                <c:ptCount val="14"/>
                <c:pt idx="0">
                  <c:v>20.399999999999999</c:v>
                </c:pt>
                <c:pt idx="1">
                  <c:v>13.2</c:v>
                </c:pt>
                <c:pt idx="2">
                  <c:v>16.100000000000001</c:v>
                </c:pt>
                <c:pt idx="3">
                  <c:v>12.3</c:v>
                </c:pt>
                <c:pt idx="4">
                  <c:v>15.3</c:v>
                </c:pt>
                <c:pt idx="5">
                  <c:v>26.7</c:v>
                </c:pt>
                <c:pt idx="6">
                  <c:v>19.399999999999999</c:v>
                </c:pt>
                <c:pt idx="7">
                  <c:v>14.9</c:v>
                </c:pt>
                <c:pt idx="8">
                  <c:v>10.6</c:v>
                </c:pt>
                <c:pt idx="9">
                  <c:v>12</c:v>
                </c:pt>
                <c:pt idx="10">
                  <c:v>8.3000000000000007</c:v>
                </c:pt>
                <c:pt idx="11">
                  <c:v>9</c:v>
                </c:pt>
                <c:pt idx="12">
                  <c:v>9.2000000000000011</c:v>
                </c:pt>
                <c:pt idx="13">
                  <c:v>11.5</c:v>
                </c:pt>
              </c:numCache>
            </c:numRef>
          </c:val>
          <c:smooth val="1"/>
        </c:ser>
        <c:dropLines>
          <c:spPr>
            <a:ln>
              <a:solidFill>
                <a:schemeClr val="bg1">
                  <a:lumMod val="65000"/>
                  <a:alpha val="82000"/>
                </a:schemeClr>
              </a:solidFill>
              <a:prstDash val="dash"/>
            </a:ln>
          </c:spPr>
        </c:dropLines>
        <c:marker val="1"/>
        <c:axId val="121621120"/>
        <c:axId val="83134720"/>
      </c:lineChart>
      <c:catAx>
        <c:axId val="121621120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3134720"/>
        <c:crosses val="autoZero"/>
        <c:auto val="1"/>
        <c:lblAlgn val="ctr"/>
        <c:lblOffset val="100"/>
      </c:catAx>
      <c:valAx>
        <c:axId val="83134720"/>
        <c:scaling>
          <c:orientation val="minMax"/>
        </c:scaling>
        <c:axPos val="l"/>
        <c:numFmt formatCode="0.0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16211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8572543015456431"/>
          <c:y val="4.0742788618569017E-2"/>
          <c:w val="0.7065585204627195"/>
          <c:h val="0.8481394900317607"/>
        </c:manualLayout>
      </c:layout>
      <c:bar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хорошее </c:v>
                </c:pt>
              </c:strCache>
            </c:strRef>
          </c:tx>
          <c:spPr>
            <a:solidFill>
              <a:srgbClr val="92D050"/>
            </a:solidFill>
          </c:spPr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Лист1!$A$2:$A$15</c:f>
              <c:strCache>
                <c:ptCount val="14"/>
                <c:pt idx="0">
                  <c:v>Республика Башкортостан</c:v>
                </c:pt>
                <c:pt idx="1">
                  <c:v>Республика Марий Эл</c:v>
                </c:pt>
                <c:pt idx="2">
                  <c:v>Республика Мордовия</c:v>
                </c:pt>
                <c:pt idx="3">
                  <c:v>Республика Татарстан</c:v>
                </c:pt>
                <c:pt idx="4">
                  <c:v>Удмуртская Республика</c:v>
                </c:pt>
                <c:pt idx="5">
                  <c:v>Чувашская Республика </c:v>
                </c:pt>
                <c:pt idx="6">
                  <c:v>Пермский край</c:v>
                </c:pt>
                <c:pt idx="7">
                  <c:v>Кировская область</c:v>
                </c:pt>
                <c:pt idx="8">
                  <c:v>Нижегородская область</c:v>
                </c:pt>
                <c:pt idx="9">
                  <c:v>Оренбургская область</c:v>
                </c:pt>
                <c:pt idx="10">
                  <c:v>Пензенская область</c:v>
                </c:pt>
                <c:pt idx="11">
                  <c:v>Самарская область</c:v>
                </c:pt>
                <c:pt idx="12">
                  <c:v>Саратовская область</c:v>
                </c:pt>
                <c:pt idx="13">
                  <c:v>Ульяновская область</c:v>
                </c:pt>
              </c:strCache>
            </c:strRef>
          </c:cat>
          <c:val>
            <c:numRef>
              <c:f>Лист1!$B$2:$B$15</c:f>
              <c:numCache>
                <c:formatCode>0.0</c:formatCode>
                <c:ptCount val="14"/>
                <c:pt idx="0">
                  <c:v>37.616600000000005</c:v>
                </c:pt>
                <c:pt idx="1">
                  <c:v>51.5</c:v>
                </c:pt>
                <c:pt idx="2">
                  <c:v>29.1</c:v>
                </c:pt>
                <c:pt idx="3">
                  <c:v>28.7</c:v>
                </c:pt>
                <c:pt idx="4">
                  <c:v>16.899999999999999</c:v>
                </c:pt>
                <c:pt idx="5">
                  <c:v>32.746600000000001</c:v>
                </c:pt>
                <c:pt idx="6">
                  <c:v>28.3</c:v>
                </c:pt>
                <c:pt idx="7">
                  <c:v>38.192300000000195</c:v>
                </c:pt>
                <c:pt idx="8">
                  <c:v>36</c:v>
                </c:pt>
                <c:pt idx="9">
                  <c:v>42.1</c:v>
                </c:pt>
                <c:pt idx="10">
                  <c:v>34.200000000000003</c:v>
                </c:pt>
                <c:pt idx="11">
                  <c:v>21.8</c:v>
                </c:pt>
                <c:pt idx="12">
                  <c:v>22.6</c:v>
                </c:pt>
                <c:pt idx="13">
                  <c:v>30.689399999999925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удовлетворительное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spPr>
              <a:solidFill>
                <a:prstClr val="white"/>
              </a:solidFill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Лист1!$A$2:$A$15</c:f>
              <c:strCache>
                <c:ptCount val="14"/>
                <c:pt idx="0">
                  <c:v>Республика Башкортостан</c:v>
                </c:pt>
                <c:pt idx="1">
                  <c:v>Республика Марий Эл</c:v>
                </c:pt>
                <c:pt idx="2">
                  <c:v>Республика Мордовия</c:v>
                </c:pt>
                <c:pt idx="3">
                  <c:v>Республика Татарстан</c:v>
                </c:pt>
                <c:pt idx="4">
                  <c:v>Удмуртская Республика</c:v>
                </c:pt>
                <c:pt idx="5">
                  <c:v>Чувашская Республика </c:v>
                </c:pt>
                <c:pt idx="6">
                  <c:v>Пермский край</c:v>
                </c:pt>
                <c:pt idx="7">
                  <c:v>Кировская область</c:v>
                </c:pt>
                <c:pt idx="8">
                  <c:v>Нижегородская область</c:v>
                </c:pt>
                <c:pt idx="9">
                  <c:v>Оренбургская область</c:v>
                </c:pt>
                <c:pt idx="10">
                  <c:v>Пензенская область</c:v>
                </c:pt>
                <c:pt idx="11">
                  <c:v>Самарская область</c:v>
                </c:pt>
                <c:pt idx="12">
                  <c:v>Саратовская область</c:v>
                </c:pt>
                <c:pt idx="13">
                  <c:v>Ульяновская область</c:v>
                </c:pt>
              </c:strCache>
            </c:strRef>
          </c:cat>
          <c:val>
            <c:numRef>
              <c:f>Лист1!$C$2:$C$15</c:f>
              <c:numCache>
                <c:formatCode>0.0</c:formatCode>
                <c:ptCount val="14"/>
                <c:pt idx="0">
                  <c:v>45.602300000000113</c:v>
                </c:pt>
                <c:pt idx="1">
                  <c:v>31.1</c:v>
                </c:pt>
                <c:pt idx="2">
                  <c:v>57.6</c:v>
                </c:pt>
                <c:pt idx="3">
                  <c:v>55.8</c:v>
                </c:pt>
                <c:pt idx="4">
                  <c:v>54.9</c:v>
                </c:pt>
                <c:pt idx="5">
                  <c:v>56.613</c:v>
                </c:pt>
                <c:pt idx="6">
                  <c:v>55.9</c:v>
                </c:pt>
                <c:pt idx="7">
                  <c:v>48.306899999999999</c:v>
                </c:pt>
                <c:pt idx="8">
                  <c:v>53.3</c:v>
                </c:pt>
                <c:pt idx="9">
                  <c:v>41.6</c:v>
                </c:pt>
                <c:pt idx="10">
                  <c:v>47.3</c:v>
                </c:pt>
                <c:pt idx="11">
                  <c:v>60.9</c:v>
                </c:pt>
                <c:pt idx="12">
                  <c:v>62.5</c:v>
                </c:pt>
                <c:pt idx="13">
                  <c:v>51.316699999999997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плохое </c:v>
                </c:pt>
              </c:strCache>
            </c:strRef>
          </c:tx>
          <c:spPr>
            <a:solidFill>
              <a:srgbClr val="E0CC34"/>
            </a:solidFill>
          </c:spPr>
          <c:dLbls>
            <c:spPr>
              <a:solidFill>
                <a:prstClr val="white"/>
              </a:solidFill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Лист1!$A$2:$A$15</c:f>
              <c:strCache>
                <c:ptCount val="14"/>
                <c:pt idx="0">
                  <c:v>Республика Башкортостан</c:v>
                </c:pt>
                <c:pt idx="1">
                  <c:v>Республика Марий Эл</c:v>
                </c:pt>
                <c:pt idx="2">
                  <c:v>Республика Мордовия</c:v>
                </c:pt>
                <c:pt idx="3">
                  <c:v>Республика Татарстан</c:v>
                </c:pt>
                <c:pt idx="4">
                  <c:v>Удмуртская Республика</c:v>
                </c:pt>
                <c:pt idx="5">
                  <c:v>Чувашская Республика </c:v>
                </c:pt>
                <c:pt idx="6">
                  <c:v>Пермский край</c:v>
                </c:pt>
                <c:pt idx="7">
                  <c:v>Кировская область</c:v>
                </c:pt>
                <c:pt idx="8">
                  <c:v>Нижегородская область</c:v>
                </c:pt>
                <c:pt idx="9">
                  <c:v>Оренбургская область</c:v>
                </c:pt>
                <c:pt idx="10">
                  <c:v>Пензенская область</c:v>
                </c:pt>
                <c:pt idx="11">
                  <c:v>Самарская область</c:v>
                </c:pt>
                <c:pt idx="12">
                  <c:v>Саратовская область</c:v>
                </c:pt>
                <c:pt idx="13">
                  <c:v>Ульяновская область</c:v>
                </c:pt>
              </c:strCache>
            </c:strRef>
          </c:cat>
          <c:val>
            <c:numRef>
              <c:f>Лист1!$D$2:$D$15</c:f>
              <c:numCache>
                <c:formatCode>0.0</c:formatCode>
                <c:ptCount val="14"/>
                <c:pt idx="0">
                  <c:v>16.780999999999917</c:v>
                </c:pt>
                <c:pt idx="1">
                  <c:v>17.3</c:v>
                </c:pt>
                <c:pt idx="2">
                  <c:v>13.3</c:v>
                </c:pt>
                <c:pt idx="3">
                  <c:v>15.5</c:v>
                </c:pt>
                <c:pt idx="4">
                  <c:v>28.2</c:v>
                </c:pt>
                <c:pt idx="5">
                  <c:v>10.6403</c:v>
                </c:pt>
                <c:pt idx="6">
                  <c:v>15.7</c:v>
                </c:pt>
                <c:pt idx="7">
                  <c:v>13.5006</c:v>
                </c:pt>
                <c:pt idx="8">
                  <c:v>10.7</c:v>
                </c:pt>
                <c:pt idx="9">
                  <c:v>16.3</c:v>
                </c:pt>
                <c:pt idx="10">
                  <c:v>18.5</c:v>
                </c:pt>
                <c:pt idx="11">
                  <c:v>17.3</c:v>
                </c:pt>
                <c:pt idx="12">
                  <c:v>14.9</c:v>
                </c:pt>
                <c:pt idx="13">
                  <c:v>17.9938</c:v>
                </c:pt>
              </c:numCache>
            </c:numRef>
          </c:val>
        </c:ser>
        <c:gapWidth val="25"/>
        <c:overlap val="100"/>
        <c:axId val="83197952"/>
        <c:axId val="83199488"/>
      </c:barChart>
      <c:catAx>
        <c:axId val="83197952"/>
        <c:scaling>
          <c:orientation val="maxMin"/>
        </c:scaling>
        <c:axPos val="l"/>
        <c:tickLblPos val="nextTo"/>
        <c:txPr>
          <a:bodyPr anchor="t" anchorCtr="0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3199488"/>
        <c:crosses val="autoZero"/>
        <c:auto val="1"/>
        <c:lblAlgn val="ctr"/>
        <c:lblOffset val="100"/>
      </c:catAx>
      <c:valAx>
        <c:axId val="83199488"/>
        <c:scaling>
          <c:orientation val="minMax"/>
        </c:scaling>
        <c:delete val="1"/>
        <c:axPos val="t"/>
        <c:majorGridlines/>
        <c:numFmt formatCode="0%" sourceLinked="1"/>
        <c:tickLblPos val="none"/>
        <c:crossAx val="831979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83491340468343E-2"/>
          <c:y val="0.93624176466924203"/>
          <c:w val="0.94580587148829021"/>
          <c:h val="6.3758294724035866E-2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1186254495964456"/>
          <c:y val="6.2108124501555707E-2"/>
          <c:w val="0.4881374011921979"/>
          <c:h val="0.7730733373021676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1A0599"/>
              </a:solidFill>
            </a:ln>
          </c:spPr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Лист1!$A$2:$A$7</c:f>
              <c:strCache>
                <c:ptCount val="6"/>
                <c:pt idx="0">
                  <c:v>Собираются улучшить  свои  жилищные условия  другим способом </c:v>
                </c:pt>
                <c:pt idx="1">
                  <c:v>Планируют вселиться в жилое помещение, строительство которого ведут (участвуют в долевом строительстве) </c:v>
                </c:pt>
                <c:pt idx="2">
                  <c:v>Собираются подать документы для постановки на очередь (и/или ожидают прохождения очереди) </c:v>
                </c:pt>
                <c:pt idx="3">
                  <c:v>Рассчитывают на получение нового жилья в связи со сносом дома</c:v>
                </c:pt>
                <c:pt idx="4">
                  <c:v>Собираются купить (построить) другое жилье </c:v>
                </c:pt>
                <c:pt idx="5">
                  <c:v>Собираются снимать жилье</c:v>
                </c:pt>
              </c:strCache>
            </c:strRef>
          </c:cat>
          <c:val>
            <c:numRef>
              <c:f>Лист1!$B$2:$B$7</c:f>
              <c:numCache>
                <c:formatCode>###\ ###\ ###\ ###\ ###\ ##0.0</c:formatCode>
                <c:ptCount val="6"/>
                <c:pt idx="0">
                  <c:v>42.772800000000011</c:v>
                </c:pt>
                <c:pt idx="1">
                  <c:v>8.0203000000000007</c:v>
                </c:pt>
                <c:pt idx="2">
                  <c:v>13.7621</c:v>
                </c:pt>
                <c:pt idx="3">
                  <c:v>0.41020000000000001</c:v>
                </c:pt>
                <c:pt idx="4">
                  <c:v>35.034400000000005</c:v>
                </c:pt>
                <c:pt idx="5">
                  <c:v>0.87880000000000302</c:v>
                </c:pt>
              </c:numCache>
            </c:numRef>
          </c:val>
        </c:ser>
        <c:dLbls>
          <c:showVal val="1"/>
        </c:dLbls>
        <c:axId val="101338496"/>
        <c:axId val="101344768"/>
      </c:barChart>
      <c:catAx>
        <c:axId val="101338496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i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1344768"/>
        <c:crosses val="autoZero"/>
        <c:auto val="1"/>
        <c:lblAlgn val="ctr"/>
        <c:lblOffset val="100"/>
      </c:catAx>
      <c:valAx>
        <c:axId val="101344768"/>
        <c:scaling>
          <c:orientation val="minMax"/>
        </c:scaling>
        <c:delete val="1"/>
        <c:axPos val="b"/>
        <c:numFmt formatCode="###\ ###\ ###\ ###\ ###\ ##0.0" sourceLinked="1"/>
        <c:tickLblPos val="none"/>
        <c:crossAx val="101338496"/>
        <c:crosses val="autoZero"/>
        <c:crossBetween val="between"/>
      </c:valAx>
    </c:plotArea>
    <c:plotVisOnly val="1"/>
    <c:dispBlanksAs val="gap"/>
  </c:chart>
  <c:spPr>
    <a:noFill/>
    <a:ln>
      <a:noFill/>
    </a:ln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firstSliceAng val="0"/>
      </c:pieChart>
    </c:plotArea>
    <c:legend>
      <c:legendPos val="b"/>
      <c:layout>
        <c:manualLayout>
          <c:xMode val="edge"/>
          <c:yMode val="edge"/>
          <c:x val="0"/>
          <c:y val="0.58235529719810564"/>
          <c:w val="0.97541082179131466"/>
          <c:h val="0.39169240326468319"/>
        </c:manualLayout>
      </c:layout>
    </c:legend>
    <c:plotVisOnly val="1"/>
    <c:dispBlanksAs val="zero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 smtClean="0"/>
              <a:t>Газ</a:t>
            </a:r>
            <a:endParaRPr lang="ru-RU" dirty="0"/>
          </a:p>
        </c:rich>
      </c:tx>
      <c:layout/>
    </c:title>
    <c:plotArea>
      <c:layout>
        <c:manualLayout>
          <c:layoutTarget val="inner"/>
          <c:xMode val="edge"/>
          <c:yMode val="edge"/>
          <c:x val="3.8551282788380006E-2"/>
          <c:y val="0.14838783345060441"/>
          <c:w val="0.5631125883547905"/>
          <c:h val="0.7821005999333405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</c:v>
                </c:pt>
              </c:strCache>
            </c:strRef>
          </c:tx>
          <c:explosion val="25"/>
          <c:dPt>
            <c:idx val="4"/>
            <c:spPr>
              <a:solidFill>
                <a:srgbClr val="6EB715"/>
              </a:solidFill>
            </c:spPr>
          </c:dPt>
          <c:dLbls>
            <c:dLbl>
              <c:idx val="0"/>
              <c:layout>
                <c:manualLayout>
                  <c:x val="-4.9642831252869474E-2"/>
                  <c:y val="-0.20613253373738621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2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2.7465011516779731E-2"/>
                  <c:y val="8.0910927154666246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7.4602842629386504E-4"/>
                  <c:y val="2.5702226939323551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1.638001638001638E-2"/>
                  <c:y val="-1.5549721414376394E-17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/>
                      <a:t>,0</a:t>
                    </a:r>
                    <a:endParaRPr lang="en-US"/>
                  </a:p>
                </c:rich>
              </c:tx>
              <c:dLblPos val="bestFit"/>
              <c:showVal val="1"/>
            </c:dLbl>
            <c:dLbl>
              <c:idx val="4"/>
              <c:layout>
                <c:manualLayout>
                  <c:x val="0.10305635569835445"/>
                  <c:y val="6.8214051866577474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сетевой</c:v>
                </c:pt>
                <c:pt idx="1">
                  <c:v>привозной сжиженный </c:v>
                </c:pt>
                <c:pt idx="2">
                  <c:v>сжиженный в баллонах</c:v>
                </c:pt>
                <c:pt idx="3">
                  <c:v>не имеют возможности пользоваться</c:v>
                </c:pt>
                <c:pt idx="4">
                  <c:v>не имеют необходимости в использовании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87.6</c:v>
                </c:pt>
                <c:pt idx="1">
                  <c:v>0.1</c:v>
                </c:pt>
                <c:pt idx="2">
                  <c:v>4.5999999999999996</c:v>
                </c:pt>
                <c:pt idx="3">
                  <c:v>1</c:v>
                </c:pt>
                <c:pt idx="4">
                  <c:v>6.6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490713945871738"/>
          <c:y val="5.7925276821094003E-2"/>
          <c:w val="0.31392853958686889"/>
          <c:h val="0.88463936105864749"/>
        </c:manualLayout>
      </c:layout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FF12AF-C0F6-4770-A642-E445C6B86A8B}" type="doc">
      <dgm:prSet loTypeId="urn:microsoft.com/office/officeart/2005/8/layout/hierarchy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460423-9236-4E22-969E-392B64D272DB}">
      <dgm:prSet phldrT="[Текст]" custT="1"/>
      <dgm:spPr>
        <a:solidFill>
          <a:schemeClr val="bg1"/>
        </a:solidFill>
        <a:ln>
          <a:noFill/>
        </a:ln>
        <a:effectLst>
          <a:outerShdw blurRad="50800" dist="50800" dir="2700000" sx="105000" sy="105000" algn="t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l">
            <a:lnSpc>
              <a:spcPct val="85000"/>
            </a:lnSpc>
            <a:spcAft>
              <a:spcPts val="600"/>
            </a:spcAft>
          </a:pPr>
          <a:r>
            <a:rPr lang="ru-RU" sz="2800" b="1" dirty="0" smtClean="0">
              <a:solidFill>
                <a:srgbClr val="6600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Российской Федерации от 27</a:t>
          </a:r>
          <a:r>
            <a:rPr lang="en-US" sz="2800" b="1" dirty="0" smtClean="0">
              <a:solidFill>
                <a:srgbClr val="6600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.10.2010</a:t>
          </a:r>
          <a:r>
            <a:rPr lang="ru-RU" sz="2800" b="1" dirty="0" smtClean="0">
              <a:solidFill>
                <a:srgbClr val="6600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</a:t>
          </a:r>
          <a:r>
            <a:rPr lang="en-US" sz="2800" b="1" dirty="0" smtClean="0">
              <a:solidFill>
                <a:srgbClr val="6600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2800" b="1" dirty="0" smtClean="0">
              <a:solidFill>
                <a:srgbClr val="6600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№946 «Об организации в Российской Федерации системы федеральных статистических наблюдений по социально-демографическим проблемам и мониторинга экономических потерь от смертности, заболеваемости и </a:t>
          </a:r>
          <a:r>
            <a:rPr lang="ru-RU" sz="2800" b="1" dirty="0" err="1" smtClean="0">
              <a:solidFill>
                <a:srgbClr val="6600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инвалидизации</a:t>
          </a:r>
          <a:r>
            <a:rPr lang="ru-RU" sz="2800" b="1" dirty="0" smtClean="0">
              <a:solidFill>
                <a:srgbClr val="6600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населения»</a:t>
          </a:r>
          <a:endParaRPr lang="ru-RU" sz="2800" b="1" dirty="0">
            <a:solidFill>
              <a:srgbClr val="660033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9DECB0-CF07-4B35-A4E5-8A24EAE31C17}" type="parTrans" cxnId="{A47A473C-938B-48CF-A41B-E18763803B84}">
      <dgm:prSet/>
      <dgm:spPr/>
      <dgm:t>
        <a:bodyPr/>
        <a:lstStyle/>
        <a:p>
          <a:endParaRPr lang="ru-RU"/>
        </a:p>
      </dgm:t>
    </dgm:pt>
    <dgm:pt modelId="{B15F3BB0-EDCC-463D-80B9-C8A95DEC8F8C}" type="sibTrans" cxnId="{A47A473C-938B-48CF-A41B-E18763803B84}">
      <dgm:prSet/>
      <dgm:spPr/>
      <dgm:t>
        <a:bodyPr/>
        <a:lstStyle/>
        <a:p>
          <a:endParaRPr lang="ru-RU"/>
        </a:p>
      </dgm:t>
    </dgm:pt>
    <dgm:pt modelId="{273450D0-77AA-4AC3-BFF7-F82FA43E5B7D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  <a:effectLst>
          <a:outerShdw blurRad="50800" dist="63500" dir="2700000" sx="105000" sy="105000" algn="tl" rotWithShape="0">
            <a:prstClr val="black">
              <a:alpha val="38000"/>
            </a:prst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-190500">
          <a:bevelT w="190500" h="38100"/>
        </a:sp3d>
      </dgm:spPr>
      <dgm:t>
        <a:bodyPr/>
        <a:lstStyle/>
        <a:p>
          <a:pPr algn="l"/>
          <a:r>
            <a:rPr lang="ru-RU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КОМПЛЕКСНОЕ НАБЛЮДЕНИЕ УСЛОВИЙ ЖИЗНИ НАСЕЛЕНИЯ</a:t>
          </a:r>
          <a:r>
            <a:rPr lang="ru-RU" sz="25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smtClean="0">
              <a:solidFill>
                <a:srgbClr val="1A05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является составной частью системы федеральных статистических наблюдений по социально-демографическим проблемам</a:t>
          </a:r>
          <a:r>
            <a:rPr lang="en-US" sz="2400" b="1" dirty="0" smtClean="0">
              <a:solidFill>
                <a:srgbClr val="1A05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400" b="1" dirty="0">
            <a:solidFill>
              <a:srgbClr val="1A0599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11382A-9DE8-466E-BC86-277D9946F4FB}" type="parTrans" cxnId="{BDE33159-D1D2-4238-A33C-0F4230D4E66B}">
      <dgm:prSet/>
      <dgm:spPr>
        <a:solidFill>
          <a:schemeClr val="accent4">
            <a:lumMod val="50000"/>
          </a:schemeClr>
        </a:solidFill>
        <a:ln w="44450">
          <a:solidFill>
            <a:schemeClr val="accent4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54F394DF-0DAE-4BE4-A137-05A62A70B9F2}" type="sibTrans" cxnId="{BDE33159-D1D2-4238-A33C-0F4230D4E66B}">
      <dgm:prSet/>
      <dgm:spPr/>
      <dgm:t>
        <a:bodyPr/>
        <a:lstStyle/>
        <a:p>
          <a:endParaRPr lang="ru-RU"/>
        </a:p>
      </dgm:t>
    </dgm:pt>
    <dgm:pt modelId="{41A8E1A2-B870-413F-9CCD-128577BEE952}" type="pres">
      <dgm:prSet presAssocID="{EEFF12AF-C0F6-4770-A642-E445C6B86A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C1D0B81-67F6-419B-BB3A-1214572C2379}" type="pres">
      <dgm:prSet presAssocID="{6F460423-9236-4E22-969E-392B64D272DB}" presName="root" presStyleCnt="0"/>
      <dgm:spPr/>
      <dgm:t>
        <a:bodyPr/>
        <a:lstStyle/>
        <a:p>
          <a:endParaRPr lang="ru-RU"/>
        </a:p>
      </dgm:t>
    </dgm:pt>
    <dgm:pt modelId="{9FE8B718-1771-4E68-A5E2-2BDF98158C12}" type="pres">
      <dgm:prSet presAssocID="{6F460423-9236-4E22-969E-392B64D272DB}" presName="rootComposite" presStyleCnt="0"/>
      <dgm:spPr/>
      <dgm:t>
        <a:bodyPr/>
        <a:lstStyle/>
        <a:p>
          <a:endParaRPr lang="ru-RU"/>
        </a:p>
      </dgm:t>
    </dgm:pt>
    <dgm:pt modelId="{33D0DADA-E8C1-4EC9-838E-276C2936AF8A}" type="pres">
      <dgm:prSet presAssocID="{6F460423-9236-4E22-969E-392B64D272DB}" presName="rootText" presStyleLbl="node1" presStyleIdx="0" presStyleCnt="1" custScaleX="236787" custScaleY="189804" custLinFactNeighborX="5052" custLinFactNeighborY="7293"/>
      <dgm:spPr/>
      <dgm:t>
        <a:bodyPr/>
        <a:lstStyle/>
        <a:p>
          <a:endParaRPr lang="ru-RU"/>
        </a:p>
      </dgm:t>
    </dgm:pt>
    <dgm:pt modelId="{C89B1F81-9299-4839-A97B-A535D2704CFA}" type="pres">
      <dgm:prSet presAssocID="{6F460423-9236-4E22-969E-392B64D272DB}" presName="rootConnector" presStyleLbl="node1" presStyleIdx="0" presStyleCnt="1"/>
      <dgm:spPr/>
      <dgm:t>
        <a:bodyPr/>
        <a:lstStyle/>
        <a:p>
          <a:endParaRPr lang="ru-RU"/>
        </a:p>
      </dgm:t>
    </dgm:pt>
    <dgm:pt modelId="{1B7D3F18-37AF-4710-BBE3-AB60F691CE02}" type="pres">
      <dgm:prSet presAssocID="{6F460423-9236-4E22-969E-392B64D272DB}" presName="childShape" presStyleCnt="0"/>
      <dgm:spPr/>
      <dgm:t>
        <a:bodyPr/>
        <a:lstStyle/>
        <a:p>
          <a:endParaRPr lang="ru-RU"/>
        </a:p>
      </dgm:t>
    </dgm:pt>
    <dgm:pt modelId="{AE9064A1-09F3-40D1-B6CA-78D311868757}" type="pres">
      <dgm:prSet presAssocID="{A311382A-9DE8-466E-BC86-277D9946F4FB}" presName="Name13" presStyleLbl="parChTrans1D2" presStyleIdx="0" presStyleCnt="1"/>
      <dgm:spPr/>
      <dgm:t>
        <a:bodyPr/>
        <a:lstStyle/>
        <a:p>
          <a:endParaRPr lang="ru-RU"/>
        </a:p>
      </dgm:t>
    </dgm:pt>
    <dgm:pt modelId="{3B2C7C9D-9131-4E15-827A-DD2F01995EF5}" type="pres">
      <dgm:prSet presAssocID="{273450D0-77AA-4AC3-BFF7-F82FA43E5B7D}" presName="childText" presStyleLbl="bgAcc1" presStyleIdx="0" presStyleCnt="1" custScaleX="259361" custScaleY="127229" custLinFactNeighborX="-1974" custLinFactNeighborY="-12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A14059-9E22-4AF4-8E17-38E797BE93EE}" type="presOf" srcId="{273450D0-77AA-4AC3-BFF7-F82FA43E5B7D}" destId="{3B2C7C9D-9131-4E15-827A-DD2F01995EF5}" srcOrd="0" destOrd="0" presId="urn:microsoft.com/office/officeart/2005/8/layout/hierarchy3"/>
    <dgm:cxn modelId="{A47A473C-938B-48CF-A41B-E18763803B84}" srcId="{EEFF12AF-C0F6-4770-A642-E445C6B86A8B}" destId="{6F460423-9236-4E22-969E-392B64D272DB}" srcOrd="0" destOrd="0" parTransId="{B89DECB0-CF07-4B35-A4E5-8A24EAE31C17}" sibTransId="{B15F3BB0-EDCC-463D-80B9-C8A95DEC8F8C}"/>
    <dgm:cxn modelId="{09581E92-8144-4978-A540-8D9BA938DA7F}" type="presOf" srcId="{6F460423-9236-4E22-969E-392B64D272DB}" destId="{C89B1F81-9299-4839-A97B-A535D2704CFA}" srcOrd="1" destOrd="0" presId="urn:microsoft.com/office/officeart/2005/8/layout/hierarchy3"/>
    <dgm:cxn modelId="{FC4E7A8B-DE89-4ABA-A26C-05E773ECA16F}" type="presOf" srcId="{6F460423-9236-4E22-969E-392B64D272DB}" destId="{33D0DADA-E8C1-4EC9-838E-276C2936AF8A}" srcOrd="0" destOrd="0" presId="urn:microsoft.com/office/officeart/2005/8/layout/hierarchy3"/>
    <dgm:cxn modelId="{24F7B61C-79F0-4B2D-8FB1-89A607EBA200}" type="presOf" srcId="{A311382A-9DE8-466E-BC86-277D9946F4FB}" destId="{AE9064A1-09F3-40D1-B6CA-78D311868757}" srcOrd="0" destOrd="0" presId="urn:microsoft.com/office/officeart/2005/8/layout/hierarchy3"/>
    <dgm:cxn modelId="{B3FC75FB-670B-4C91-B0D0-329B1EC5A48C}" type="presOf" srcId="{EEFF12AF-C0F6-4770-A642-E445C6B86A8B}" destId="{41A8E1A2-B870-413F-9CCD-128577BEE952}" srcOrd="0" destOrd="0" presId="urn:microsoft.com/office/officeart/2005/8/layout/hierarchy3"/>
    <dgm:cxn modelId="{BDE33159-D1D2-4238-A33C-0F4230D4E66B}" srcId="{6F460423-9236-4E22-969E-392B64D272DB}" destId="{273450D0-77AA-4AC3-BFF7-F82FA43E5B7D}" srcOrd="0" destOrd="0" parTransId="{A311382A-9DE8-466E-BC86-277D9946F4FB}" sibTransId="{54F394DF-0DAE-4BE4-A137-05A62A70B9F2}"/>
    <dgm:cxn modelId="{679DAA7C-A6BE-4A42-8FF5-134CF71C244F}" type="presParOf" srcId="{41A8E1A2-B870-413F-9CCD-128577BEE952}" destId="{7C1D0B81-67F6-419B-BB3A-1214572C2379}" srcOrd="0" destOrd="0" presId="urn:microsoft.com/office/officeart/2005/8/layout/hierarchy3"/>
    <dgm:cxn modelId="{301233CA-BD79-4A26-A166-583136E5275E}" type="presParOf" srcId="{7C1D0B81-67F6-419B-BB3A-1214572C2379}" destId="{9FE8B718-1771-4E68-A5E2-2BDF98158C12}" srcOrd="0" destOrd="0" presId="urn:microsoft.com/office/officeart/2005/8/layout/hierarchy3"/>
    <dgm:cxn modelId="{49F3F1BC-F89B-421B-9298-EA090631EFE4}" type="presParOf" srcId="{9FE8B718-1771-4E68-A5E2-2BDF98158C12}" destId="{33D0DADA-E8C1-4EC9-838E-276C2936AF8A}" srcOrd="0" destOrd="0" presId="urn:microsoft.com/office/officeart/2005/8/layout/hierarchy3"/>
    <dgm:cxn modelId="{12233043-872C-434E-BD2E-B399F89FBB46}" type="presParOf" srcId="{9FE8B718-1771-4E68-A5E2-2BDF98158C12}" destId="{C89B1F81-9299-4839-A97B-A535D2704CFA}" srcOrd="1" destOrd="0" presId="urn:microsoft.com/office/officeart/2005/8/layout/hierarchy3"/>
    <dgm:cxn modelId="{975731C6-A6FF-4B30-B146-E005EABE7D5C}" type="presParOf" srcId="{7C1D0B81-67F6-419B-BB3A-1214572C2379}" destId="{1B7D3F18-37AF-4710-BBE3-AB60F691CE02}" srcOrd="1" destOrd="0" presId="urn:microsoft.com/office/officeart/2005/8/layout/hierarchy3"/>
    <dgm:cxn modelId="{787BF0FB-E4D5-4335-A003-F6B937C7FBDE}" type="presParOf" srcId="{1B7D3F18-37AF-4710-BBE3-AB60F691CE02}" destId="{AE9064A1-09F3-40D1-B6CA-78D311868757}" srcOrd="0" destOrd="0" presId="urn:microsoft.com/office/officeart/2005/8/layout/hierarchy3"/>
    <dgm:cxn modelId="{CF666DCE-E6AF-4BE3-8411-D23071531E63}" type="presParOf" srcId="{1B7D3F18-37AF-4710-BBE3-AB60F691CE02}" destId="{3B2C7C9D-9131-4E15-827A-DD2F01995EF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3FFF98-AAB5-4080-BE5D-61FA01FC2226}" type="doc">
      <dgm:prSet loTypeId="urn:microsoft.com/office/officeart/2005/8/layout/vProcess5" loCatId="process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82D4CA0-8AF3-4234-BB84-E18FCA5AB116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rPr>
            <a:t>59994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rPr>
            <a:t>   домашних хозяйства в РФ</a:t>
          </a:r>
          <a:endParaRPr lang="ru-RU" sz="2800" b="1" dirty="0">
            <a:solidFill>
              <a:srgbClr val="1A05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9697182E-480F-49EA-A7A8-1726034361B2}" type="parTrans" cxnId="{76B635F5-B675-40D7-9A8E-E90A052BD0D6}">
      <dgm:prSet/>
      <dgm:spPr/>
      <dgm:t>
        <a:bodyPr/>
        <a:lstStyle/>
        <a:p>
          <a:endParaRPr lang="ru-RU"/>
        </a:p>
      </dgm:t>
    </dgm:pt>
    <dgm:pt modelId="{1E20D15C-C205-484D-8A72-8A0A0B6136B4}" type="sibTrans" cxnId="{76B635F5-B675-40D7-9A8E-E90A052BD0D6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1EBA58EB-46A5-40B4-95EF-73152EA3ECB7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rPr>
            <a:t>11826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rPr>
            <a:t>домашних хозяйств в ПФО</a:t>
          </a:r>
          <a:endParaRPr lang="ru-RU" sz="2400" dirty="0">
            <a:solidFill>
              <a:srgbClr val="1A0599"/>
            </a:solidFill>
          </a:endParaRPr>
        </a:p>
      </dgm:t>
    </dgm:pt>
    <dgm:pt modelId="{681FA8DD-A9EE-496E-B5CF-FCBF5A7F4E05}" type="parTrans" cxnId="{0236ACE3-77C0-452F-9D54-48DD736FD72D}">
      <dgm:prSet/>
      <dgm:spPr/>
      <dgm:t>
        <a:bodyPr/>
        <a:lstStyle/>
        <a:p>
          <a:endParaRPr lang="ru-RU"/>
        </a:p>
      </dgm:t>
    </dgm:pt>
    <dgm:pt modelId="{F7BDFDA0-29E8-470A-A26E-93099CF99046}" type="sibTrans" cxnId="{0236ACE3-77C0-452F-9D54-48DD736FD72D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E339CB8C-865D-498D-8963-E7B3355F5B93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rPr>
            <a:t>594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rPr>
            <a:t>домашних хозяйства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rPr>
            <a:t>в Чувашской Республике</a:t>
          </a:r>
          <a:endParaRPr lang="ru-RU" sz="2400" dirty="0">
            <a:solidFill>
              <a:srgbClr val="1A0599"/>
            </a:solidFill>
          </a:endParaRPr>
        </a:p>
      </dgm:t>
    </dgm:pt>
    <dgm:pt modelId="{60FF043B-164A-4D50-B263-316BA6E4C418}" type="parTrans" cxnId="{5CB54539-7D52-4DFD-B276-FBE746418443}">
      <dgm:prSet/>
      <dgm:spPr/>
      <dgm:t>
        <a:bodyPr/>
        <a:lstStyle/>
        <a:p>
          <a:endParaRPr lang="ru-RU"/>
        </a:p>
      </dgm:t>
    </dgm:pt>
    <dgm:pt modelId="{03CFE72A-E642-4E92-B1A0-4BF968A50F2B}" type="sibTrans" cxnId="{5CB54539-7D52-4DFD-B276-FBE746418443}">
      <dgm:prSet/>
      <dgm:spPr/>
      <dgm:t>
        <a:bodyPr/>
        <a:lstStyle/>
        <a:p>
          <a:endParaRPr lang="ru-RU"/>
        </a:p>
      </dgm:t>
    </dgm:pt>
    <dgm:pt modelId="{6A4D3DC9-754F-4276-8FD6-5144046FB642}" type="pres">
      <dgm:prSet presAssocID="{1C3FFF98-AAB5-4080-BE5D-61FA01FC222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6E380A-DD1C-4FA5-AEC5-877E9C85F626}" type="pres">
      <dgm:prSet presAssocID="{1C3FFF98-AAB5-4080-BE5D-61FA01FC2226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CFE61C03-C36A-4ECB-92DE-9A550D3AFCED}" type="pres">
      <dgm:prSet presAssocID="{1C3FFF98-AAB5-4080-BE5D-61FA01FC2226}" presName="ThreeNodes_1" presStyleLbl="node1" presStyleIdx="0" presStyleCnt="3" custScaleX="110117" custLinFactNeighborX="3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3A1A2-C96B-4A88-86F8-C08A2C48A466}" type="pres">
      <dgm:prSet presAssocID="{1C3FFF98-AAB5-4080-BE5D-61FA01FC222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C134D3-D218-4D39-BE15-5C3127E48841}" type="pres">
      <dgm:prSet presAssocID="{1C3FFF98-AAB5-4080-BE5D-61FA01FC222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34941B-CB4D-4416-8B6E-BD2D329A76B1}" type="pres">
      <dgm:prSet presAssocID="{1C3FFF98-AAB5-4080-BE5D-61FA01FC222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9A4E9-0D10-4CF4-A439-C5B2BEF58185}" type="pres">
      <dgm:prSet presAssocID="{1C3FFF98-AAB5-4080-BE5D-61FA01FC222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17123-27AC-462A-9435-4BC72F28E6FA}" type="pres">
      <dgm:prSet presAssocID="{1C3FFF98-AAB5-4080-BE5D-61FA01FC222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7E54B-AA28-43C3-B207-D77F15404FFD}" type="pres">
      <dgm:prSet presAssocID="{1C3FFF98-AAB5-4080-BE5D-61FA01FC222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859258-8FCE-41B0-A0B0-0194CC324142}" type="pres">
      <dgm:prSet presAssocID="{1C3FFF98-AAB5-4080-BE5D-61FA01FC222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488A1F-F344-4B3F-95E0-94DD627BDE2D}" type="presOf" srcId="{1EBA58EB-46A5-40B4-95EF-73152EA3ECB7}" destId="{0AA7E54B-AA28-43C3-B207-D77F15404FFD}" srcOrd="1" destOrd="0" presId="urn:microsoft.com/office/officeart/2005/8/layout/vProcess5"/>
    <dgm:cxn modelId="{76B635F5-B675-40D7-9A8E-E90A052BD0D6}" srcId="{1C3FFF98-AAB5-4080-BE5D-61FA01FC2226}" destId="{282D4CA0-8AF3-4234-BB84-E18FCA5AB116}" srcOrd="0" destOrd="0" parTransId="{9697182E-480F-49EA-A7A8-1726034361B2}" sibTransId="{1E20D15C-C205-484D-8A72-8A0A0B6136B4}"/>
    <dgm:cxn modelId="{5CB54539-7D52-4DFD-B276-FBE746418443}" srcId="{1C3FFF98-AAB5-4080-BE5D-61FA01FC2226}" destId="{E339CB8C-865D-498D-8963-E7B3355F5B93}" srcOrd="2" destOrd="0" parTransId="{60FF043B-164A-4D50-B263-316BA6E4C418}" sibTransId="{03CFE72A-E642-4E92-B1A0-4BF968A50F2B}"/>
    <dgm:cxn modelId="{71670D85-FB56-41F8-B92B-3FDD1B6B056A}" type="presOf" srcId="{282D4CA0-8AF3-4234-BB84-E18FCA5AB116}" destId="{CFE61C03-C36A-4ECB-92DE-9A550D3AFCED}" srcOrd="0" destOrd="0" presId="urn:microsoft.com/office/officeart/2005/8/layout/vProcess5"/>
    <dgm:cxn modelId="{57ACE6E7-CD29-4ABB-A547-EA177C78896C}" type="presOf" srcId="{282D4CA0-8AF3-4234-BB84-E18FCA5AB116}" destId="{C7917123-27AC-462A-9435-4BC72F28E6FA}" srcOrd="1" destOrd="0" presId="urn:microsoft.com/office/officeart/2005/8/layout/vProcess5"/>
    <dgm:cxn modelId="{BCADC7BD-F412-468E-9BD7-2DF5F2E1991C}" type="presOf" srcId="{F7BDFDA0-29E8-470A-A26E-93099CF99046}" destId="{A049A4E9-0D10-4CF4-A439-C5B2BEF58185}" srcOrd="0" destOrd="0" presId="urn:microsoft.com/office/officeart/2005/8/layout/vProcess5"/>
    <dgm:cxn modelId="{51D53B7E-BEA8-4B6C-BBCF-018C144C10D6}" type="presOf" srcId="{1C3FFF98-AAB5-4080-BE5D-61FA01FC2226}" destId="{6A4D3DC9-754F-4276-8FD6-5144046FB642}" srcOrd="0" destOrd="0" presId="urn:microsoft.com/office/officeart/2005/8/layout/vProcess5"/>
    <dgm:cxn modelId="{15D8EEAB-9287-4ADD-AAA3-64DE4010DDE4}" type="presOf" srcId="{1E20D15C-C205-484D-8A72-8A0A0B6136B4}" destId="{2934941B-CB4D-4416-8B6E-BD2D329A76B1}" srcOrd="0" destOrd="0" presId="urn:microsoft.com/office/officeart/2005/8/layout/vProcess5"/>
    <dgm:cxn modelId="{FA1F45BA-166A-427D-BBE8-50FDF2DD8BAC}" type="presOf" srcId="{E339CB8C-865D-498D-8963-E7B3355F5B93}" destId="{C2859258-8FCE-41B0-A0B0-0194CC324142}" srcOrd="1" destOrd="0" presId="urn:microsoft.com/office/officeart/2005/8/layout/vProcess5"/>
    <dgm:cxn modelId="{0236ACE3-77C0-452F-9D54-48DD736FD72D}" srcId="{1C3FFF98-AAB5-4080-BE5D-61FA01FC2226}" destId="{1EBA58EB-46A5-40B4-95EF-73152EA3ECB7}" srcOrd="1" destOrd="0" parTransId="{681FA8DD-A9EE-496E-B5CF-FCBF5A7F4E05}" sibTransId="{F7BDFDA0-29E8-470A-A26E-93099CF99046}"/>
    <dgm:cxn modelId="{0D8D069A-F0F5-4D95-A22C-0F9C50625389}" type="presOf" srcId="{1EBA58EB-46A5-40B4-95EF-73152EA3ECB7}" destId="{F773A1A2-C96B-4A88-86F8-C08A2C48A466}" srcOrd="0" destOrd="0" presId="urn:microsoft.com/office/officeart/2005/8/layout/vProcess5"/>
    <dgm:cxn modelId="{67C90373-C9C2-409E-A56B-7515DFF2F6C3}" type="presOf" srcId="{E339CB8C-865D-498D-8963-E7B3355F5B93}" destId="{0DC134D3-D218-4D39-BE15-5C3127E48841}" srcOrd="0" destOrd="0" presId="urn:microsoft.com/office/officeart/2005/8/layout/vProcess5"/>
    <dgm:cxn modelId="{F4C1D22B-B844-46FC-837A-B490DAAA4080}" type="presParOf" srcId="{6A4D3DC9-754F-4276-8FD6-5144046FB642}" destId="{A36E380A-DD1C-4FA5-AEC5-877E9C85F626}" srcOrd="0" destOrd="0" presId="urn:microsoft.com/office/officeart/2005/8/layout/vProcess5"/>
    <dgm:cxn modelId="{9DC3185B-7D69-4A69-891F-B46C7CD23EA9}" type="presParOf" srcId="{6A4D3DC9-754F-4276-8FD6-5144046FB642}" destId="{CFE61C03-C36A-4ECB-92DE-9A550D3AFCED}" srcOrd="1" destOrd="0" presId="urn:microsoft.com/office/officeart/2005/8/layout/vProcess5"/>
    <dgm:cxn modelId="{EAF3E04F-8646-4F0A-AF76-11B2D316A7CE}" type="presParOf" srcId="{6A4D3DC9-754F-4276-8FD6-5144046FB642}" destId="{F773A1A2-C96B-4A88-86F8-C08A2C48A466}" srcOrd="2" destOrd="0" presId="urn:microsoft.com/office/officeart/2005/8/layout/vProcess5"/>
    <dgm:cxn modelId="{F057E6F7-CD2E-4C86-87E1-9FFF9F134475}" type="presParOf" srcId="{6A4D3DC9-754F-4276-8FD6-5144046FB642}" destId="{0DC134D3-D218-4D39-BE15-5C3127E48841}" srcOrd="3" destOrd="0" presId="urn:microsoft.com/office/officeart/2005/8/layout/vProcess5"/>
    <dgm:cxn modelId="{96B03EB4-B139-4E33-B7D9-C61D81305017}" type="presParOf" srcId="{6A4D3DC9-754F-4276-8FD6-5144046FB642}" destId="{2934941B-CB4D-4416-8B6E-BD2D329A76B1}" srcOrd="4" destOrd="0" presId="urn:microsoft.com/office/officeart/2005/8/layout/vProcess5"/>
    <dgm:cxn modelId="{A36E4344-6777-4C9E-B5A8-E06370DF33AE}" type="presParOf" srcId="{6A4D3DC9-754F-4276-8FD6-5144046FB642}" destId="{A049A4E9-0D10-4CF4-A439-C5B2BEF58185}" srcOrd="5" destOrd="0" presId="urn:microsoft.com/office/officeart/2005/8/layout/vProcess5"/>
    <dgm:cxn modelId="{A13CBADD-F80E-4BDF-839E-0B5C41DBFB5A}" type="presParOf" srcId="{6A4D3DC9-754F-4276-8FD6-5144046FB642}" destId="{C7917123-27AC-462A-9435-4BC72F28E6FA}" srcOrd="6" destOrd="0" presId="urn:microsoft.com/office/officeart/2005/8/layout/vProcess5"/>
    <dgm:cxn modelId="{F5D1C9DF-2858-49BB-8751-394849A54181}" type="presParOf" srcId="{6A4D3DC9-754F-4276-8FD6-5144046FB642}" destId="{0AA7E54B-AA28-43C3-B207-D77F15404FFD}" srcOrd="7" destOrd="0" presId="urn:microsoft.com/office/officeart/2005/8/layout/vProcess5"/>
    <dgm:cxn modelId="{E0222100-8C8B-436E-9D6F-E7AF46863D10}" type="presParOf" srcId="{6A4D3DC9-754F-4276-8FD6-5144046FB642}" destId="{C2859258-8FCE-41B0-A0B0-0194CC324142}" srcOrd="8" destOrd="0" presId="urn:microsoft.com/office/officeart/2005/8/layout/vProcess5"/>
  </dgm:cxnLst>
  <dgm:bg>
    <a:effectLst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0.28192</cdr:x>
      <cdr:y>0.92424</cdr:y>
    </cdr:from>
    <cdr:to>
      <cdr:x>0.98672</cdr:x>
      <cdr:y>0.98638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304256" y="4392488"/>
          <a:ext cx="5760640" cy="29533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0.53333</cdr:x>
      <cdr:y>0.42857</cdr:y>
    </cdr:from>
    <cdr:to>
      <cdr:x>0.56667</cdr:x>
      <cdr:y>0.48571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286016" y="1071570"/>
          <a:ext cx="142876" cy="14287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50000"/>
          </a:schemeClr>
        </a:solidFill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0.02984</cdr:x>
      <cdr:y>0.81819</cdr:y>
    </cdr:from>
    <cdr:to>
      <cdr:x>0.52238</cdr:x>
      <cdr:y>0.90909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42844" y="4500594"/>
          <a:ext cx="2357454" cy="50006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60000"/>
            <a:lumOff val="40000"/>
            <a:alpha val="19000"/>
          </a:schemeClr>
        </a:solidFill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0.16887</cdr:y>
    </cdr:from>
    <cdr:to>
      <cdr:x>0.27049</cdr:x>
      <cdr:y>0.26643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-251520" y="949214"/>
          <a:ext cx="2357439" cy="54839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9000"/>
          </a:sysClr>
        </a:solidFill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0.37221</cdr:y>
    </cdr:from>
    <cdr:to>
      <cdr:x>0.27049</cdr:x>
      <cdr:y>0.46977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-37238" y="2092222"/>
          <a:ext cx="2357438" cy="54839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9000"/>
          </a:sysClr>
        </a:solidFill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</cdr:x>
      <cdr:y>0.58537</cdr:y>
    </cdr:from>
    <cdr:to>
      <cdr:x>0.27049</cdr:x>
      <cdr:y>0.68293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-214282" y="3429024"/>
          <a:ext cx="2357454" cy="57150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9000"/>
          </a:sysClr>
        </a:solidFill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</cdr:x>
      <cdr:y>0.78049</cdr:y>
    </cdr:from>
    <cdr:to>
      <cdr:x>0.27049</cdr:x>
      <cdr:y>0.87805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-214282" y="4572032"/>
          <a:ext cx="2357454" cy="57150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9000"/>
          </a:sysClr>
        </a:solidFill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0.90057</cdr:x>
      <cdr:y>0.58928</cdr:y>
    </cdr:from>
    <cdr:to>
      <cdr:x>0.92943</cdr:x>
      <cdr:y>0.62284</cdr:y>
    </cdr:to>
    <cdr:sp macro="" textlink="">
      <cdr:nvSpPr>
        <cdr:cNvPr id="7" name="Прямая соединительная линия 6"/>
        <cdr:cNvSpPr/>
      </cdr:nvSpPr>
      <cdr:spPr>
        <a:xfrm xmlns:a="http://schemas.openxmlformats.org/drawingml/2006/main">
          <a:off x="7848872" y="3312368"/>
          <a:ext cx="251516" cy="18864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0.95014</cdr:x>
      <cdr:y>0.6149</cdr:y>
    </cdr:from>
    <cdr:to>
      <cdr:x>0.96667</cdr:x>
      <cdr:y>0.64052</cdr:y>
    </cdr:to>
    <cdr:sp macro="" textlink="">
      <cdr:nvSpPr>
        <cdr:cNvPr id="9" name="Соединительная линия уступом 8"/>
        <cdr:cNvSpPr/>
      </cdr:nvSpPr>
      <cdr:spPr>
        <a:xfrm xmlns:a="http://schemas.openxmlformats.org/drawingml/2006/main">
          <a:off x="8280920" y="3456384"/>
          <a:ext cx="144016" cy="144016"/>
        </a:xfrm>
        <a:prstGeom xmlns:a="http://schemas.openxmlformats.org/drawingml/2006/main" prst="bentConnector3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0.0403</cdr:y>
    </cdr:from>
    <cdr:to>
      <cdr:x>0.47321</cdr:x>
      <cdr:y>0.15538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0" y="214314"/>
          <a:ext cx="3786214" cy="6120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9000"/>
          </a:sysClr>
        </a:solidFill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0.26866</cdr:y>
    </cdr:from>
    <cdr:to>
      <cdr:x>0.47321</cdr:x>
      <cdr:y>0.38374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1428760"/>
          <a:ext cx="3786214" cy="6120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9000"/>
          </a:sysClr>
        </a:solidFill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</cdr:x>
      <cdr:y>0.49702</cdr:y>
    </cdr:from>
    <cdr:to>
      <cdr:x>0.47321</cdr:x>
      <cdr:y>0.60448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0" y="2643206"/>
          <a:ext cx="3786214" cy="57150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9000"/>
          </a:sysClr>
        </a:solidFill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</cdr:x>
      <cdr:y>0.71194</cdr:y>
    </cdr:from>
    <cdr:to>
      <cdr:x>0.47321</cdr:x>
      <cdr:y>0.82702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0" y="3786214"/>
          <a:ext cx="3786214" cy="6120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9000"/>
          </a:sysClr>
        </a:solidFill>
        <a:ln xmlns:a="http://schemas.openxmlformats.org/drawingml/2006/main" w="55000" cap="flat" cmpd="thickThin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0.08955</cdr:x>
      <cdr:y>0.33416</cdr:y>
    </cdr:from>
    <cdr:to>
      <cdr:x>0.3708</cdr:x>
      <cdr:y>0.78542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8628" y="1071570"/>
          <a:ext cx="1346160" cy="1447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Занимались какими-либо видами активного отдыха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695" tIns="45848" rIns="91695" bIns="45848" rtlCol="0"/>
          <a:lstStyle>
            <a:lvl1pPr algn="r">
              <a:defRPr sz="1200"/>
            </a:lvl1pPr>
          </a:lstStyle>
          <a:p>
            <a:fld id="{3C01455F-4A4B-40AB-B665-352C2AAAE3EB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5" tIns="45848" rIns="91695" bIns="4584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695" tIns="45848" rIns="91695" bIns="4584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1695" tIns="45848" rIns="91695" bIns="45848" rtlCol="0" anchor="b"/>
          <a:lstStyle>
            <a:lvl1pPr algn="r">
              <a:defRPr sz="1200"/>
            </a:lvl1pPr>
          </a:lstStyle>
          <a:p>
            <a:fld id="{7D5444DC-023B-4672-91FC-A72F6527AE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67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3CF86-188E-4A61-8D84-478D0B9656C8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44DC-023B-4672-91FC-A72F6527AEE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44DC-023B-4672-91FC-A72F6527AEE7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6952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Главной причиной необращения за медицинской помощью около 50% опрошенных респондентов, не обращавшихся в медицинскую организацию при наличии потребности в медицинской помощи, назвали самолечение, </a:t>
            </a:r>
          </a:p>
          <a:p>
            <a:pPr defTabSz="916952"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За помощью народных целителей, гомеопатов, знахарей, экстрасенсов в 2014 году обратилось 2,8% опрошенного населения,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44DC-023B-4672-91FC-A72F6527AEE7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44DC-023B-4672-91FC-A72F6527AEE7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444DC-023B-4672-91FC-A72F6527AEE7}" type="slidenum">
              <a:rPr lang="ru-RU" smtClean="0"/>
              <a:pPr/>
              <a:t>38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4.xml"/><Relationship Id="rId4" Type="http://schemas.openxmlformats.org/officeDocument/2006/relationships/chart" Target="../charts/chart3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5.xml"/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7.xml"/><Relationship Id="rId2" Type="http://schemas.openxmlformats.org/officeDocument/2006/relationships/chart" Target="../charts/chart5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0" y="1714488"/>
            <a:ext cx="9144000" cy="142876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50" normalizeH="0" baseline="0" noProof="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КОМПЛЕКСНОЕ  НАБЛЮДЕНИЕ </a:t>
            </a:r>
            <a:br>
              <a:rPr kumimoji="0" lang="ru-RU" sz="4000" b="1" i="0" u="none" strike="noStrike" kern="1200" cap="none" spc="50" normalizeH="0" baseline="0" noProof="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4000" b="1" i="0" u="none" strike="noStrike" kern="1200" cap="none" spc="50" normalizeH="0" baseline="0" noProof="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УСЛОВИЙ  ЖИЗНИ  НАСЕЛЕНИЯ</a:t>
            </a:r>
            <a:endParaRPr kumimoji="0" lang="ru-RU" sz="4000" b="1" i="0" u="none" strike="noStrike" kern="1200" cap="none" spc="50" normalizeH="0" baseline="0" noProof="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786454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000" spc="5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Территориальный орган Федеральной службы </a:t>
            </a:r>
          </a:p>
          <a:p>
            <a:pPr algn="ctr">
              <a:spcBef>
                <a:spcPts val="600"/>
              </a:spcBef>
            </a:pPr>
            <a:r>
              <a:rPr lang="ru-RU" sz="2000" spc="5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государственной статистики по Чувашской Республике - Чувашии</a:t>
            </a:r>
            <a:endParaRPr lang="ru-RU" sz="2000" spc="5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>
              <a:spcBef>
                <a:spcPts val="1200"/>
              </a:spcBef>
            </a:pPr>
            <a:r>
              <a:rPr lang="ru-RU" sz="20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Размер жилой площади на члена домохозяйства</a:t>
            </a:r>
            <a:r>
              <a:rPr lang="en-US" sz="20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4294967295"/>
          </p:nvPr>
        </p:nvSpPr>
        <p:spPr>
          <a:xfrm>
            <a:off x="0" y="1481138"/>
            <a:ext cx="4038600" cy="452596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14080541"/>
              </p:ext>
            </p:extLst>
          </p:nvPr>
        </p:nvGraphicFramePr>
        <p:xfrm>
          <a:off x="857224" y="3429000"/>
          <a:ext cx="7286676" cy="314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143372" y="714356"/>
            <a:ext cx="11666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метров)</a:t>
            </a:r>
            <a:endParaRPr lang="ru-RU" sz="1400" b="1" dirty="0"/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14080541"/>
              </p:ext>
            </p:extLst>
          </p:nvPr>
        </p:nvGraphicFramePr>
        <p:xfrm>
          <a:off x="571472" y="1000108"/>
          <a:ext cx="8001056" cy="2498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char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4480" y="3357562"/>
            <a:ext cx="5572163" cy="37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7275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65448725"/>
              </p:ext>
            </p:extLst>
          </p:nvPr>
        </p:nvGraphicFramePr>
        <p:xfrm>
          <a:off x="142844" y="1714488"/>
          <a:ext cx="4181476" cy="4378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домохозяйствами состояния </a:t>
            </a:r>
            <a:br>
              <a:rPr lang="ru-RU" sz="20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занимаемого жилого помещения</a:t>
            </a:r>
            <a:endParaRPr lang="ru-RU" sz="2000" dirty="0"/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717512465"/>
              </p:ext>
            </p:extLst>
          </p:nvPr>
        </p:nvGraphicFramePr>
        <p:xfrm>
          <a:off x="4283968" y="1916832"/>
          <a:ext cx="4572032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3438" y="1714488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Домохозяйства указали на следующие недостатки жилого помещения: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124744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 общему числу домохозяйств)</a:t>
            </a:r>
            <a:endParaRPr lang="ru-RU" sz="1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6613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ДОЛЯ РЕСПОНДЕНТОВ, УКАЗАВШИХ НА НАЛИЧИЕ ПРОБЛЕМ В СВОЕМ НАСЕЛЕННОМ ПУНКТЕ</a:t>
            </a:r>
            <a:r>
              <a:rPr lang="ru-RU" sz="1300" b="0" dirty="0" smtClean="0">
                <a:solidFill>
                  <a:srgbClr val="1A05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b="0" dirty="0" smtClean="0">
                <a:solidFill>
                  <a:srgbClr val="1A05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числу респондентов в возрасте 15 лет и более)</a:t>
            </a:r>
            <a:endParaRPr lang="ru-RU" sz="16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62778698"/>
              </p:ext>
            </p:extLst>
          </p:nvPr>
        </p:nvGraphicFramePr>
        <p:xfrm>
          <a:off x="-937120" y="1124744"/>
          <a:ext cx="9901608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ВАРИАНТЫ УЛУЧШЕНИЯ ЖИЛИЩНЫХ УСЛОВИЙ </a:t>
            </a:r>
            <a:r>
              <a:rPr lang="en-US" sz="2700" dirty="0" smtClean="0">
                <a:solidFill>
                  <a:srgbClr val="1A0599"/>
                </a:solidFill>
              </a:rPr>
              <a:t/>
            </a:r>
            <a:br>
              <a:rPr lang="en-US" sz="2700" dirty="0" smtClean="0">
                <a:solidFill>
                  <a:srgbClr val="1A0599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числу домохозяйств, собирающихся улучшить свои жилищные условия)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28919847"/>
              </p:ext>
            </p:extLst>
          </p:nvPr>
        </p:nvGraphicFramePr>
        <p:xfrm>
          <a:off x="428596" y="1857364"/>
          <a:ext cx="8229600" cy="445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cap="all" dirty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Обеспеченность населения</a:t>
            </a:r>
            <a:r>
              <a:rPr lang="en-US" sz="2000" cap="all" dirty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cap="all" dirty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cap="all" dirty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жилищно-коммунальными услугами</a:t>
            </a:r>
            <a:r>
              <a:rPr lang="ru-RU" sz="2000" dirty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процентах к общему </a:t>
            </a:r>
            <a:r>
              <a:rPr lang="ru-RU" sz="1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числу </a:t>
            </a: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домохозяйств)</a:t>
            </a:r>
            <a:endParaRPr lang="ru-RU" sz="1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2033591669"/>
              </p:ext>
            </p:extLst>
          </p:nvPr>
        </p:nvGraphicFramePr>
        <p:xfrm>
          <a:off x="683569" y="2005012"/>
          <a:ext cx="3384375" cy="2936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417213614"/>
              </p:ext>
            </p:extLst>
          </p:nvPr>
        </p:nvGraphicFramePr>
        <p:xfrm>
          <a:off x="395536" y="1268760"/>
          <a:ext cx="3600399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2490685390"/>
              </p:ext>
            </p:extLst>
          </p:nvPr>
        </p:nvGraphicFramePr>
        <p:xfrm>
          <a:off x="5076056" y="1268760"/>
          <a:ext cx="381642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658292967"/>
              </p:ext>
            </p:extLst>
          </p:nvPr>
        </p:nvGraphicFramePr>
        <p:xfrm>
          <a:off x="611560" y="4005064"/>
          <a:ext cx="3816424" cy="23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3084844426"/>
              </p:ext>
            </p:extLst>
          </p:nvPr>
        </p:nvGraphicFramePr>
        <p:xfrm>
          <a:off x="4719979" y="4005064"/>
          <a:ext cx="4424021" cy="236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193080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cap="all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Оценка домохозяйствами качества воды, поступающей из наиболее доступного источника</a:t>
            </a:r>
            <a:r>
              <a:rPr lang="ru-RU" sz="2500" dirty="0" smtClean="0">
                <a:solidFill>
                  <a:srgbClr val="1A0599"/>
                </a:solidFill>
              </a:rPr>
              <a:t/>
            </a:r>
            <a:br>
              <a:rPr lang="ru-RU" sz="2500" dirty="0" smtClean="0">
                <a:solidFill>
                  <a:srgbClr val="1A0599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 процентах к числу домохозяйств соответствующей группы)</a:t>
            </a:r>
            <a:endParaRPr lang="ru-RU" sz="1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143504" y="1600200"/>
            <a:ext cx="3543296" cy="4525963"/>
          </a:xfrm>
        </p:spPr>
        <p:txBody>
          <a:bodyPr/>
          <a:lstStyle/>
          <a:p>
            <a:endParaRPr lang="ru-RU" dirty="0" smtClean="0"/>
          </a:p>
          <a:p>
            <a:pPr indent="0" algn="ctr">
              <a:lnSpc>
                <a:spcPct val="150000"/>
              </a:lnSpc>
              <a:buNone/>
            </a:pPr>
            <a:r>
              <a:rPr lang="ru-RU" sz="1600" b="1" i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Дополнительными устройствами для очистки питьевой воды пользуются: </a:t>
            </a:r>
          </a:p>
          <a:p>
            <a:pPr marL="324000" indent="0" algn="ctr">
              <a:lnSpc>
                <a:spcPct val="150000"/>
              </a:lnSpc>
              <a:buNone/>
            </a:pPr>
            <a:r>
              <a:rPr lang="ru-RU" sz="1600" b="1" i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в городской местности </a:t>
            </a:r>
            <a:r>
              <a:rPr lang="ru-RU" sz="1600" b="1" i="1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– 50,9 </a:t>
            </a:r>
            <a:r>
              <a:rPr lang="ru-RU" sz="1600" b="1" i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% и </a:t>
            </a:r>
          </a:p>
          <a:p>
            <a:pPr marL="324000" indent="0" algn="ctr">
              <a:lnSpc>
                <a:spcPct val="150000"/>
              </a:lnSpc>
              <a:buNone/>
            </a:pPr>
            <a:r>
              <a:rPr lang="ru-RU" sz="1600" b="1" i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в сельской местности </a:t>
            </a:r>
            <a:r>
              <a:rPr lang="ru-RU" sz="1600" b="1" i="1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– 12,9 </a:t>
            </a:r>
            <a:r>
              <a:rPr lang="ru-RU" sz="1600" b="1" i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% домохозяйств</a:t>
            </a:r>
            <a:endParaRPr lang="ru-RU" sz="1600" b="1" i="1" dirty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857364"/>
          <a:ext cx="5857884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638654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07167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ТРУДА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0" y="5929330"/>
            <a:ext cx="9144000" cy="50006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Комплексное  наблюдение  условий  жизни  населения</a:t>
            </a:r>
            <a:endParaRPr kumimoji="0" lang="ru-RU" sz="2000" i="0" u="none" strike="noStrike" kern="1200" normalizeH="0" baseline="0" noProof="0" dirty="0">
              <a:ln>
                <a:solidFill>
                  <a:schemeClr val="bg1"/>
                </a:solidFill>
              </a:ln>
              <a:solidFill>
                <a:schemeClr val="bg1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57166"/>
            <a:ext cx="9144000" cy="64120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РАЗЛИЧНЫМИ АСПЕКТАМИ РАБОТЫ</a:t>
            </a:r>
            <a:endParaRPr lang="en-US" sz="2000" b="1" cap="all" dirty="0" smtClean="0">
              <a:ln>
                <a:solidFill>
                  <a:srgbClr val="E60000"/>
                </a:solidFill>
              </a:ln>
              <a:solidFill>
                <a:srgbClr val="2B0B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занятому населению соответствующей группы)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1374187916"/>
              </p:ext>
            </p:extLst>
          </p:nvPr>
        </p:nvGraphicFramePr>
        <p:xfrm>
          <a:off x="0" y="1571612"/>
          <a:ext cx="8572560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23126745"/>
              </p:ext>
            </p:extLst>
          </p:nvPr>
        </p:nvGraphicFramePr>
        <p:xfrm>
          <a:off x="642910" y="5500702"/>
          <a:ext cx="7786744" cy="680085"/>
        </p:xfrm>
        <a:graphic>
          <a:graphicData uri="http://schemas.openxmlformats.org/drawingml/2006/table">
            <a:tbl>
              <a:tblPr firstRow="1" bandRow="1"/>
              <a:tblGrid>
                <a:gridCol w="973343"/>
                <a:gridCol w="973343"/>
                <a:gridCol w="973343"/>
                <a:gridCol w="973343"/>
                <a:gridCol w="973343"/>
                <a:gridCol w="973343"/>
                <a:gridCol w="973343"/>
                <a:gridCol w="973343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Заработок</a:t>
                      </a: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Надежность работы</a:t>
                      </a: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Выполняемые обязанности </a:t>
                      </a: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 </a:t>
                      </a: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 </a:t>
                      </a: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Расстояние </a:t>
                      </a: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</a:t>
                      </a: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Профессио-нальная удовлетво-ренность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Моральное удовлет-ворение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57166"/>
            <a:ext cx="9144000" cy="718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НЕГАТИВНЫХ ФАКТОРОВ </a:t>
            </a:r>
            <a:r>
              <a:rPr lang="ru-RU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(ПОСТОЯННО)</a:t>
            </a:r>
            <a:endParaRPr lang="ru-RU" b="1" dirty="0" smtClean="0">
              <a:ln w="10541" cmpd="sng">
                <a:solidFill>
                  <a:srgbClr val="E60000"/>
                </a:solidFill>
                <a:prstDash val="solid"/>
              </a:ln>
              <a:solidFill>
                <a:srgbClr val="E6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</a:pPr>
            <a:r>
              <a:rPr lang="ru-RU" sz="2000" b="1" dirty="0" smtClean="0">
                <a:ln w="10541" cmpd="sng">
                  <a:solidFill>
                    <a:srgbClr val="E60000"/>
                  </a:solidFill>
                  <a:prstDash val="solid"/>
                </a:ln>
                <a:solidFill>
                  <a:srgbClr val="E6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занятому населению соответствующей группы) 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1092676807"/>
              </p:ext>
            </p:extLst>
          </p:nvPr>
        </p:nvGraphicFramePr>
        <p:xfrm>
          <a:off x="899592" y="1268759"/>
          <a:ext cx="6935756" cy="4855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УСЛОВИЙ ТРУДА</a:t>
            </a:r>
            <a:r>
              <a:rPr lang="ru-RU" sz="24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занятому населению соответствующей группы) </a:t>
            </a:r>
            <a:br>
              <a:rPr lang="ru-RU" sz="1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656848033"/>
              </p:ext>
            </p:extLst>
          </p:nvPr>
        </p:nvGraphicFramePr>
        <p:xfrm>
          <a:off x="151375" y="404664"/>
          <a:ext cx="8525081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4699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D0DADA-E8C1-4EC9-838E-276C2936AF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4">
                                            <p:graphicEl>
                                              <a:dgm id="{33D0DADA-E8C1-4EC9-838E-276C2936AF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9064A1-09F3-40D1-B6CA-78D3118687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4">
                                            <p:graphicEl>
                                              <a:dgm id="{AE9064A1-09F3-40D1-B6CA-78D3118687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2C7C9D-9131-4E15-827A-DD2F01995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4">
                                            <p:graphicEl>
                                              <a:dgm id="{3B2C7C9D-9131-4E15-827A-DD2F01995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БЕЗОПАСНОСТИ</a:t>
            </a:r>
            <a:r>
              <a:rPr lang="en-US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ВЫПОЛНЯЕМОЙ</a:t>
            </a:r>
            <a:r>
              <a:rPr lang="en-US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</a:t>
            </a:r>
            <a:r>
              <a:rPr lang="ru-RU" sz="2400" b="1" dirty="0" smtClean="0">
                <a:ln w="10541" cmpd="sng">
                  <a:solidFill>
                    <a:srgbClr val="E60000"/>
                  </a:solidFill>
                  <a:prstDash val="solid"/>
                </a:ln>
                <a:gradFill flip="none" rotWithShape="1">
                  <a:gsLst>
                    <a:gs pos="0">
                      <a:srgbClr val="E60000">
                        <a:shade val="30000"/>
                        <a:satMod val="115000"/>
                      </a:srgbClr>
                    </a:gs>
                    <a:gs pos="50000">
                      <a:srgbClr val="E60000">
                        <a:shade val="67500"/>
                        <a:satMod val="115000"/>
                      </a:srgbClr>
                    </a:gs>
                    <a:gs pos="100000">
                      <a:srgbClr val="E600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n w="10541" cmpd="sng">
                <a:solidFill>
                  <a:srgbClr val="E60000"/>
                </a:solidFill>
                <a:prstDash val="solid"/>
              </a:ln>
              <a:gradFill flip="none" rotWithShape="1">
                <a:gsLst>
                  <a:gs pos="0">
                    <a:srgbClr val="E60000">
                      <a:shade val="30000"/>
                      <a:satMod val="115000"/>
                    </a:srgbClr>
                  </a:gs>
                  <a:gs pos="50000">
                    <a:srgbClr val="E60000">
                      <a:shade val="67500"/>
                      <a:satMod val="115000"/>
                    </a:srgbClr>
                  </a:gs>
                  <a:gs pos="100000">
                    <a:srgbClr val="E6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занятому населению соответствующей группы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641089008"/>
              </p:ext>
            </p:extLst>
          </p:nvPr>
        </p:nvGraphicFramePr>
        <p:xfrm>
          <a:off x="827584" y="1142984"/>
          <a:ext cx="7643866" cy="516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ПОИСК РАБОТЫ</a:t>
            </a:r>
            <a:endParaRPr lang="en-US" sz="2000" b="1" dirty="0" smtClean="0">
              <a:ln>
                <a:solidFill>
                  <a:srgbClr val="C0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857496"/>
            <a:ext cx="8964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 ПРЕДПОЧТЕНИЯ В ПОИСКЕ</a:t>
            </a:r>
          </a:p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ПОДХОДЯЩЕЙ ИЛИ БОЛЕЕ ПОДХОДЯЩЕЙ РАБОТЫ</a:t>
            </a:r>
            <a:r>
              <a:rPr lang="ru-RU" sz="2000" b="1" dirty="0" smtClean="0">
                <a:ln>
                  <a:solidFill>
                    <a:srgbClr val="C00000"/>
                  </a:solidFill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 smtClean="0">
              <a:ln>
                <a:solidFill>
                  <a:srgbClr val="C00000"/>
                </a:solidFill>
              </a:ln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2127947120"/>
              </p:ext>
            </p:extLst>
          </p:nvPr>
        </p:nvGraphicFramePr>
        <p:xfrm>
          <a:off x="571472" y="4071942"/>
          <a:ext cx="5143536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5786414" y="4071918"/>
          <a:ext cx="3357586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="" xmlns:p14="http://schemas.microsoft.com/office/powerpoint/2010/main" val="2327249834"/>
              </p:ext>
            </p:extLst>
          </p:nvPr>
        </p:nvGraphicFramePr>
        <p:xfrm>
          <a:off x="1475656" y="692696"/>
          <a:ext cx="635798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57148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более)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571876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более, указавших на поиск работы)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0" y="5929330"/>
            <a:ext cx="9144000" cy="50006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Комплексное  наблюдение  условий  жизни  населения</a:t>
            </a:r>
            <a:endParaRPr kumimoji="0" lang="ru-RU" sz="2000" i="0" u="none" strike="noStrike" kern="1200" normalizeH="0" baseline="0" noProof="0" dirty="0">
              <a:ln>
                <a:solidFill>
                  <a:schemeClr val="bg1"/>
                </a:solidFill>
              </a:ln>
              <a:solidFill>
                <a:schemeClr val="bg1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348881"/>
            <a:ext cx="835292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ЗДОРОВЬЕ  И </a:t>
            </a:r>
          </a:p>
          <a:p>
            <a:pPr algn="ctr">
              <a:spcBef>
                <a:spcPts val="600"/>
              </a:spcBef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МЕДИЦИНСКОЕ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ОБСЛУЖИВАНИЕ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58152880"/>
              </p:ext>
            </p:extLst>
          </p:nvPr>
        </p:nvGraphicFramePr>
        <p:xfrm>
          <a:off x="428596" y="857232"/>
          <a:ext cx="8286808" cy="2484120"/>
        </p:xfrm>
        <a:graphic>
          <a:graphicData uri="http://schemas.openxmlformats.org/drawingml/2006/table">
            <a:tbl>
              <a:tblPr/>
              <a:tblGrid>
                <a:gridCol w="3929090"/>
                <a:gridCol w="1143008"/>
                <a:gridCol w="1643074"/>
                <a:gridCol w="1571636"/>
              </a:tblGrid>
              <a:tr h="3571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респонденты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городских населенных пунктах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сельских населенных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пунктах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62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 в возрасте 15 лет и более – всего     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по оценке состояния своего здоровья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86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очень хорошее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6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хорошее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6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удовлетворительное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55646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плохое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46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очень плохое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90000"/>
                        </a:lnSpc>
                      </a:pP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2298221120"/>
              </p:ext>
            </p:extLst>
          </p:nvPr>
        </p:nvGraphicFramePr>
        <p:xfrm>
          <a:off x="428596" y="4071942"/>
          <a:ext cx="5143536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1732417918"/>
              </p:ext>
            </p:extLst>
          </p:nvPr>
        </p:nvGraphicFramePr>
        <p:xfrm>
          <a:off x="4788024" y="4096226"/>
          <a:ext cx="3857652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42852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РЕСПОНДЕНТАМИ СОСТОЯНИЯ СВОЕГО ЗДОРОВЬЯ</a:t>
            </a:r>
            <a:endParaRPr lang="ru-RU" sz="2000" b="1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5786454"/>
            <a:ext cx="250033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Мужчины  оценивают состояние своего здоровья выше, чем женщины,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3357562"/>
            <a:ext cx="8607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32% респондентов оценили состояние своего здоровья как «хорошее» и «очень хорошее»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Большинство  респондентов определили состояние своего здоровья как «удовлетворительное»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500042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 соответствующей группы)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5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ХРОНИЧЕСКИХ ЗАБОЛЕВАНИЙ И НАХОЖДЕНИЕ ПОД  ДИСПАНСЕРНЫМ НАБЛЮДЕНИЕМ</a:t>
            </a:r>
            <a:endParaRPr lang="ru-RU" sz="2000" dirty="0">
              <a:ln>
                <a:solidFill>
                  <a:schemeClr val="bg2">
                    <a:lumMod val="50000"/>
                  </a:schemeClr>
                </a:solidFill>
              </a:ln>
              <a:gradFill flip="none" rotWithShape="1">
                <a:gsLst>
                  <a:gs pos="0">
                    <a:schemeClr val="bg2">
                      <a:lumMod val="50000"/>
                      <a:shade val="30000"/>
                      <a:satMod val="115000"/>
                    </a:schemeClr>
                  </a:gs>
                  <a:gs pos="50000">
                    <a:schemeClr val="bg2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2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857232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более)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42844" y="1071546"/>
          <a:ext cx="4572032" cy="284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2500298" y="1428736"/>
            <a:ext cx="1500198" cy="35719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643174" y="2857496"/>
            <a:ext cx="1357322" cy="35719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Диаграмма 13"/>
          <p:cNvGraphicFramePr/>
          <p:nvPr/>
        </p:nvGraphicFramePr>
        <p:xfrm>
          <a:off x="3214678" y="1500174"/>
          <a:ext cx="428628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Прямоугольник 35"/>
          <p:cNvSpPr/>
          <p:nvPr/>
        </p:nvSpPr>
        <p:spPr>
          <a:xfrm>
            <a:off x="5500694" y="1571612"/>
            <a:ext cx="142876" cy="1428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500694" y="1857364"/>
            <a:ext cx="142876" cy="142876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500694" y="2285992"/>
            <a:ext cx="142876" cy="1428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0" y="3714752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РАСПРОСТРАНЕННОСТЬ ХРОНИЧЕСКИХ ЗАБОЛЕВАНИЙ</a:t>
            </a:r>
            <a:endParaRPr lang="ru-RU" sz="2000" dirty="0" smtClean="0"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0" y="4071942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более)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" name="Диаграмма 40"/>
          <p:cNvGraphicFramePr/>
          <p:nvPr/>
        </p:nvGraphicFramePr>
        <p:xfrm>
          <a:off x="1403648" y="4437112"/>
          <a:ext cx="6357982" cy="217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5286380" y="1500174"/>
          <a:ext cx="3581121" cy="1394148"/>
        </p:xfrm>
        <a:graphic>
          <a:graphicData uri="http://schemas.openxmlformats.org/drawingml/2006/table">
            <a:tbl>
              <a:tblPr/>
              <a:tblGrid>
                <a:gridCol w="377825"/>
                <a:gridCol w="3203296"/>
              </a:tblGrid>
              <a:tr h="238785"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не имеют хронических заболеваний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196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имеют хронические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заболевания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75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из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них: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596"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находятся под диспансерным наблюдением</a:t>
                      </a:r>
                    </a:p>
                  </a:txBody>
                  <a:tcPr marL="3429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196"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находятся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 диспансерным наблюдением</a:t>
                      </a:r>
                    </a:p>
                  </a:txBody>
                  <a:tcPr marL="3429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72000" y="285728"/>
            <a:ext cx="45720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 w="11430">
                  <a:solidFill>
                    <a:srgbClr val="CC3300"/>
                  </a:solidFill>
                </a:ln>
                <a:gradFill flip="none" rotWithShape="1">
                  <a:gsLst>
                    <a:gs pos="0">
                      <a:srgbClr val="CC3300">
                        <a:shade val="30000"/>
                        <a:satMod val="115000"/>
                      </a:srgbClr>
                    </a:gs>
                    <a:gs pos="50000">
                      <a:srgbClr val="CC3300">
                        <a:shade val="67500"/>
                        <a:satMod val="115000"/>
                      </a:srgbClr>
                    </a:gs>
                    <a:gs pos="100000">
                      <a:srgbClr val="CC33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/>
                <a:latin typeface="Times New Roman" pitchFamily="18" charset="0"/>
                <a:cs typeface="Times New Roman" pitchFamily="18" charset="0"/>
              </a:rPr>
              <a:t>ПОЛУЧЕНИЕ  СКОРОЙ  </a:t>
            </a:r>
          </a:p>
          <a:p>
            <a:pPr algn="ctr"/>
            <a:r>
              <a:rPr lang="ru-RU" sz="2000" b="1" dirty="0" smtClean="0">
                <a:ln w="11430">
                  <a:solidFill>
                    <a:srgbClr val="CC3300"/>
                  </a:solidFill>
                </a:ln>
                <a:gradFill flip="none" rotWithShape="1">
                  <a:gsLst>
                    <a:gs pos="0">
                      <a:srgbClr val="CC3300">
                        <a:shade val="30000"/>
                        <a:satMod val="115000"/>
                      </a:srgbClr>
                    </a:gs>
                    <a:gs pos="50000">
                      <a:srgbClr val="CC3300">
                        <a:shade val="67500"/>
                        <a:satMod val="115000"/>
                      </a:srgbClr>
                    </a:gs>
                    <a:gs pos="100000">
                      <a:srgbClr val="CC33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/>
                <a:latin typeface="Times New Roman" pitchFamily="18" charset="0"/>
                <a:cs typeface="Times New Roman" pitchFamily="18" charset="0"/>
              </a:rPr>
              <a:t>МЕДИЦИНСКОЙ  ПОМОЩИ</a:t>
            </a:r>
            <a:endParaRPr lang="ru-RU" sz="2000" b="1" dirty="0">
              <a:ln w="11430">
                <a:solidFill>
                  <a:srgbClr val="CC3300"/>
                </a:solidFill>
              </a:ln>
              <a:gradFill flip="none" rotWithShape="1">
                <a:gsLst>
                  <a:gs pos="0">
                    <a:srgbClr val="CC3300">
                      <a:shade val="30000"/>
                      <a:satMod val="115000"/>
                    </a:srgbClr>
                  </a:gs>
                  <a:gs pos="50000">
                    <a:srgbClr val="CC3300">
                      <a:shade val="67500"/>
                      <a:satMod val="115000"/>
                    </a:srgbClr>
                  </a:gs>
                  <a:gs pos="100000">
                    <a:srgbClr val="CC33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0628" y="1214422"/>
            <a:ext cx="3786214" cy="785818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929322" y="1285860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Среднее время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ожидания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: 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285728"/>
            <a:ext cx="46434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rgbClr val="0099CC"/>
                  </a:solidFill>
                  <a:prstDash val="solid"/>
                </a:ln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ПОЛУЧЕНИЕ АМБУЛАТОРНО-ПОЛИКЛИНИЧЕСКОЙ ПОМОЩИ</a:t>
            </a:r>
            <a:endParaRPr lang="ru-RU" sz="2000" b="1" dirty="0">
              <a:ln w="10541" cmpd="sng">
                <a:solidFill>
                  <a:srgbClr val="0099CC"/>
                </a:solidFill>
                <a:prstDash val="solid"/>
              </a:ln>
              <a:solidFill>
                <a:srgbClr val="0099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7158" y="1214422"/>
            <a:ext cx="3786214" cy="785818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214414" y="1214422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Среднее время  на ожидание приема или осмотра врача :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42976" y="1643050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41  минута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57884" y="1571612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 минут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" name="Диаграмма 44"/>
          <p:cNvGraphicFramePr/>
          <p:nvPr/>
        </p:nvGraphicFramePr>
        <p:xfrm>
          <a:off x="357158" y="1214422"/>
          <a:ext cx="1047736" cy="85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6" name="Диаграмма 45"/>
          <p:cNvGraphicFramePr/>
          <p:nvPr/>
        </p:nvGraphicFramePr>
        <p:xfrm>
          <a:off x="5000628" y="1214422"/>
          <a:ext cx="1047736" cy="85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1" name="Диаграмма 50"/>
          <p:cNvGraphicFramePr/>
          <p:nvPr>
            <p:extLst>
              <p:ext uri="{D42A27DB-BD31-4B8C-83A1-F6EECF244321}">
                <p14:modId xmlns="" xmlns:p14="http://schemas.microsoft.com/office/powerpoint/2010/main" val="3439887273"/>
              </p:ext>
            </p:extLst>
          </p:nvPr>
        </p:nvGraphicFramePr>
        <p:xfrm>
          <a:off x="4644008" y="1988840"/>
          <a:ext cx="4357148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2" name="Диаграмма 51"/>
          <p:cNvGraphicFramePr/>
          <p:nvPr>
            <p:extLst>
              <p:ext uri="{D42A27DB-BD31-4B8C-83A1-F6EECF244321}">
                <p14:modId xmlns="" xmlns:p14="http://schemas.microsoft.com/office/powerpoint/2010/main" val="375830154"/>
              </p:ext>
            </p:extLst>
          </p:nvPr>
        </p:nvGraphicFramePr>
        <p:xfrm>
          <a:off x="142844" y="2285992"/>
          <a:ext cx="4214810" cy="4310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188640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b="1" dirty="0" smtClean="0">
                <a:ln w="10541" cmpd="sng">
                  <a:solidFill>
                    <a:srgbClr val="CC3300"/>
                  </a:solidFill>
                  <a:prstDash val="solid"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СТАЦИОНАРНОЙ МЕДИЦИНСКОЙ ПОМОЩИ</a:t>
            </a:r>
          </a:p>
          <a:p>
            <a:pPr algn="ctr" fontAlgn="ctr"/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лицами 15 лет и более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ln w="10541" cmpd="sng">
                <a:solidFill>
                  <a:srgbClr val="CC3300"/>
                </a:solidFill>
                <a:prstDash val="solid"/>
              </a:ln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42531002"/>
              </p:ext>
            </p:extLst>
          </p:nvPr>
        </p:nvGraphicFramePr>
        <p:xfrm>
          <a:off x="323528" y="1188941"/>
          <a:ext cx="4071966" cy="5336402"/>
        </p:xfrm>
        <a:graphic>
          <a:graphicData uri="http://schemas.openxmlformats.org/drawingml/2006/table">
            <a:tbl>
              <a:tblPr/>
              <a:tblGrid>
                <a:gridCol w="1960576"/>
                <a:gridCol w="889801"/>
                <a:gridCol w="1221589"/>
              </a:tblGrid>
              <a:tr h="922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ctr"/>
                      <a:r>
                        <a:rPr lang="ru-RU" sz="3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10,8%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респондентов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84" marR="8184" marT="818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имели в 2014 году случаи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госпитализации в стационарной медицинской организации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84" marR="8184" marT="818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84" marR="8184" marT="81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990"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84" marR="8184" marT="818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84" marR="8184" marT="8184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26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8204" marR="8184" marT="8184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312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процентах к числу респондентов </a:t>
                      </a:r>
                      <a:endParaRPr lang="en-US" sz="1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15 лет и более соответствующей группы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8204" marR="8184" marT="8184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34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числу случаев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госпитализации: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408" marR="8184" marT="818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8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раз</a:t>
                      </a:r>
                    </a:p>
                  </a:txBody>
                  <a:tcPr marL="294611" marR="8184" marT="8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84" marR="98204" marT="8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6016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раза</a:t>
                      </a:r>
                    </a:p>
                  </a:txBody>
                  <a:tcPr marL="294611" marR="8184" marT="8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84" marR="98204" marT="8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16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раза и более</a:t>
                      </a:r>
                    </a:p>
                  </a:txBody>
                  <a:tcPr marL="294611" marR="8184" marT="8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84" marR="98204" marT="8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574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раз</a:t>
                      </a:r>
                      <a:r>
                        <a:rPr lang="ru-RU" sz="1100" b="1" i="0" u="none" strike="noStrike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количество случаев госпитализации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408" marR="8184" marT="818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00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общему числу дней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госпитализации: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6408" marR="8184" marT="818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016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 до 14 дней</a:t>
                      </a:r>
                    </a:p>
                  </a:txBody>
                  <a:tcPr marL="294611" marR="0" marT="8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84" marR="98204" marT="8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980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15 до 21 дня</a:t>
                      </a:r>
                    </a:p>
                  </a:txBody>
                  <a:tcPr marL="294611" marR="0" marT="8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84" marR="98204" marT="8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16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21 дня</a:t>
                      </a:r>
                    </a:p>
                  </a:txBody>
                  <a:tcPr marL="294611" marR="0" marT="81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84" marR="98204" marT="8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574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дней</a:t>
                      </a:r>
                      <a:r>
                        <a:rPr lang="ru-RU" sz="1100" b="1" i="0" u="none" strike="noStrike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количество дней госпитализации</a:t>
                      </a:r>
                    </a:p>
                  </a:txBody>
                  <a:tcPr marL="196408" marR="8184" marT="8184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500562" y="188640"/>
            <a:ext cx="46434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rgbClr val="0099CC"/>
                  </a:solidFill>
                  <a:prstDash val="solid"/>
                </a:ln>
                <a:solidFill>
                  <a:srgbClr val="0099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ЗА СТОМАТОЛОГИЧЕСКОЙ ПОМОЩЬЮ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лицами 15 лет и более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ln w="10541" cmpd="sng">
                <a:solidFill>
                  <a:srgbClr val="0099CC"/>
                </a:solidFill>
                <a:prstDash val="solid"/>
              </a:ln>
              <a:solidFill>
                <a:srgbClr val="0099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88024" y="1052736"/>
            <a:ext cx="4178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 респондентов, указавших на наличие 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с полостью рта, требующих стоматологической помощи, составила 52,2%, 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2014 году обратились за помощью 32,4% респондентов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4857752" y="2357430"/>
          <a:ext cx="3929090" cy="178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4857752" y="1857364"/>
            <a:ext cx="3929090" cy="4514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440"/>
              </a:lnSpc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ОБРАЩАЛИСЬ ( не имели необходимости), </a:t>
            </a:r>
          </a:p>
          <a:p>
            <a:pPr>
              <a:lnSpc>
                <a:spcPts val="144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посещали стоматолога в последний раз: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29190" y="4214818"/>
            <a:ext cx="3929090" cy="669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1540"/>
              </a:lnSpc>
            </a:pPr>
            <a:r>
              <a:rPr lang="ru-RU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6,4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 </a:t>
            </a:r>
            <a:r>
              <a:rPr lang="ru-RU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РЕСПОНДЕНТОВ ОБРАЩАЛИСЬ,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 ПОЛУЧИЛИ СТОМАТОЛОГИЧЕСКУЮ ПОМОЩЬ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40"/>
              </a:lnSpc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следующим причинам (в процентах):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Диаграмма 25"/>
          <p:cNvGraphicFramePr/>
          <p:nvPr/>
        </p:nvGraphicFramePr>
        <p:xfrm>
          <a:off x="4857752" y="4794264"/>
          <a:ext cx="4000528" cy="1920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42844" y="4857760"/>
            <a:ext cx="2357454" cy="500066"/>
          </a:xfrm>
          <a:prstGeom prst="rect">
            <a:avLst/>
          </a:prstGeom>
          <a:solidFill>
            <a:schemeClr val="accent1">
              <a:lumMod val="60000"/>
              <a:lumOff val="40000"/>
              <a:alpha val="19000"/>
            </a:schemeClr>
          </a:solidFill>
          <a:ln w="55000" cap="flat" cmpd="thickThin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3857628"/>
            <a:ext cx="2357454" cy="500066"/>
          </a:xfrm>
          <a:prstGeom prst="rect">
            <a:avLst/>
          </a:prstGeom>
          <a:solidFill>
            <a:schemeClr val="accent1">
              <a:lumMod val="60000"/>
              <a:lumOff val="40000"/>
              <a:alpha val="19000"/>
            </a:schemeClr>
          </a:solidFill>
          <a:ln w="55000" cap="flat" cmpd="thickThin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2857496"/>
            <a:ext cx="2357454" cy="500066"/>
          </a:xfrm>
          <a:prstGeom prst="rect">
            <a:avLst/>
          </a:prstGeom>
          <a:solidFill>
            <a:schemeClr val="accent1">
              <a:lumMod val="60000"/>
              <a:lumOff val="40000"/>
              <a:alpha val="19000"/>
            </a:schemeClr>
          </a:solidFill>
          <a:ln w="55000" cap="flat" cmpd="thickThin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1857364"/>
            <a:ext cx="2357454" cy="500066"/>
          </a:xfrm>
          <a:prstGeom prst="rect">
            <a:avLst/>
          </a:prstGeom>
          <a:solidFill>
            <a:schemeClr val="accent1">
              <a:lumMod val="60000"/>
              <a:lumOff val="40000"/>
              <a:alpha val="19000"/>
            </a:schemeClr>
          </a:solidFill>
          <a:ln w="55000" cap="flat" cmpd="thickThin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643438" y="1857364"/>
            <a:ext cx="1928826" cy="4500594"/>
          </a:xfrm>
          <a:prstGeom prst="rect">
            <a:avLst/>
          </a:prstGeom>
          <a:solidFill>
            <a:schemeClr val="accent1">
              <a:lumMod val="60000"/>
              <a:lumOff val="40000"/>
              <a:alpha val="19000"/>
            </a:schemeClr>
          </a:solidFill>
          <a:ln w="55000" cap="flat" cmpd="thickThin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214290"/>
            <a:ext cx="9144000" cy="40011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НЕОБРАЩЕНИЯ ЗА МЕДИЦИНСКОЙ ПОМОЩЬЮ</a:t>
            </a:r>
            <a:endParaRPr lang="ru-RU" sz="2000" b="1" dirty="0" smtClean="0">
              <a:ln w="10541" cmpd="sng">
                <a:solidFill>
                  <a:srgbClr val="FF0000"/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42918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числу респондентов в возрасте 15 лет и более соответствующей группы,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имевших случаи необращения в медицинские организации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потребности в медицинской помощи)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2745511496"/>
              </p:ext>
            </p:extLst>
          </p:nvPr>
        </p:nvGraphicFramePr>
        <p:xfrm>
          <a:off x="0" y="1357298"/>
          <a:ext cx="4786346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357654" y="1357298"/>
          <a:ext cx="4786346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143108" y="1357298"/>
          <a:ext cx="4786346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52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ТАБАКОКУРЕНИЯ</a:t>
            </a:r>
            <a:r>
              <a:rPr lang="ru-RU" sz="2000" b="1" dirty="0" smtClean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tx1">
                        <a:lumMod val="50000"/>
                        <a:lumOff val="50000"/>
                        <a:shade val="30000"/>
                        <a:satMod val="115000"/>
                      </a:schemeClr>
                    </a:gs>
                    <a:gs pos="50000">
                      <a:schemeClr val="tx1">
                        <a:lumMod val="50000"/>
                        <a:lumOff val="50000"/>
                        <a:shade val="67500"/>
                        <a:satMod val="115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571480"/>
            <a:ext cx="9144000" cy="271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440"/>
              </a:lnSpc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 соответствующей группы)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="" xmlns:p14="http://schemas.microsoft.com/office/powerpoint/2010/main" val="3590080833"/>
              </p:ext>
            </p:extLst>
          </p:nvPr>
        </p:nvGraphicFramePr>
        <p:xfrm>
          <a:off x="251520" y="836712"/>
          <a:ext cx="8715436" cy="5621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14290"/>
            <a:ext cx="9144000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ВЫКУРИВАЕМЫХ СИГАРЕТ В ДЕНЬ</a:t>
            </a:r>
            <a:r>
              <a:rPr lang="ru-RU" sz="20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chemeClr val="bg2">
                        <a:lumMod val="50000"/>
                        <a:shade val="30000"/>
                        <a:satMod val="115000"/>
                      </a:schemeClr>
                    </a:gs>
                    <a:gs pos="50000">
                      <a:schemeClr val="bg2">
                        <a:lumMod val="50000"/>
                        <a:shade val="67500"/>
                        <a:satMod val="115000"/>
                      </a:schemeClr>
                    </a:gs>
                    <a:gs pos="100000">
                      <a:schemeClr val="bg2">
                        <a:lumMod val="5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60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числу курящих ежедневно респондентов в возрасте 15 лет и более соответствующей группы)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39219887"/>
              </p:ext>
            </p:extLst>
          </p:nvPr>
        </p:nvGraphicFramePr>
        <p:xfrm>
          <a:off x="1393009" y="1037079"/>
          <a:ext cx="6707382" cy="2391920"/>
        </p:xfrm>
        <a:graphic>
          <a:graphicData uri="http://schemas.openxmlformats.org/drawingml/2006/table">
            <a:tbl>
              <a:tblPr bandCol="1"/>
              <a:tblGrid>
                <a:gridCol w="2260915"/>
                <a:gridCol w="979730"/>
                <a:gridCol w="911544"/>
                <a:gridCol w="1038047"/>
                <a:gridCol w="1517146"/>
              </a:tblGrid>
              <a:tr h="227138">
                <a:tc rowSpan="2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  <a:alpha val="5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респонденты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  <a:alpha val="5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мужчины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  <a:alpha val="5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</a:t>
                      </a:r>
                      <a:r>
                        <a:rPr lang="ru-RU" sz="12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числе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  <a:alpha val="5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924">
                <a:tc vMerge="1">
                  <a:txBody>
                    <a:bodyPr/>
                    <a:lstStyle/>
                    <a:p>
                      <a:pPr algn="l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5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</a:t>
                      </a:r>
                    </a:p>
                    <a:p>
                      <a:pPr algn="ctr" fontAlgn="b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16-29 лет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оценившие </a:t>
                      </a:r>
                      <a:r>
                        <a:rPr lang="ru-RU" sz="12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состояние </a:t>
                      </a:r>
                    </a:p>
                    <a:p>
                      <a:pPr algn="ctr" fontAlgn="b"/>
                      <a:r>
                        <a:rPr lang="ru-RU" sz="12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своего здоровья как «удовлетворительное»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  <a:alpha val="55000"/>
                      </a:schemeClr>
                    </a:solidFill>
                  </a:tcPr>
                </a:tc>
              </a:tr>
              <a:tr h="263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Выкуривают 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день: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14300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14300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до 5 сигарет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14300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1430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6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до 10 сигарет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14300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1430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</a:tr>
              <a:tr h="304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до одной пачки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14300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1430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7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более одной пачки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14300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14300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5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85720" y="3429000"/>
            <a:ext cx="8572560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ВОЗРАСТ, В</a:t>
            </a:r>
            <a:r>
              <a:rPr lang="en-US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 </a:t>
            </a:r>
            <a:r>
              <a:rPr lang="en-US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РЕСПОНДЕНТЫ </a:t>
            </a:r>
            <a:r>
              <a:rPr lang="en-US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НАЧАЛИ </a:t>
            </a:r>
            <a:r>
              <a:rPr lang="en-US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КУРИТЬ</a:t>
            </a:r>
            <a:endParaRPr lang="ru-RU" sz="2000" b="1" dirty="0" smtClean="0">
              <a:ln>
                <a:solidFill>
                  <a:schemeClr val="bg2">
                    <a:lumMod val="50000"/>
                  </a:schemeClr>
                </a:solidFill>
              </a:ln>
              <a:gradFill flip="none" rotWithShape="1">
                <a:gsLst>
                  <a:gs pos="0">
                    <a:schemeClr val="bg2">
                      <a:lumMod val="50000"/>
                      <a:shade val="30000"/>
                      <a:satMod val="115000"/>
                    </a:schemeClr>
                  </a:gs>
                  <a:gs pos="50000">
                    <a:schemeClr val="bg2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2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более, курящих или бросивших курить)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="" xmlns:p14="http://schemas.microsoft.com/office/powerpoint/2010/main" val="2484166760"/>
              </p:ext>
            </p:extLst>
          </p:nvPr>
        </p:nvGraphicFramePr>
        <p:xfrm>
          <a:off x="928662" y="4286256"/>
          <a:ext cx="7143800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Номер слайда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ru-RU" sz="1000" dirty="0"/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611188" y="547688"/>
            <a:ext cx="82629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ФЕДЕРАЛЬНЫХ СТАТИСТИЧЕСКИХ НАБЛЮДЕНИЙ</a:t>
            </a:r>
            <a:br>
              <a:rPr lang="ru-RU" sz="2000" b="1" dirty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СОЦИАЛЬНО-ДЕМОГРАФИЧЕСКИМ ПРОБЛЕМАМ</a:t>
            </a: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3997325" y="2060575"/>
            <a:ext cx="1606550" cy="1504258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ИСПОЛЬЗОВАНИЕ  СУТОЧНОГО ФОНДА  ВРЕМЕНИ НАСЕЛЕНИЕМ</a:t>
            </a:r>
          </a:p>
          <a:p>
            <a:pPr algn="ctr">
              <a:spcBef>
                <a:spcPct val="50000"/>
              </a:spcBef>
            </a:pPr>
            <a:endParaRPr lang="ru-RU" sz="900" dirty="0">
              <a:solidFill>
                <a:srgbClr val="7030A0"/>
              </a:solidFill>
              <a:latin typeface="Times New Roman" pitchFamily="18" charset="0"/>
            </a:endParaRPr>
          </a:p>
          <a:p>
            <a:pPr algn="ctr">
              <a:spcBef>
                <a:spcPct val="25000"/>
              </a:spcBef>
            </a:pP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2014г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– 10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домохозяйств,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с 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2019г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1 РАЗ в 5 ЛЕТ – </a:t>
            </a:r>
            <a:b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45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домохозяйств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535613" y="2036763"/>
            <a:ext cx="1798637" cy="1387475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ПОВЕДЕНЧЕСКИЕ ФАКТОРЫ ВЛИЯЮЩИЕ НА СОСТОЯНИЕ ЗДОРОВЬЯ НАСЕЛЕНИЯ</a:t>
            </a:r>
            <a:r>
              <a:rPr lang="ru-RU" sz="1000" b="1" dirty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1000" b="1" dirty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1000" b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с 2013 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г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1 РАЗ в 5 ЛЕТ-</a:t>
            </a:r>
            <a:r>
              <a:rPr lang="ru-RU" sz="1000" b="1" dirty="0">
                <a:solidFill>
                  <a:srgbClr val="1A0599"/>
                </a:solidFill>
              </a:rPr>
              <a:t/>
            </a:r>
            <a:br>
              <a:rPr lang="ru-RU" sz="1000" b="1" dirty="0">
                <a:solidFill>
                  <a:srgbClr val="1A0599"/>
                </a:solidFill>
              </a:rPr>
            </a:b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15 </a:t>
            </a:r>
            <a:r>
              <a:rPr lang="ru-RU" sz="10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домохозяйств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7334250" y="2025650"/>
            <a:ext cx="1539875" cy="14478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РАЦИОН ПИТАНИЯ НАСЕЛЕНИЯ</a:t>
            </a:r>
            <a:r>
              <a:rPr lang="ru-RU" sz="1000" b="1" dirty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1000" b="1" dirty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1000" b="1" i="1" dirty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1000" b="1" i="1" dirty="0">
                <a:solidFill>
                  <a:srgbClr val="7030A0"/>
                </a:solidFill>
                <a:latin typeface="Times New Roman" pitchFamily="18" charset="0"/>
              </a:rPr>
            </a:br>
            <a:endParaRPr lang="ru-RU" sz="1000" b="1" i="1" dirty="0">
              <a:solidFill>
                <a:srgbClr val="7030A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ru-RU" sz="1000" b="1" i="1" dirty="0">
              <a:solidFill>
                <a:srgbClr val="7030A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с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2013 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г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1 РАЗ в 5 ЛЕТ</a:t>
            </a:r>
            <a:r>
              <a:rPr lang="en-US" sz="1000" b="1" dirty="0">
                <a:solidFill>
                  <a:srgbClr val="1A0599"/>
                </a:solidFill>
                <a:latin typeface="Times New Roman" pitchFamily="18" charset="0"/>
              </a:rPr>
              <a:t> -</a:t>
            </a:r>
            <a:r>
              <a:rPr lang="ru-RU" b="1" dirty="0">
                <a:solidFill>
                  <a:srgbClr val="1A0599"/>
                </a:solidFill>
              </a:rPr>
              <a:t/>
            </a:r>
            <a:br>
              <a:rPr lang="ru-RU" b="1" dirty="0">
                <a:solidFill>
                  <a:srgbClr val="1A0599"/>
                </a:solidFill>
              </a:rPr>
            </a:b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 45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домохозяйств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755650" y="1600200"/>
            <a:ext cx="80724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>
                <a:solidFill>
                  <a:srgbClr val="BA2D16"/>
                </a:solidFill>
                <a:latin typeface="Times New Roman" pitchFamily="18" charset="0"/>
                <a:cs typeface="Times New Roman" pitchFamily="18" charset="0"/>
              </a:rPr>
              <a:t>УСЛОВИЯ ПРОЖИВАНИЯ И ОБРАЗ ЖИЗНИ НАСЕЛЕНИЯ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723900" y="2068513"/>
            <a:ext cx="1863725" cy="165353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УСЛОВИЯ ЖИЗНИ НАСЕЛЕНИЯ</a:t>
            </a:r>
            <a:r>
              <a:rPr lang="ru-RU" sz="1000" b="1" i="1" dirty="0">
                <a:solidFill>
                  <a:srgbClr val="1A0599"/>
                </a:solidFill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9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endParaRPr lang="ru-RU" sz="900" dirty="0">
              <a:solidFill>
                <a:srgbClr val="7030A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2011г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– 10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endParaRPr lang="ru-RU" sz="900" b="1" dirty="0">
              <a:solidFill>
                <a:srgbClr val="1A0599"/>
              </a:solidFill>
              <a:latin typeface="Times New Roman" pitchFamily="18" charset="0"/>
            </a:endParaRPr>
          </a:p>
          <a:p>
            <a:pPr algn="ctr">
              <a:spcBef>
                <a:spcPct val="5000"/>
              </a:spcBef>
            </a:pP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домохозяйств,</a:t>
            </a:r>
            <a:endParaRPr lang="ru-RU" sz="900" b="1" dirty="0">
              <a:solidFill>
                <a:srgbClr val="1A0599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900" b="1" dirty="0">
                <a:solidFill>
                  <a:srgbClr val="1A0599"/>
                </a:solidFill>
                <a:latin typeface="Times New Roman" pitchFamily="18" charset="0"/>
              </a:rPr>
              <a:t>c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2014г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1 РАЗ В 2 ГОДА – </a:t>
            </a:r>
            <a:b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60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домохозяйств</a:t>
            </a:r>
            <a:r>
              <a:rPr lang="ru-RU" sz="900" dirty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900" dirty="0">
                <a:solidFill>
                  <a:srgbClr val="7030A0"/>
                </a:solidFill>
                <a:latin typeface="Times New Roman" pitchFamily="18" charset="0"/>
              </a:rPr>
            </a:br>
            <a:endParaRPr lang="ru-RU" sz="900" dirty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46089" name="Text Box 8"/>
          <p:cNvSpPr txBox="1">
            <a:spLocks noChangeArrowheads="1"/>
          </p:cNvSpPr>
          <p:nvPr/>
        </p:nvSpPr>
        <p:spPr bwMode="auto">
          <a:xfrm>
            <a:off x="2305050" y="2068513"/>
            <a:ext cx="1692275" cy="144578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РЕПРОДУКТИВНЫЕ ПЛАНЫ НАСЕЛЕНИЯ</a:t>
            </a:r>
          </a:p>
          <a:p>
            <a:pPr algn="ctr">
              <a:spcBef>
                <a:spcPct val="50000"/>
              </a:spcBef>
            </a:pPr>
            <a:endParaRPr lang="ru-RU" sz="900" dirty="0">
              <a:solidFill>
                <a:srgbClr val="7030A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9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2012г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– 10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endParaRPr lang="ru-RU" sz="900" b="1" dirty="0">
              <a:solidFill>
                <a:srgbClr val="1A0599"/>
              </a:solidFill>
              <a:latin typeface="Times New Roman" pitchFamily="18" charset="0"/>
            </a:endParaRPr>
          </a:p>
          <a:p>
            <a:pPr algn="ctr">
              <a:spcBef>
                <a:spcPct val="5000"/>
              </a:spcBef>
            </a:pP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домохозяйств,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с 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2017г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1 РАЗ в 5 ЛЕТ – </a:t>
            </a:r>
            <a:b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15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домохозяйств</a:t>
            </a: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684213" y="3789363"/>
            <a:ext cx="3386137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>
                <a:solidFill>
                  <a:srgbClr val="BA2D16"/>
                </a:solidFill>
                <a:latin typeface="Times New Roman" pitchFamily="18" charset="0"/>
                <a:cs typeface="Times New Roman" pitchFamily="18" charset="0"/>
              </a:rPr>
              <a:t>ДОХОДЫ  НАСЕЛЕНИЯ И УЧАСТИЕ В СОЦИАЛЬНЫХ ПРОГРАММАХ </a:t>
            </a:r>
          </a:p>
          <a:p>
            <a:pPr algn="ctr"/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в 20</a:t>
            </a:r>
            <a:r>
              <a:rPr lang="en-US" sz="900" b="1" dirty="0">
                <a:solidFill>
                  <a:srgbClr val="1A0599"/>
                </a:solidFill>
                <a:latin typeface="Times New Roman" pitchFamily="18" charset="0"/>
              </a:rPr>
              <a:t>1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2г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– 10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домохозяйств, в 2014г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–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45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 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домохозяйств,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с 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2017г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>
                <a:solidFill>
                  <a:srgbClr val="1A0599"/>
                </a:solidFill>
                <a:latin typeface="Times New Roman" pitchFamily="18" charset="0"/>
              </a:rPr>
              <a:t>1 РАЗ В 5 ЛЕТ – 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160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домохозяйств;</a:t>
            </a:r>
          </a:p>
          <a:p>
            <a:pPr algn="ctr"/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Ежегодно в годы между 5-летними интервалами 60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9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9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900" b="1" dirty="0" smtClean="0">
                <a:solidFill>
                  <a:srgbClr val="1A0599"/>
                </a:solidFill>
                <a:latin typeface="Times New Roman" pitchFamily="18" charset="0"/>
              </a:rPr>
              <a:t> домохозяйств</a:t>
            </a:r>
            <a:endParaRPr lang="ru-RU" sz="900" b="1" dirty="0">
              <a:solidFill>
                <a:srgbClr val="1A0599"/>
              </a:solidFill>
              <a:latin typeface="Times New Roman" pitchFamily="18" charset="0"/>
            </a:endParaRPr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755650" y="5445125"/>
            <a:ext cx="343376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>
                <a:solidFill>
                  <a:srgbClr val="BA2D16"/>
                </a:solidFill>
                <a:latin typeface="Times New Roman" pitchFamily="18" charset="0"/>
                <a:cs typeface="Times New Roman" pitchFamily="18" charset="0"/>
              </a:rPr>
              <a:t>КАЧЕСТВО И ДОСТУПНОСТЬ СОЦИАЛЬНЫХ УСЛУГ </a:t>
            </a:r>
          </a:p>
          <a:p>
            <a:pPr algn="ctr">
              <a:spcBef>
                <a:spcPct val="50000"/>
              </a:spcBef>
            </a:pP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2013г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– 10 </a:t>
            </a:r>
            <a:r>
              <a:rPr lang="ru-RU" sz="10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 домохозяйств,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с 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2015г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  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1 РАЗ в 2 ГОДА 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– </a:t>
            </a:r>
          </a:p>
          <a:p>
            <a:pPr algn="ctr">
              <a:spcBef>
                <a:spcPct val="50000"/>
              </a:spcBef>
            </a:pP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                                                   48 </a:t>
            </a:r>
            <a:r>
              <a:rPr lang="ru-RU" sz="10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  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домохозяйств</a:t>
            </a:r>
          </a:p>
        </p:txBody>
      </p:sp>
      <p:sp>
        <p:nvSpPr>
          <p:cNvPr id="46092" name="Text Box 11"/>
          <p:cNvSpPr txBox="1">
            <a:spLocks noChangeArrowheads="1"/>
          </p:cNvSpPr>
          <p:nvPr/>
        </p:nvSpPr>
        <p:spPr bwMode="auto">
          <a:xfrm>
            <a:off x="4398963" y="4581525"/>
            <a:ext cx="1511300" cy="1631216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ИСПОЛЬЗОВАНИЕ ТРУДА МИГРАНТОВ</a:t>
            </a:r>
            <a:b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</a:br>
            <a:endParaRPr lang="en-US" sz="1000" b="1" dirty="0">
              <a:solidFill>
                <a:srgbClr val="1A0599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ru-RU" sz="10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с 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2014г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  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1 РАЗ в 5 ЛЕТ</a:t>
            </a:r>
            <a:r>
              <a:rPr lang="en-US" sz="1000" b="1" dirty="0">
                <a:solidFill>
                  <a:srgbClr val="1A0599"/>
                </a:solidFill>
                <a:latin typeface="Times New Roman" pitchFamily="18" charset="0"/>
              </a:rPr>
              <a:t> -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 100 </a:t>
            </a:r>
            <a:r>
              <a:rPr lang="ru-RU" sz="10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  домохозяйств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</a:br>
            <a:endParaRPr lang="ru-RU" sz="1000" b="1" dirty="0">
              <a:solidFill>
                <a:srgbClr val="1A0599"/>
              </a:solidFill>
              <a:latin typeface="Times New Roman" pitchFamily="18" charset="0"/>
            </a:endParaRPr>
          </a:p>
        </p:txBody>
      </p:sp>
      <p:sp>
        <p:nvSpPr>
          <p:cNvPr id="46093" name="Text Box 12"/>
          <p:cNvSpPr txBox="1">
            <a:spLocks noChangeArrowheads="1"/>
          </p:cNvSpPr>
          <p:nvPr/>
        </p:nvSpPr>
        <p:spPr bwMode="auto">
          <a:xfrm>
            <a:off x="5795963" y="4581525"/>
            <a:ext cx="1862137" cy="161582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ТРУДОУСТРОЙСТВО ВЫПУСКНИКОВ УЧРЕЖДЕНИЙ ПРОФЕССИОНАЛЬНОГО ОБРАЗОВАНИЯ</a:t>
            </a:r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sz="1000" b="1" dirty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900" b="1" i="1" dirty="0">
                <a:solidFill>
                  <a:srgbClr val="002060"/>
                </a:solidFill>
              </a:rPr>
              <a:t/>
            </a:r>
            <a:br>
              <a:rPr lang="ru-RU" sz="900" b="1" i="1" dirty="0">
                <a:solidFill>
                  <a:srgbClr val="002060"/>
                </a:solidFill>
              </a:rPr>
            </a:b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с 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2016г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1 РАЗ в 5 ЛЕТ</a:t>
            </a:r>
            <a:r>
              <a:rPr lang="en-US" sz="1000" b="1" dirty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– </a:t>
            </a:r>
            <a:endParaRPr lang="en-US" sz="1000" b="1" dirty="0">
              <a:solidFill>
                <a:srgbClr val="1A0599"/>
              </a:solidFill>
              <a:latin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100 </a:t>
            </a:r>
            <a:r>
              <a:rPr lang="ru-RU" sz="10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  </a:t>
            </a:r>
          </a:p>
          <a:p>
            <a:pPr algn="ctr"/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домохозяйств,</a:t>
            </a:r>
            <a:endParaRPr lang="ru-RU" sz="1000" b="1" dirty="0">
              <a:solidFill>
                <a:srgbClr val="1A0599"/>
              </a:solidFill>
              <a:latin typeface="Times New Roman" pitchFamily="18" charset="0"/>
            </a:endParaRPr>
          </a:p>
        </p:txBody>
      </p:sp>
      <p:sp>
        <p:nvSpPr>
          <p:cNvPr id="46094" name="Text Box 13"/>
          <p:cNvSpPr txBox="1">
            <a:spLocks noChangeArrowheads="1"/>
          </p:cNvSpPr>
          <p:nvPr/>
        </p:nvSpPr>
        <p:spPr bwMode="auto">
          <a:xfrm>
            <a:off x="4538663" y="3756025"/>
            <a:ext cx="433387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 dirty="0">
              <a:solidFill>
                <a:srgbClr val="7030A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sz="1200" b="1" dirty="0">
                <a:solidFill>
                  <a:srgbClr val="BA2D16"/>
                </a:solidFill>
                <a:latin typeface="Times New Roman" pitchFamily="18" charset="0"/>
                <a:cs typeface="Times New Roman" pitchFamily="18" charset="0"/>
              </a:rPr>
              <a:t>ИНТЕГРАЦИОННЫЕ ПРОЦЕССЫ</a:t>
            </a:r>
            <a:br>
              <a:rPr lang="ru-RU" sz="1200" b="1" dirty="0">
                <a:solidFill>
                  <a:srgbClr val="BA2D1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solidFill>
                  <a:srgbClr val="BA2D16"/>
                </a:solidFill>
                <a:latin typeface="Times New Roman" pitchFamily="18" charset="0"/>
                <a:cs typeface="Times New Roman" pitchFamily="18" charset="0"/>
              </a:rPr>
              <a:t>НА РЫНКЕ ТРУДА </a:t>
            </a:r>
            <a:r>
              <a:rPr lang="ru-RU" sz="1300" dirty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ru-RU" sz="1300" dirty="0">
                <a:solidFill>
                  <a:srgbClr val="7030A0"/>
                </a:solidFill>
                <a:latin typeface="Arial Black" pitchFamily="34" charset="0"/>
              </a:rPr>
            </a:br>
            <a:endParaRPr lang="ru-RU" sz="1000" b="1" i="1" dirty="0">
              <a:solidFill>
                <a:srgbClr val="7030A0"/>
              </a:solidFill>
            </a:endParaRPr>
          </a:p>
        </p:txBody>
      </p:sp>
      <p:sp>
        <p:nvSpPr>
          <p:cNvPr id="46095" name="Text Box 14"/>
          <p:cNvSpPr txBox="1">
            <a:spLocks noChangeArrowheads="1"/>
          </p:cNvSpPr>
          <p:nvPr/>
        </p:nvSpPr>
        <p:spPr bwMode="auto">
          <a:xfrm>
            <a:off x="7451725" y="4581525"/>
            <a:ext cx="1435100" cy="1477328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УЧАСТИЕ НАСЕЛЕНИЯ В НЕПРЕРЫВНОМ ОБРАЗОВАНИИ</a:t>
            </a:r>
            <a:r>
              <a:rPr lang="ru-RU" sz="1000" i="1" dirty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sz="1000" i="1" dirty="0">
                <a:solidFill>
                  <a:srgbClr val="002060"/>
                </a:solidFill>
                <a:latin typeface="Times New Roman" pitchFamily="18" charset="0"/>
              </a:rPr>
            </a:br>
            <a:endParaRPr lang="ru-RU" sz="1000" i="1" dirty="0">
              <a:solidFill>
                <a:srgbClr val="002060"/>
              </a:solidFill>
              <a:latin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с 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2015г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/>
            </a:r>
            <a:b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</a:b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1 РАЗ в 5 ЛЕТ</a:t>
            </a:r>
            <a:r>
              <a:rPr lang="en-US" sz="1000" b="1" dirty="0">
                <a:solidFill>
                  <a:srgbClr val="1A0599"/>
                </a:solidFill>
                <a:latin typeface="Times New Roman" pitchFamily="18" charset="0"/>
              </a:rPr>
              <a:t> -</a:t>
            </a:r>
            <a:endParaRPr lang="ru-RU" sz="1000" b="1" dirty="0">
              <a:solidFill>
                <a:srgbClr val="1A0599"/>
              </a:solidFill>
              <a:latin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100 </a:t>
            </a:r>
            <a:r>
              <a:rPr lang="ru-RU" sz="1000" b="1" dirty="0" err="1" smtClean="0">
                <a:solidFill>
                  <a:srgbClr val="1A0599"/>
                </a:solidFill>
                <a:latin typeface="Times New Roman" pitchFamily="18" charset="0"/>
              </a:rPr>
              <a:t>тыс</a:t>
            </a:r>
            <a:r>
              <a:rPr lang="en-US" sz="1000" b="1" dirty="0" smtClean="0">
                <a:solidFill>
                  <a:srgbClr val="1A0599"/>
                </a:solidFill>
                <a:latin typeface="Times New Roman" pitchFamily="18" charset="0"/>
              </a:rPr>
              <a:t>.</a:t>
            </a:r>
            <a:r>
              <a:rPr lang="ru-RU" sz="1000" b="1" dirty="0" smtClean="0">
                <a:solidFill>
                  <a:srgbClr val="1A0599"/>
                </a:solidFill>
                <a:latin typeface="Times New Roman" pitchFamily="18" charset="0"/>
              </a:rPr>
              <a:t> </a:t>
            </a:r>
            <a:r>
              <a:rPr lang="ru-RU" sz="1000" b="1" dirty="0">
                <a:solidFill>
                  <a:srgbClr val="1A0599"/>
                </a:solidFill>
                <a:latin typeface="Times New Roman" pitchFamily="18" charset="0"/>
              </a:rPr>
              <a:t>домохозяйств</a:t>
            </a:r>
          </a:p>
        </p:txBody>
      </p:sp>
      <p:sp>
        <p:nvSpPr>
          <p:cNvPr id="46096" name="Rectangle 15"/>
          <p:cNvSpPr>
            <a:spLocks noChangeArrowheads="1"/>
          </p:cNvSpPr>
          <p:nvPr/>
        </p:nvSpPr>
        <p:spPr bwMode="auto">
          <a:xfrm>
            <a:off x="611188" y="1555750"/>
            <a:ext cx="8332787" cy="2047875"/>
          </a:xfrm>
          <a:prstGeom prst="rect">
            <a:avLst/>
          </a:prstGeom>
          <a:noFill/>
          <a:ln w="25400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46097" name="Rectangle 16"/>
          <p:cNvSpPr>
            <a:spLocks noChangeArrowheads="1"/>
          </p:cNvSpPr>
          <p:nvPr/>
        </p:nvSpPr>
        <p:spPr bwMode="auto">
          <a:xfrm>
            <a:off x="684213" y="3716338"/>
            <a:ext cx="3576637" cy="144145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8" name="Rectangle 17"/>
          <p:cNvSpPr>
            <a:spLocks noChangeArrowheads="1"/>
          </p:cNvSpPr>
          <p:nvPr/>
        </p:nvSpPr>
        <p:spPr bwMode="auto">
          <a:xfrm>
            <a:off x="684213" y="5300663"/>
            <a:ext cx="3576637" cy="1363662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9" name="Rectangle 18"/>
          <p:cNvSpPr>
            <a:spLocks noChangeArrowheads="1"/>
          </p:cNvSpPr>
          <p:nvPr/>
        </p:nvSpPr>
        <p:spPr bwMode="auto">
          <a:xfrm>
            <a:off x="4427538" y="3716338"/>
            <a:ext cx="4545012" cy="2936875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42852"/>
            <a:ext cx="91440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УПОТРЕБЛЕНИЯ АЛКОГОЛЬНЫХ НАПИТКОВ</a:t>
            </a:r>
            <a:endParaRPr lang="en-US" sz="2000" b="1" dirty="0" smtClean="0">
              <a:ln>
                <a:solidFill>
                  <a:srgbClr val="FF0000"/>
                </a:solidFill>
              </a:ln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 соответствующей группы)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880861938"/>
              </p:ext>
            </p:extLst>
          </p:nvPr>
        </p:nvGraphicFramePr>
        <p:xfrm>
          <a:off x="214282" y="836712"/>
          <a:ext cx="8715436" cy="5878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0" y="5929330"/>
            <a:ext cx="9144000" cy="50006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Комплексное  наблюдение  условий  жизни  населения</a:t>
            </a:r>
            <a:endParaRPr kumimoji="0" lang="ru-RU" sz="2000" i="0" u="none" strike="noStrike" kern="1200" normalizeH="0" baseline="0" noProof="0" dirty="0">
              <a:ln>
                <a:solidFill>
                  <a:schemeClr val="bg1"/>
                </a:solidFill>
              </a:ln>
              <a:solidFill>
                <a:schemeClr val="bg1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21455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/>
        </p:nvGraphicFramePr>
        <p:xfrm>
          <a:off x="4644008" y="1916832"/>
          <a:ext cx="4248472" cy="2792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4788024" y="1268760"/>
            <a:ext cx="3888432" cy="4514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440"/>
              </a:lnSpc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обучаются в системе профессионального образования </a:t>
            </a:r>
            <a:r>
              <a:rPr lang="ru-RU" sz="1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процентах)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99992" y="4365104"/>
            <a:ext cx="450000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том числе получают образование </a:t>
            </a:r>
          </a:p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(в процентах к числу респондентов, обучающихся в образовательных организациях профессионального образования)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73886892"/>
              </p:ext>
            </p:extLst>
          </p:nvPr>
        </p:nvGraphicFramePr>
        <p:xfrm>
          <a:off x="4716016" y="5085184"/>
          <a:ext cx="3857652" cy="100811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226399"/>
                <a:gridCol w="631253"/>
              </a:tblGrid>
              <a:tr h="3870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бесплатное (за счет бюджетных средств)</a:t>
                      </a:r>
                    </a:p>
                  </a:txBody>
                  <a:tcPr marL="1143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10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платной основе (по договору с полным или частичным возмещением стоимости обучения)</a:t>
                      </a:r>
                    </a:p>
                  </a:txBody>
                  <a:tcPr marL="1143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57158" y="2708920"/>
          <a:ext cx="3929090" cy="1310331"/>
        </p:xfrm>
        <a:graphic>
          <a:graphicData uri="http://schemas.openxmlformats.org/drawingml/2006/table">
            <a:tbl>
              <a:tblPr firstRow="1" bandRow="1"/>
              <a:tblGrid>
                <a:gridCol w="1718977"/>
                <a:gridCol w="2210113"/>
              </a:tblGrid>
              <a:tr h="6435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10,9%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8204" marR="8184" marT="818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  <a:alpha val="5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учатся в какой-либо образовательной организации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(обучающиеся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образовательных организациях)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8204" marR="8184" marT="818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  <a:alpha val="55000"/>
                      </a:schemeClr>
                    </a:solidFill>
                  </a:tcPr>
                </a:tc>
              </a:tr>
              <a:tr h="6667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респондентов в возрасте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15 лет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55 лет (женщины)/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лет (мужчины)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6408" marR="8184" marT="818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  <a:alpha val="5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57158" y="1196752"/>
          <a:ext cx="3929090" cy="1296144"/>
        </p:xfrm>
        <a:graphic>
          <a:graphicData uri="http://schemas.openxmlformats.org/drawingml/2006/table">
            <a:tbl>
              <a:tblPr firstRow="1" bandRow="1"/>
              <a:tblGrid>
                <a:gridCol w="1571636"/>
                <a:gridCol w="2357454"/>
              </a:tblGrid>
              <a:tr h="701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 </a:t>
                      </a:r>
                      <a:r>
                        <a:rPr lang="ru-RU" sz="3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67,1%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8184" marR="8184" marT="818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69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имеют профессиональное образование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84" marR="8184" marT="818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69000"/>
                      </a:schemeClr>
                    </a:solidFill>
                  </a:tcPr>
                </a:tc>
              </a:tr>
              <a:tr h="5945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респондентов </a:t>
                      </a:r>
                    </a:p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возрасте </a:t>
                      </a:r>
                    </a:p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лет и более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84" marR="8184" marT="818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69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84" marR="8184" marT="8184" marB="0" anchor="b"/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0" y="616530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900" i="1" baseline="300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</a:t>
            </a:r>
            <a:r>
              <a:rPr lang="ru-RU" sz="900" i="1" baseline="300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1) \</a:t>
            </a:r>
            <a:r>
              <a:rPr lang="ru-RU" sz="900" i="1" dirty="0" smtClean="0">
                <a:latin typeface="Arial" pitchFamily="34" charset="0"/>
                <a:cs typeface="Arial" pitchFamily="34" charset="0"/>
              </a:rPr>
              <a:t>За исключением респондентов, обучающихся по программам подготовки кадров </a:t>
            </a:r>
            <a:r>
              <a:rPr lang="en-US" sz="900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900" i="1" dirty="0" smtClean="0">
                <a:latin typeface="Arial" pitchFamily="34" charset="0"/>
                <a:cs typeface="Arial" pitchFamily="34" charset="0"/>
              </a:rPr>
              <a:t>высшей квалификации</a:t>
            </a:r>
            <a:r>
              <a:rPr lang="en-US" sz="900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9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23529" y="4437112"/>
          <a:ext cx="4032447" cy="1728192"/>
        </p:xfrm>
        <a:graphic>
          <a:graphicData uri="http://schemas.openxmlformats.org/drawingml/2006/table">
            <a:tbl>
              <a:tblPr firstRow="1" bandRow="1"/>
              <a:tblGrid>
                <a:gridCol w="1764196"/>
                <a:gridCol w="2268251"/>
              </a:tblGrid>
              <a:tr h="5328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72,3%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8204" marR="8184" marT="8184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  <a:alpha val="61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 smtClean="0">
                        <a:solidFill>
                          <a:schemeClr val="bg1"/>
                        </a:solidFill>
                        <a:latin typeface="Arial"/>
                      </a:endParaRP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получают  профессиональное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образование 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(из числа обучающихся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образовательных организациях)</a:t>
                      </a: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    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8204" marR="8184" marT="818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  <a:alpha val="61000"/>
                      </a:schemeClr>
                    </a:solidFill>
                  </a:tcPr>
                </a:tc>
              </a:tr>
              <a:tr h="1195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респондентов в возрасте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15 лет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55 лет (женщины)/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лет (мужчины)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6408" marR="8184" marT="818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  <a:alpha val="61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251520" y="332657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ПРОФЕССИОНАЛЬНОГО ОБРАЗОВАНИЯ И ОБУЧЕНИЕ В ОБРАЗОВАТЕЛЬНОЙ ОРГАНИЗАЦИИ </a:t>
            </a:r>
            <a:endParaRPr lang="ru-RU" sz="2000" b="1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2123728" y="3933056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836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ПРОФЕССИОНАЛЬНОГО ОБРАЗОВАНИЯ </a:t>
            </a:r>
            <a:r>
              <a:rPr lang="en-US" sz="22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процентах от числа респондентов в возрасте 15 лет и более)</a:t>
            </a:r>
            <a:r>
              <a:rPr lang="ru-RU" sz="44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594956944"/>
              </p:ext>
            </p:extLst>
          </p:nvPr>
        </p:nvGraphicFramePr>
        <p:xfrm>
          <a:off x="683568" y="1397000"/>
          <a:ext cx="7704856" cy="4264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63688" y="5635443"/>
            <a:ext cx="3600400" cy="313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ru-RU" sz="1400" dirty="0" smtClean="0">
                <a:ln w="10541" cmpd="sng">
                  <a:solidFill>
                    <a:srgbClr val="2B0BB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1400" dirty="0" smtClean="0">
                <a:ln w="10541" cmpd="sng">
                  <a:solidFill>
                    <a:srgbClr val="2B0BB1"/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ru-RU" sz="1400" dirty="0">
              <a:ln w="10541" cmpd="sng">
                <a:solidFill>
                  <a:srgbClr val="2B0BB1"/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1331640" y="5619996"/>
            <a:ext cx="42484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Мужчины                                             Женщины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11384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2880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ДЕТИ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0" y="5929330"/>
            <a:ext cx="9144000" cy="50006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Комплексное  наблюдение  условий  жизни  населения</a:t>
            </a:r>
            <a:endParaRPr kumimoji="0" lang="ru-RU" sz="2000" i="0" u="none" strike="noStrike" kern="1200" normalizeH="0" baseline="0" noProof="0" dirty="0">
              <a:ln>
                <a:solidFill>
                  <a:schemeClr val="bg1"/>
                </a:solidFill>
              </a:ln>
              <a:solidFill>
                <a:schemeClr val="bg1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СОСТОЯНИЯ ЗДОРОВЬЯ ДЕТЕЙ</a:t>
            </a:r>
            <a:br>
              <a:rPr lang="ru-RU" sz="22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процентах к числу респондентов в возрасте до 15 лет)</a:t>
            </a:r>
            <a:r>
              <a:rPr lang="ru-RU" sz="2700" cap="all" dirty="0" smtClean="0">
                <a:ln w="10541" cmpd="sng">
                  <a:solidFill>
                    <a:srgbClr val="E54950"/>
                  </a:solidFill>
                  <a:prstDash val="solid"/>
                </a:ln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cap="all" dirty="0" smtClean="0">
                <a:ln w="10541" cmpd="sng">
                  <a:solidFill>
                    <a:srgbClr val="E54950"/>
                  </a:solidFill>
                  <a:prstDash val="solid"/>
                </a:ln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n w="10541" cmpd="sng">
                  <a:solidFill>
                    <a:srgbClr val="E54950"/>
                  </a:solidFill>
                  <a:prstDash val="solid"/>
                </a:ln>
                <a:solidFill>
                  <a:srgbClr val="E549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n w="10541" cmpd="sng">
                  <a:solidFill>
                    <a:srgbClr val="E54950"/>
                  </a:solidFill>
                  <a:prstDash val="solid"/>
                </a:ln>
                <a:solidFill>
                  <a:srgbClr val="E54950"/>
                </a:solidFill>
                <a:latin typeface="Arial" pitchFamily="34" charset="0"/>
                <a:cs typeface="Arial" pitchFamily="34" charset="0"/>
              </a:rPr>
            </a:b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45007130"/>
              </p:ext>
            </p:extLst>
          </p:nvPr>
        </p:nvGraphicFramePr>
        <p:xfrm>
          <a:off x="457200" y="1481138"/>
          <a:ext cx="4330824" cy="3676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2434102853"/>
              </p:ext>
            </p:extLst>
          </p:nvPr>
        </p:nvGraphicFramePr>
        <p:xfrm>
          <a:off x="3851920" y="1700808"/>
          <a:ext cx="446449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27584" y="5229493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большинства детей, состояние которого оценивается их родителями, определено как «хорошее»</a:t>
            </a: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68587962"/>
              </p:ext>
            </p:extLst>
          </p:nvPr>
        </p:nvGraphicFramePr>
        <p:xfrm>
          <a:off x="827584" y="1700808"/>
          <a:ext cx="7200800" cy="3756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584"/>
                <a:gridCol w="1710216"/>
              </a:tblGrid>
              <a:tr h="57606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в возрасте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3 до 15 лет – всего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205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из них указали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нуждаемость в какой -либо медицинской помощи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15,2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480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из них нуждаются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480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в диагностическом исследовании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480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в лечении, хирургической 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операции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57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в восстановительном лечении, реабилитации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57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Обращались за амбулаторно-поликлинической помощью в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медорганизации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>ПОТРЕБНОСТЬ В МЕДИЦИНСКОЙ ПОМОЩИ И ПОЛУЧЕНИЕ АМБУЛАТОРНО-ПОЛИКЛИННИЧЕСКОЙ ПОМОЩИ</a:t>
            </a:r>
            <a:endParaRPr lang="ru-RU" sz="20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1124744"/>
            <a:ext cx="12961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процентах)</a:t>
            </a:r>
            <a:endParaRPr lang="ru-RU" sz="1400" b="1" dirty="0"/>
          </a:p>
        </p:txBody>
      </p:sp>
    </p:spTree>
    <p:extLst>
      <p:ext uri="{BB962C8B-B14F-4D97-AF65-F5344CB8AC3E}">
        <p14:creationId xmlns="" xmlns:p14="http://schemas.microsoft.com/office/powerpoint/2010/main" val="6771852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350357180"/>
              </p:ext>
            </p:extLst>
          </p:nvPr>
        </p:nvGraphicFramePr>
        <p:xfrm>
          <a:off x="457200" y="1481137"/>
          <a:ext cx="4038600" cy="4655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481138"/>
          <a:ext cx="4038600" cy="4396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ПОСЕЩЕНИЕ  ОБРАЗОВАТЕЛЬНЫХ ОРГАНИЗАЦИЙ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6005519"/>
            <a:ext cx="914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*) включая детей до 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9-ти лет,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обучающиеся в общеобразовательных организациях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664" y="105273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дошкольных</a:t>
            </a:r>
            <a:endParaRPr lang="ru-RU" sz="1600" dirty="0">
              <a:solidFill>
                <a:srgbClr val="2B0B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10527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общеобразовательных</a:t>
            </a:r>
            <a:endParaRPr lang="ru-RU" sz="1600" dirty="0">
              <a:solidFill>
                <a:srgbClr val="2B0B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79712" y="764704"/>
            <a:ext cx="5254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процентах к числу респондентов соответствующей группы)</a:t>
            </a:r>
            <a:endParaRPr lang="ru-RU" sz="1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/>
        </p:nvGraphicFramePr>
        <p:xfrm>
          <a:off x="1547664" y="3356992"/>
          <a:ext cx="669674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971600" y="2996952"/>
            <a:ext cx="7815242" cy="4770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1540"/>
              </a:lnSpc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ДЕТИ В ВОЗРАСТЕ ОТ 3-Х ДО 15 ЛЕТ, НЕ ЗАНИМАЮЩИЕСЯ СПОРТОМ ИЛИ АКТИВНЫМИ ИГРАМИ </a:t>
            </a:r>
          </a:p>
          <a:p>
            <a:pPr algn="ctr">
              <a:lnSpc>
                <a:spcPts val="1540"/>
              </a:lnSpc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 следующим причинам (в процентах):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02397849"/>
              </p:ext>
            </p:extLst>
          </p:nvPr>
        </p:nvGraphicFramePr>
        <p:xfrm>
          <a:off x="467544" y="1071547"/>
          <a:ext cx="8247860" cy="1929612"/>
        </p:xfrm>
        <a:graphic>
          <a:graphicData uri="http://schemas.openxmlformats.org/drawingml/2006/table">
            <a:tbl>
              <a:tblPr/>
              <a:tblGrid>
                <a:gridCol w="5822019"/>
                <a:gridCol w="2425841"/>
              </a:tblGrid>
              <a:tr h="5192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в возрасте 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3-х до 15 лет</a:t>
                      </a:r>
                      <a:r>
                        <a:rPr lang="ru-RU" sz="1400" b="0" i="0" u="none" strike="noStrike" baseline="30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52000"/>
                      </a:schemeClr>
                    </a:solidFill>
                  </a:tcPr>
                </a:tc>
              </a:tr>
              <a:tr h="25405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в том числе 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</a:p>
                  </a:txBody>
                  <a:tcPr marL="9525" marR="1143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8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регулярно посещают занятия в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спортивной </a:t>
                      </a:r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школе,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спортивной секции</a:t>
                      </a:r>
                    </a:p>
                  </a:txBody>
                  <a:tcPr marL="1143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2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посещают время от времени занятия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спортивных </a:t>
                      </a:r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сооружениях,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участвуют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активных играх </a:t>
                      </a:r>
                    </a:p>
                  </a:txBody>
                  <a:tcPr marL="1143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посещают ничего из перечисленного</a:t>
                      </a:r>
                    </a:p>
                  </a:txBody>
                  <a:tcPr marL="1143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 rot="10800000" flipV="1">
            <a:off x="1010884" y="722510"/>
            <a:ext cx="84604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 от 3-х до 15 лет)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827584" y="2420888"/>
          <a:ext cx="3528392" cy="1932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67544" y="260649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ЗАНЯТИЯ ДЕТЕЙ СПОРТОМ</a:t>
            </a:r>
            <a:r>
              <a:rPr lang="ru-RU" sz="2000" b="1" dirty="0" smtClean="0">
                <a:ln w="10541" cmpd="sng">
                  <a:solidFill>
                    <a:srgbClr val="0099CC"/>
                  </a:solidFill>
                  <a:prstDash val="solid"/>
                </a:ln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n w="10541" cmpd="sng">
                  <a:solidFill>
                    <a:srgbClr val="0099CC"/>
                  </a:solidFill>
                  <a:prstDash val="solid"/>
                </a:ln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2B0B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42852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НАВЫКИ ПРАКТИЧЕСКОЙ РАБОТЫ С ПЕРСОНАЛЬНЫМ КОМПЪЮТЕРОМ И ИСПОЛЬЗОВАНИЕ ВЫХОДА В ИНТЕРНЕТ ДЕТЬМИ В ВОЗРАСТЕ ДО 15 ЛЕТ</a:t>
            </a:r>
            <a:endParaRPr lang="en-US" sz="20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39552" y="1556792"/>
          <a:ext cx="8280920" cy="4210568"/>
        </p:xfrm>
        <a:graphic>
          <a:graphicData uri="http://schemas.openxmlformats.org/drawingml/2006/table">
            <a:tbl>
              <a:tblPr/>
              <a:tblGrid>
                <a:gridCol w="6829625"/>
                <a:gridCol w="1451295"/>
              </a:tblGrid>
              <a:tr h="4289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616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 респонденты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428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в возрасте до </a:t>
                      </a:r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лет,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обучающиеся в общеобразовательных организациях – всего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3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 </a:t>
                      </a:r>
                    </a:p>
                  </a:txBody>
                  <a:tcPr marL="10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наличию навыков практической работы с персональным компьютером  </a:t>
                      </a:r>
                    </a:p>
                  </a:txBody>
                  <a:tcPr marL="10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3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имеющие навыки практической работы с персональным компьютером    </a:t>
                      </a:r>
                    </a:p>
                  </a:txBody>
                  <a:tcPr marL="28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3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имеющие навыков практической работы с персональным компьютером  </a:t>
                      </a:r>
                    </a:p>
                  </a:txBody>
                  <a:tcPr marL="28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3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наличию в домохозяйстве возможности для выхода в сеть Интернет  </a:t>
                      </a:r>
                    </a:p>
                  </a:txBody>
                  <a:tcPr marL="10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имеющие возможность для выхода в сеть Интернет </a:t>
                      </a:r>
                    </a:p>
                  </a:txBody>
                  <a:tcPr marL="28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имеющие возможности для выхода в сеть Интернет </a:t>
                      </a:r>
                    </a:p>
                  </a:txBody>
                  <a:tcPr marL="28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использованию выхода в сеть Интернет  </a:t>
                      </a:r>
                    </a:p>
                  </a:txBody>
                  <a:tcPr marL="10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3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пользуются выходом в сеть Интернет  </a:t>
                      </a:r>
                    </a:p>
                  </a:txBody>
                  <a:tcPr marL="28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3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пользуются выходом в сеть Интернет </a:t>
                      </a:r>
                    </a:p>
                  </a:txBody>
                  <a:tcPr marL="288000" marR="8616" marT="861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6" marR="8616" marT="861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779912" y="1052736"/>
            <a:ext cx="12961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процентах)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5472608"/>
          </a:xfrm>
        </p:spPr>
        <p:txBody>
          <a:bodyPr>
            <a:normAutofit/>
          </a:bodyPr>
          <a:lstStyle/>
          <a:p>
            <a:pPr marL="533400" indent="-533400" algn="ctr">
              <a:lnSpc>
                <a:spcPct val="90000"/>
              </a:lnSpc>
              <a:buNone/>
              <a:defRPr/>
            </a:pPr>
            <a:r>
              <a:rPr lang="ru-RU" sz="1800" b="1" u="sng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статистической информации, отражающей</a:t>
            </a:r>
            <a:r>
              <a:rPr lang="ru-RU" sz="1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:</a:t>
            </a:r>
          </a:p>
          <a:p>
            <a:pPr marL="533400" indent="-5334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2B2BAB"/>
                </a:solidFill>
                <a:latin typeface="Times New Roman" pitchFamily="18" charset="0"/>
              </a:rPr>
              <a:t>фактические условия жизнедеятельности семей;</a:t>
            </a:r>
          </a:p>
          <a:p>
            <a:pPr marL="533400" indent="-5334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2B2BAB"/>
                </a:solidFill>
                <a:latin typeface="Times New Roman" pitchFamily="18" charset="0"/>
              </a:rPr>
              <a:t>потребность:</a:t>
            </a:r>
          </a:p>
          <a:p>
            <a:pPr marL="533400" indent="-533400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ru-RU" b="1" dirty="0" smtClean="0">
                <a:solidFill>
                  <a:srgbClr val="2B2BAB"/>
                </a:solidFill>
                <a:latin typeface="Times New Roman" pitchFamily="18" charset="0"/>
              </a:rPr>
              <a:t>       - в обеспечении безопасной и благоприятной среды обитания, здорового образа жизни; воспитании и развитии детей,</a:t>
            </a:r>
          </a:p>
          <a:p>
            <a:pPr marL="533400" indent="-533400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ru-RU" b="1" dirty="0" smtClean="0">
                <a:solidFill>
                  <a:srgbClr val="2B2BAB"/>
                </a:solidFill>
                <a:latin typeface="Times New Roman" pitchFamily="18" charset="0"/>
              </a:rPr>
              <a:t>       - повышении трудовой, профессиональной и социальной мобильности,</a:t>
            </a:r>
          </a:p>
          <a:p>
            <a:pPr marL="533400" indent="-533400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ru-RU" b="1" dirty="0" smtClean="0">
                <a:solidFill>
                  <a:srgbClr val="2B2BAB"/>
                </a:solidFill>
                <a:latin typeface="Times New Roman" pitchFamily="18" charset="0"/>
              </a:rPr>
              <a:t>       - улучшении жилищных условий,</a:t>
            </a:r>
          </a:p>
          <a:p>
            <a:pPr marL="533400" indent="-533400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ru-RU" b="1" dirty="0" smtClean="0">
                <a:solidFill>
                  <a:srgbClr val="2B2BAB"/>
                </a:solidFill>
                <a:latin typeface="Times New Roman" pitchFamily="18" charset="0"/>
              </a:rPr>
              <a:t>       - установлении и развитии </a:t>
            </a:r>
            <a:r>
              <a:rPr lang="ru-RU" b="1" dirty="0" err="1" smtClean="0">
                <a:solidFill>
                  <a:srgbClr val="2B2BAB"/>
                </a:solidFill>
                <a:latin typeface="Times New Roman" pitchFamily="18" charset="0"/>
              </a:rPr>
              <a:t>социо-культурных</a:t>
            </a:r>
            <a:r>
              <a:rPr lang="ru-RU" b="1" dirty="0" smtClean="0">
                <a:solidFill>
                  <a:srgbClr val="2B2BAB"/>
                </a:solidFill>
                <a:latin typeface="Times New Roman" pitchFamily="18" charset="0"/>
              </a:rPr>
              <a:t> связей</a:t>
            </a:r>
            <a:r>
              <a:rPr lang="en-US" b="1" dirty="0" smtClean="0">
                <a:solidFill>
                  <a:srgbClr val="2B2BAB"/>
                </a:solidFill>
                <a:latin typeface="Times New Roman" pitchFamily="18" charset="0"/>
              </a:rPr>
              <a:t>.</a:t>
            </a:r>
            <a:endParaRPr lang="ru-RU" b="1" dirty="0" smtClean="0">
              <a:solidFill>
                <a:srgbClr val="2B2BAB"/>
              </a:solidFill>
              <a:latin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ru-RU" b="1" dirty="0" smtClean="0">
              <a:solidFill>
                <a:srgbClr val="2B2BAB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077472" cy="8103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cap="all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ЦЕЛИ КОМПЛЕКСНОГО НАБЛЮДЕНИЯ </a:t>
            </a:r>
            <a:br>
              <a:rPr lang="ru-RU" sz="2200" cap="all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cap="all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УСЛОВИЙ ЖИЗНИ НАСЕЛЕНИЯ</a:t>
            </a:r>
            <a:r>
              <a:rPr lang="ru-RU" sz="2200" cap="all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cap="all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cap="all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cap="all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p16_mihalevichi\Desktop\!Краснова\2013_12_10 Семинар\картинки\3026_32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1475656" cy="995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half" idx="4294967295"/>
          </p:nvPr>
        </p:nvGraphicFramePr>
        <p:xfrm>
          <a:off x="0" y="2060575"/>
          <a:ext cx="4319588" cy="439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Содержимое 9"/>
          <p:cNvGraphicFramePr>
            <a:graphicFrameLocks noGrp="1"/>
          </p:cNvGraphicFramePr>
          <p:nvPr>
            <p:ph sz="half" idx="4294967295"/>
          </p:nvPr>
        </p:nvGraphicFramePr>
        <p:xfrm>
          <a:off x="683568" y="1844675"/>
          <a:ext cx="7416823" cy="4392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402016" cy="9223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ИСПОЛЬЗОВАНИЕ ВЫХОДА В ИНТЕРНЕТ </a:t>
            </a:r>
            <a:r>
              <a:rPr lang="ru-RU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до 15 лет)</a:t>
            </a:r>
            <a:r>
              <a:rPr lang="ru-RU" sz="1600" b="0" cap="sm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cap="sm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>НАМЕРЕНИЯ РОДИТЕЛЕЙ </a:t>
            </a:r>
            <a:br>
              <a:rPr lang="ru-RU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>ПО ПРОДОЛЖЕНИЮ ОБУЧЕНИЯ ДЕТЕЙ</a:t>
            </a:r>
            <a:r>
              <a:rPr lang="ru-RU" sz="24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процентах)</a:t>
            </a:r>
            <a:endParaRPr lang="ru-RU" sz="1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0504304"/>
              </p:ext>
            </p:extLst>
          </p:nvPr>
        </p:nvGraphicFramePr>
        <p:xfrm>
          <a:off x="1547664" y="1844827"/>
          <a:ext cx="6096000" cy="3898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1343472"/>
              </a:tblGrid>
              <a:tr h="1152125">
                <a:tc>
                  <a:txBody>
                    <a:bodyPr/>
                    <a:lstStyle/>
                    <a:p>
                      <a:pPr marL="109728" indent="0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Дети в возрасте до 15 лет, обучающиеся в образовательных организациях – </a:t>
                      </a:r>
                    </a:p>
                    <a:p>
                      <a:pPr marL="109728" indent="0"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3262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в том числе родители которых: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2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ориентированы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продолжение обучения ребенка в общеобразовательных организациях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79,4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2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начального или среднего профессионального   образования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2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высшего профессионального образования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2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затруднились ответить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92845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388367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ТРАНСПОРТ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ru-RU" sz="28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28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28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latin typeface="Arial" pitchFamily="34" charset="0"/>
                <a:cs typeface="Arial" pitchFamily="34" charset="0"/>
              </a:rPr>
            </a:b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6165304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Комплексное  наблюдение  условий  жизни  населения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2727851715"/>
              </p:ext>
            </p:extLst>
          </p:nvPr>
        </p:nvGraphicFramePr>
        <p:xfrm>
          <a:off x="755576" y="1340768"/>
          <a:ext cx="813690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>ТРАНСПОРТНОЕ ОБСЛУЖИВАНИЕ</a:t>
            </a:r>
            <a:br>
              <a:rPr lang="ru-RU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более)</a:t>
            </a:r>
            <a:r>
              <a:rPr lang="ru-RU" sz="1400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0" cap="small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4869160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Среднее число поездок за последний месяц обследования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– 18,02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Общая продолжительность обычной поездки ( в оба конца)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– 64,65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мин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Средняя продолжительность ожидания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транспорта 11,92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мин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>ТРАНСПОРТНОЕ ОБСЛУЖИВАНИЕ</a:t>
            </a:r>
            <a:r>
              <a:rPr lang="en-US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процентах к числу респондентов в возрасте 15 лет и более,  пользующихся транспортом)</a:t>
            </a:r>
            <a:endParaRPr lang="ru-RU" sz="1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4294967295"/>
          </p:nvPr>
        </p:nvGraphicFramePr>
        <p:xfrm>
          <a:off x="5399584" y="1484784"/>
          <a:ext cx="3744416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827584" y="1268760"/>
          <a:ext cx="712879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331640" y="2132856"/>
            <a:ext cx="6897960" cy="223202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ТОРГОВЛЯ И БЫТОВОЕ ОБСЛУЖИВАНИЕ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endParaRPr lang="ru-RU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817440"/>
          <a:ext cx="8229600" cy="485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>УДОВЛЕТВОРЕННОСТЬ УСЛУГАМИ ТОРГОВЛИ И БЫТОВОГО ОБСЛУЖИВАНИЯ</a:t>
            </a:r>
            <a:br>
              <a:rPr lang="ru-RU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более)</a:t>
            </a:r>
            <a:endParaRPr lang="ru-RU" sz="1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>ПРИЧИНЫ НЕУДОВЛЕТВОРЕННОСТИ ТОРГОВЫМ И БЫТОВЫМ ОБСЛУЖИВАНИЕМ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(в процентах к числу респондентов в возрасте 15 лет и более)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24000" y="1397000"/>
          <a:ext cx="6096000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  <a:t>МЕСТА ПРИОБРЕТЕНИЯ ТОВАРОВ НАСЕЛЕНИЕМ</a:t>
            </a:r>
            <a:br>
              <a:rPr lang="ru-RU" sz="2200" dirty="0" smtClean="0">
                <a:solidFill>
                  <a:srgbClr val="2B0BB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(в процентах к числу респондентов в возрасте 15 лет и более</a:t>
            </a:r>
            <a: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27584" y="1396999"/>
          <a:ext cx="7632848" cy="4849093"/>
        </p:xfrm>
        <a:graphic>
          <a:graphicData uri="http://schemas.openxmlformats.org/drawingml/2006/table">
            <a:tbl>
              <a:tblPr/>
              <a:tblGrid>
                <a:gridCol w="5976664"/>
                <a:gridCol w="1656184"/>
              </a:tblGrid>
              <a:tr h="468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основном приобретают товары повседневного спроса, одежду и обувь, предметы длительного пользования: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своем населенном пункте (в районе своего проживания)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91,6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других близлежащих населенных пунктах, районах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51,7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других субъектах РФ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границей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основном приобретают продукты питания, средства личной гигиены: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своем населенном пункте (в районе своего проживания)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91,4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других близлежащих населенных пунктах, районах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8,8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других субъектах РФ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границей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основном приобретают одежду, обувь: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своем населенном пункте (в районе своего проживания)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55,0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других близлежащих населенных пунктах, районах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43,9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других субъектах РФ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границей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3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основном приобретают бытовую технику, радиоэлектронную аппаратуру, средства связи и др.:</a:t>
                      </a:r>
                      <a:endParaRPr lang="ru-RU" sz="14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своем населенном пункте (в районе своего проживания)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48,9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других близлежащих населенных пунктах, районах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48,4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других субъектах РФ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078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границей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928802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ОТДЫХ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СВОБОДНОЕ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ВРЕМЯ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0" y="5929330"/>
            <a:ext cx="9144000" cy="50006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Комплексное  наблюдение  условий  жизни  населения</a:t>
            </a:r>
            <a:endParaRPr kumimoji="0" lang="ru-RU" sz="2000" i="0" u="none" strike="noStrike" kern="1200" normalizeH="0" baseline="0" noProof="0" dirty="0">
              <a:ln>
                <a:solidFill>
                  <a:schemeClr val="bg1"/>
                </a:solidFill>
              </a:ln>
              <a:solidFill>
                <a:schemeClr val="bg1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331640" y="239142"/>
            <a:ext cx="7560840" cy="40011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Наблюдением  в 2014 году охвачено:</a:t>
            </a:r>
            <a:endParaRPr lang="ru-RU" sz="2000" cap="all" dirty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="" xmlns:p14="http://schemas.microsoft.com/office/powerpoint/2010/main" val="1798295892"/>
              </p:ext>
            </p:extLst>
          </p:nvPr>
        </p:nvGraphicFramePr>
        <p:xfrm>
          <a:off x="486267" y="1412776"/>
          <a:ext cx="799288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p16_mihalevichi\Desktop\!Краснова\2013_12_10 Семинар\картинки\3026_320.jp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0" y="0"/>
            <a:ext cx="1811254" cy="12221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0168352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CFE61C03-C36A-4ECB-92DE-9A550D3AF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2">
                                            <p:graphicEl>
                                              <a:dgm id="{CFE61C03-C36A-4ECB-92DE-9A550D3AF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934941B-CB4D-4416-8B6E-BD2D329A76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2">
                                            <p:graphicEl>
                                              <a:dgm id="{2934941B-CB4D-4416-8B6E-BD2D329A76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773A1A2-C96B-4A88-86F8-C08A2C48A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2">
                                            <p:graphicEl>
                                              <a:dgm id="{F773A1A2-C96B-4A88-86F8-C08A2C48A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5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049A4E9-0D10-4CF4-A439-C5B2BEF581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2">
                                            <p:graphicEl>
                                              <a:dgm id="{A049A4E9-0D10-4CF4-A439-C5B2BEF581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2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DC134D3-D218-4D39-BE15-5C3127E488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2">
                                            <p:graphicEl>
                                              <a:dgm id="{0DC134D3-D218-4D39-BE15-5C3127E488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Graphic spid="12" grpId="0">
        <p:bldSub>
          <a:bldDgm bld="one"/>
        </p:bldSub>
      </p:bldGraphic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2357444918"/>
              </p:ext>
            </p:extLst>
          </p:nvPr>
        </p:nvGraphicFramePr>
        <p:xfrm>
          <a:off x="642910" y="1357298"/>
          <a:ext cx="8001056" cy="5318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85728"/>
            <a:ext cx="9144000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ПОСЕЩЕНИЕ РАЗЛИЧНЫХ МЕРОПРИЯТИЙ И МЕСТ ОТДЫХА ЗА ПОСЛЕДНИЙ ГОД</a:t>
            </a:r>
            <a:endParaRPr lang="en-US" sz="2000" b="1" dirty="0" smtClean="0">
              <a:ln w="10541" cmpd="sng">
                <a:solidFill>
                  <a:schemeClr val="bg1">
                    <a:lumMod val="50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tx1">
                      <a:lumMod val="50000"/>
                      <a:lumOff val="50000"/>
                      <a:shade val="30000"/>
                      <a:satMod val="115000"/>
                    </a:schemeClr>
                  </a:gs>
                  <a:gs pos="50000">
                    <a:schemeClr val="tx1">
                      <a:lumMod val="50000"/>
                      <a:lumOff val="50000"/>
                      <a:shade val="67500"/>
                      <a:satMod val="115000"/>
                    </a:schemeClr>
                  </a:gs>
                  <a:gs pos="100000">
                    <a:schemeClr val="tx1">
                      <a:lumMod val="50000"/>
                      <a:lumOff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числу респондентов в возрасте 15 лет и более)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2143108" y="2071678"/>
            <a:ext cx="3286148" cy="64294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285984" y="4357694"/>
            <a:ext cx="3000396" cy="50006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="" xmlns:p14="http://schemas.microsoft.com/office/powerpoint/2010/main" val="1510690090"/>
              </p:ext>
            </p:extLst>
          </p:nvPr>
        </p:nvGraphicFramePr>
        <p:xfrm>
          <a:off x="2643142" y="2285992"/>
          <a:ext cx="650085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0" y="357166"/>
            <a:ext cx="9144000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ЗАНЯТИЯ АКТИВНЫМИ ВИДАМИ ОТДЫХА</a:t>
            </a:r>
            <a:endParaRPr lang="ru-RU" sz="2400" b="1" dirty="0" smtClean="0">
              <a:ln w="10541" cmpd="sng">
                <a:solidFill>
                  <a:schemeClr val="bg2">
                    <a:lumMod val="50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bg2">
                      <a:lumMod val="50000"/>
                      <a:shade val="30000"/>
                      <a:satMod val="115000"/>
                    </a:schemeClr>
                  </a:gs>
                  <a:gs pos="50000">
                    <a:schemeClr val="bg2">
                      <a:lumMod val="50000"/>
                      <a:shade val="67500"/>
                      <a:satMod val="115000"/>
                    </a:schemeClr>
                  </a:gs>
                  <a:gs pos="100000">
                    <a:schemeClr val="bg2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80"/>
              </a:lnSpc>
            </a:pPr>
            <a:r>
              <a:rPr lang="ru-RU" sz="2400" b="1" dirty="0" smtClean="0">
                <a:ln w="10541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bg2">
                        <a:lumMod val="50000"/>
                        <a:shade val="30000"/>
                        <a:satMod val="115000"/>
                      </a:schemeClr>
                    </a:gs>
                    <a:gs pos="50000">
                      <a:schemeClr val="bg2">
                        <a:lumMod val="50000"/>
                        <a:shade val="67500"/>
                        <a:satMod val="115000"/>
                      </a:schemeClr>
                    </a:gs>
                    <a:gs pos="100000">
                      <a:schemeClr val="bg2">
                        <a:lumMod val="5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числу респондентов в возрасте 15 лет и более,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способных вести активный образ жизни) 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42844" y="2071678"/>
          <a:ext cx="4786346" cy="320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1"/>
          <p:cNvSpPr txBox="1"/>
          <p:nvPr/>
        </p:nvSpPr>
        <p:spPr>
          <a:xfrm>
            <a:off x="2000232" y="3143248"/>
            <a:ext cx="1285884" cy="128588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занимались какими-либо видами активного отдыха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214290"/>
            <a:ext cx="9144000" cy="933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ЗАНЯТИЯ АКТИВНЫМИ ВИДАМИ ОТДЫХА</a:t>
            </a:r>
            <a:endParaRPr lang="ru-RU" sz="2000" b="1" dirty="0" smtClean="0">
              <a:ln>
                <a:solidFill>
                  <a:srgbClr val="E60000"/>
                </a:solidFill>
              </a:ln>
              <a:gradFill flip="none" rotWithShape="1">
                <a:gsLst>
                  <a:gs pos="0">
                    <a:srgbClr val="E60000">
                      <a:shade val="30000"/>
                      <a:satMod val="115000"/>
                    </a:srgbClr>
                  </a:gs>
                  <a:gs pos="50000">
                    <a:srgbClr val="E60000">
                      <a:shade val="67500"/>
                      <a:satMod val="115000"/>
                    </a:srgbClr>
                  </a:gs>
                  <a:gs pos="100000">
                    <a:srgbClr val="E6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</a:pPr>
            <a:r>
              <a:rPr lang="ru-RU" sz="1400" b="1" dirty="0" smtClean="0">
                <a:ln>
                  <a:solidFill>
                    <a:srgbClr val="E60000"/>
                  </a:solidFill>
                </a:ln>
                <a:gradFill flip="none" rotWithShape="1">
                  <a:gsLst>
                    <a:gs pos="0">
                      <a:srgbClr val="E60000">
                        <a:shade val="30000"/>
                        <a:satMod val="115000"/>
                      </a:srgbClr>
                    </a:gs>
                    <a:gs pos="50000">
                      <a:srgbClr val="E60000">
                        <a:shade val="67500"/>
                        <a:satMod val="115000"/>
                      </a:srgbClr>
                    </a:gs>
                    <a:gs pos="100000">
                      <a:srgbClr val="E600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числу респондентов соответствующей группы,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способных вести активный образ жизни) </a:t>
            </a: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3428992" y="1357298"/>
          <a:ext cx="5429256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0" y="1357298"/>
          <a:ext cx="5500694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2500298" y="1857364"/>
            <a:ext cx="6143668" cy="928694"/>
          </a:xfrm>
          <a:prstGeom prst="rect">
            <a:avLst/>
          </a:prstGeom>
          <a:solidFill>
            <a:schemeClr val="bg1">
              <a:lumMod val="75000"/>
              <a:alpha val="37000"/>
            </a:schemeClr>
          </a:solidFill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00298" y="3643314"/>
            <a:ext cx="6143668" cy="928694"/>
          </a:xfrm>
          <a:prstGeom prst="rect">
            <a:avLst/>
          </a:prstGeom>
          <a:solidFill>
            <a:schemeClr val="bg1">
              <a:lumMod val="75000"/>
              <a:alpha val="37000"/>
            </a:schemeClr>
          </a:solidFill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500298" y="5429264"/>
            <a:ext cx="6143668" cy="928694"/>
          </a:xfrm>
          <a:prstGeom prst="rect">
            <a:avLst/>
          </a:prstGeom>
          <a:solidFill>
            <a:schemeClr val="bg1">
              <a:lumMod val="75000"/>
              <a:alpha val="37000"/>
            </a:schemeClr>
          </a:solidFill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28"/>
            <a:ext cx="9144000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ВИДЫ ЗАНЯТИЙ В СВОБОДНОЕ ВРЕМЯ У МОЛОДЕЖИ В ВОЗРАСТЕ 15-23 ЛЕТ</a:t>
            </a:r>
            <a:endParaRPr lang="en-US" sz="20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 процентах к числу респондентов в возрасте 15-23 лет, 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обучающихся по программам подготовки кадров высшей квалификации)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4282" y="1428736"/>
          <a:ext cx="8786874" cy="4880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5715016"/>
          <a:ext cx="8554544" cy="558165"/>
        </p:xfrm>
        <a:graphic>
          <a:graphicData uri="http://schemas.openxmlformats.org/drawingml/2006/table">
            <a:tbl>
              <a:tblPr firstRow="1" bandRow="1"/>
              <a:tblGrid>
                <a:gridCol w="785818"/>
                <a:gridCol w="785818"/>
                <a:gridCol w="756000"/>
                <a:gridCol w="785818"/>
                <a:gridCol w="785818"/>
                <a:gridCol w="785818"/>
                <a:gridCol w="785818"/>
                <a:gridCol w="756000"/>
                <a:gridCol w="785818"/>
                <a:gridCol w="756000"/>
                <a:gridCol w="785818"/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Общение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 друзьями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Чтение книг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Посещение библиотек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Занятия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 компьютером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Просмотр теле-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передач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Занятия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своим увлечением (хобби)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Посещение дискотек,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клубов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Посещение кино-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театров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Занятия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спортом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Занятия домашними делами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Подработка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14282" y="5643578"/>
            <a:ext cx="8572560" cy="714380"/>
          </a:xfrm>
          <a:prstGeom prst="rect">
            <a:avLst/>
          </a:prstGeom>
          <a:solidFill>
            <a:sysClr val="window" lastClr="FFFFFF">
              <a:lumMod val="50000"/>
              <a:alpha val="19000"/>
            </a:sysClr>
          </a:solidFill>
          <a:ln w="55000" cap="flat" cmpd="thickThin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2880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РЕГИОНЫ  ПФО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0" y="5929330"/>
            <a:ext cx="9144000" cy="50006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Комплексное  наблюдение  условий  жизни  населения</a:t>
            </a:r>
            <a:endParaRPr kumimoji="0" lang="ru-RU" sz="2000" i="0" u="none" strike="noStrike" kern="1200" normalizeH="0" baseline="0" noProof="0" dirty="0">
              <a:ln>
                <a:solidFill>
                  <a:schemeClr val="bg1"/>
                </a:solidFill>
              </a:ln>
              <a:solidFill>
                <a:schemeClr val="bg1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85728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МНЕНИЕ ОБ УСЛОВИЯХ ПРОЖИВАНИЯ В НАСЕЛЕННОМ ПУНКТЕ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3878060"/>
              </p:ext>
            </p:extLst>
          </p:nvPr>
        </p:nvGraphicFramePr>
        <p:xfrm>
          <a:off x="500034" y="1071546"/>
          <a:ext cx="8032408" cy="5108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277"/>
                <a:gridCol w="949277"/>
                <a:gridCol w="949277"/>
                <a:gridCol w="2304256"/>
                <a:gridCol w="960107"/>
                <a:gridCol w="960107"/>
                <a:gridCol w="960107"/>
              </a:tblGrid>
              <a:tr h="60873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Нравится жить в своем населенном пункте  </a:t>
                      </a:r>
                      <a:endParaRPr lang="en-US" sz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(районе проживания)</a:t>
                      </a: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(+)</a:t>
                      </a:r>
                      <a:endParaRPr lang="ru-RU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92D050">
                        <a:alpha val="57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Не нравится жить в своем населенном пункте </a:t>
                      </a:r>
                      <a:endParaRPr lang="en-US" sz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(районе проживания)</a:t>
                      </a: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(-)</a:t>
                      </a:r>
                      <a:endParaRPr lang="ru-RU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267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село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село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 Марий Эл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 Мордовия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 Татарстан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92,7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92,4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93,4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Удмуртская Республика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95,5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94,0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97,4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Чувашская Республика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4,5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6,0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2,6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89,7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88,7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92,7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10,3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11,3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7,3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91,0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89,9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94,5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Кировская область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9,0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10,1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5,5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92,9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91,8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96,7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Нижегородская область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7,1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8,2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3,3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91,1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91,6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90,4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8,9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8,4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9,6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Пензенская область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94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92,7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44000" marT="0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92,8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44000" marT="0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92,3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44000" marT="0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Самарская область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7,3</a:t>
                      </a:r>
                      <a:endParaRPr lang="ru-RU" sz="13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4400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7,2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4400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7,7</a:t>
                      </a:r>
                      <a:endParaRPr lang="ru-RU" sz="13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050" marR="14400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Саратовская область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8267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94,0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92,5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98,4</a:t>
                      </a:r>
                    </a:p>
                  </a:txBody>
                  <a:tcPr marL="9525" marR="144000" marT="9525" marB="0" anchor="b"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Ульяновская область</a:t>
                      </a: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6,0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7,5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1,6</a:t>
                      </a:r>
                    </a:p>
                  </a:txBody>
                  <a:tcPr marL="9525" marR="144000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7158" y="714356"/>
            <a:ext cx="84296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(в процентах к числу домохозяйств соответствующей группы)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/>
          </a:p>
        </p:txBody>
      </p:sp>
    </p:spTree>
    <p:extLst>
      <p:ext uri="{BB962C8B-B14F-4D97-AF65-F5344CB8AC3E}">
        <p14:creationId xmlns="" xmlns:p14="http://schemas.microsoft.com/office/powerpoint/2010/main" val="149155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4203717057"/>
              </p:ext>
            </p:extLst>
          </p:nvPr>
        </p:nvGraphicFramePr>
        <p:xfrm>
          <a:off x="0" y="1214422"/>
          <a:ext cx="914400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21429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ОЦЕНКА ДОМОХОЗЯЙСТВАМИ СОСТОЯНИЯ </a:t>
            </a:r>
            <a:endParaRPr lang="en-US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ЗАНИМАЕМОГО ИМИ ЖИЛОГО </a:t>
            </a:r>
            <a:r>
              <a:rPr lang="ru-RU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ПОМЕЩЕНИЯ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92867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Из числа всех домохозяйств оценили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состояние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своего жилого помещения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как: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39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ДОМОХОЗЯЙСТВА ПО НАМЕРЕНИЮ УЛУЧШЕНИЯ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СВОИХ ЖИЛИЩНЫХ УСЛОВИЙ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4282" y="1500174"/>
          <a:ext cx="8501122" cy="446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928670"/>
            <a:ext cx="914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(в процентах к общему числу домохозяйств)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100" b="1" dirty="0"/>
          </a:p>
        </p:txBody>
      </p:sp>
    </p:spTree>
    <p:extLst>
      <p:ext uri="{BB962C8B-B14F-4D97-AF65-F5344CB8AC3E}">
        <p14:creationId xmlns="" xmlns:p14="http://schemas.microsoft.com/office/powerpoint/2010/main" val="299600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88" y="15995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en-US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КАЧЕСТВА </a:t>
            </a:r>
            <a:r>
              <a:rPr lang="en-US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ПИТЬЕВОЙ </a:t>
            </a:r>
            <a:r>
              <a:rPr lang="en-US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B0B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ВОДЫ</a:t>
            </a: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47239942"/>
              </p:ext>
            </p:extLst>
          </p:nvPr>
        </p:nvGraphicFramePr>
        <p:xfrm>
          <a:off x="395536" y="1141588"/>
          <a:ext cx="8136904" cy="530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1909" y="601433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Из числа всех домохозяйств, оценили качество воды, поступающей </a:t>
            </a: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наиболее доступного источника </a:t>
            </a:r>
            <a:r>
              <a:rPr lang="ru-RU" sz="1400" i="1" dirty="0" err="1">
                <a:latin typeface="Times New Roman" pitchFamily="18" charset="0"/>
                <a:cs typeface="Times New Roman" pitchFamily="18" charset="0"/>
              </a:rPr>
              <a:t>водообеспечения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как: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3244334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3995936" y="908720"/>
            <a:ext cx="5148064" cy="5767387"/>
            <a:chOff x="-69" y="-1061"/>
            <a:chExt cx="5319" cy="6498"/>
          </a:xfrm>
        </p:grpSpPr>
        <p:sp>
          <p:nvSpPr>
            <p:cNvPr id="18442" name="AutoShape 3"/>
            <p:cNvSpPr>
              <a:spLocks noChangeAspect="1" noChangeArrowheads="1"/>
            </p:cNvSpPr>
            <p:nvPr/>
          </p:nvSpPr>
          <p:spPr bwMode="auto">
            <a:xfrm>
              <a:off x="-69" y="-970"/>
              <a:ext cx="5250" cy="6407"/>
            </a:xfrm>
            <a:custGeom>
              <a:avLst/>
              <a:gdLst>
                <a:gd name="T0" fmla="*/ 0 w 10000"/>
                <a:gd name="T1" fmla="*/ 0 h 10000"/>
                <a:gd name="T2" fmla="*/ 58 w 10000"/>
                <a:gd name="T3" fmla="*/ 0 h 10000"/>
                <a:gd name="T4" fmla="*/ 58 w 10000"/>
                <a:gd name="T5" fmla="*/ 284 h 10000"/>
                <a:gd name="T6" fmla="*/ 0 w 10000"/>
                <a:gd name="T7" fmla="*/ 284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3" name="Rectangle 4"/>
            <p:cNvSpPr>
              <a:spLocks noChangeArrowheads="1"/>
            </p:cNvSpPr>
            <p:nvPr/>
          </p:nvSpPr>
          <p:spPr bwMode="auto">
            <a:xfrm>
              <a:off x="0" y="-1061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3621" y="786"/>
              <a:ext cx="1071" cy="1162"/>
              <a:chOff x="3621" y="786"/>
              <a:chExt cx="1071" cy="1162"/>
            </a:xfrm>
          </p:grpSpPr>
          <p:sp>
            <p:nvSpPr>
              <p:cNvPr id="18607" name="Freeform 6" descr="Точечные ромбики"/>
              <p:cNvSpPr>
                <a:spLocks/>
              </p:cNvSpPr>
              <p:nvPr/>
            </p:nvSpPr>
            <p:spPr bwMode="auto">
              <a:xfrm>
                <a:off x="3621" y="786"/>
                <a:ext cx="1071" cy="1162"/>
              </a:xfrm>
              <a:custGeom>
                <a:avLst/>
                <a:gdLst>
                  <a:gd name="T0" fmla="*/ 0 w 6400"/>
                  <a:gd name="T1" fmla="*/ 0 h 6920"/>
                  <a:gd name="T2" fmla="*/ 0 w 6400"/>
                  <a:gd name="T3" fmla="*/ 0 h 6920"/>
                  <a:gd name="T4" fmla="*/ 0 w 6400"/>
                  <a:gd name="T5" fmla="*/ 0 h 6920"/>
                  <a:gd name="T6" fmla="*/ 0 w 6400"/>
                  <a:gd name="T7" fmla="*/ 0 h 6920"/>
                  <a:gd name="T8" fmla="*/ 0 w 6400"/>
                  <a:gd name="T9" fmla="*/ 0 h 6920"/>
                  <a:gd name="T10" fmla="*/ 0 w 6400"/>
                  <a:gd name="T11" fmla="*/ 0 h 6920"/>
                  <a:gd name="T12" fmla="*/ 0 w 6400"/>
                  <a:gd name="T13" fmla="*/ 0 h 6920"/>
                  <a:gd name="T14" fmla="*/ 0 w 6400"/>
                  <a:gd name="T15" fmla="*/ 0 h 6920"/>
                  <a:gd name="T16" fmla="*/ 0 w 6400"/>
                  <a:gd name="T17" fmla="*/ 0 h 6920"/>
                  <a:gd name="T18" fmla="*/ 0 w 6400"/>
                  <a:gd name="T19" fmla="*/ 0 h 6920"/>
                  <a:gd name="T20" fmla="*/ 0 w 6400"/>
                  <a:gd name="T21" fmla="*/ 0 h 6920"/>
                  <a:gd name="T22" fmla="*/ 0 w 6400"/>
                  <a:gd name="T23" fmla="*/ 0 h 6920"/>
                  <a:gd name="T24" fmla="*/ 0 w 6400"/>
                  <a:gd name="T25" fmla="*/ 0 h 6920"/>
                  <a:gd name="T26" fmla="*/ 0 w 6400"/>
                  <a:gd name="T27" fmla="*/ 0 h 6920"/>
                  <a:gd name="T28" fmla="*/ 0 w 6400"/>
                  <a:gd name="T29" fmla="*/ 0 h 6920"/>
                  <a:gd name="T30" fmla="*/ 0 w 6400"/>
                  <a:gd name="T31" fmla="*/ 0 h 6920"/>
                  <a:gd name="T32" fmla="*/ 0 w 6400"/>
                  <a:gd name="T33" fmla="*/ 0 h 6920"/>
                  <a:gd name="T34" fmla="*/ 0 w 6400"/>
                  <a:gd name="T35" fmla="*/ 0 h 6920"/>
                  <a:gd name="T36" fmla="*/ 0 w 6400"/>
                  <a:gd name="T37" fmla="*/ 0 h 6920"/>
                  <a:gd name="T38" fmla="*/ 0 w 6400"/>
                  <a:gd name="T39" fmla="*/ 0 h 6920"/>
                  <a:gd name="T40" fmla="*/ 0 w 6400"/>
                  <a:gd name="T41" fmla="*/ 0 h 6920"/>
                  <a:gd name="T42" fmla="*/ 0 w 6400"/>
                  <a:gd name="T43" fmla="*/ 0 h 6920"/>
                  <a:gd name="T44" fmla="*/ 0 w 6400"/>
                  <a:gd name="T45" fmla="*/ 0 h 6920"/>
                  <a:gd name="T46" fmla="*/ 0 w 6400"/>
                  <a:gd name="T47" fmla="*/ 0 h 6920"/>
                  <a:gd name="T48" fmla="*/ 0 w 6400"/>
                  <a:gd name="T49" fmla="*/ 0 h 6920"/>
                  <a:gd name="T50" fmla="*/ 0 w 6400"/>
                  <a:gd name="T51" fmla="*/ 0 h 6920"/>
                  <a:gd name="T52" fmla="*/ 0 w 6400"/>
                  <a:gd name="T53" fmla="*/ 0 h 6920"/>
                  <a:gd name="T54" fmla="*/ 0 w 6400"/>
                  <a:gd name="T55" fmla="*/ 0 h 6920"/>
                  <a:gd name="T56" fmla="*/ 0 w 6400"/>
                  <a:gd name="T57" fmla="*/ 0 h 6920"/>
                  <a:gd name="T58" fmla="*/ 0 w 6400"/>
                  <a:gd name="T59" fmla="*/ 0 h 6920"/>
                  <a:gd name="T60" fmla="*/ 0 w 6400"/>
                  <a:gd name="T61" fmla="*/ 0 h 6920"/>
                  <a:gd name="T62" fmla="*/ 0 w 6400"/>
                  <a:gd name="T63" fmla="*/ 0 h 6920"/>
                  <a:gd name="T64" fmla="*/ 0 w 6400"/>
                  <a:gd name="T65" fmla="*/ 0 h 6920"/>
                  <a:gd name="T66" fmla="*/ 0 w 6400"/>
                  <a:gd name="T67" fmla="*/ 0 h 6920"/>
                  <a:gd name="T68" fmla="*/ 0 w 6400"/>
                  <a:gd name="T69" fmla="*/ 0 h 6920"/>
                  <a:gd name="T70" fmla="*/ 0 w 6400"/>
                  <a:gd name="T71" fmla="*/ 0 h 6920"/>
                  <a:gd name="T72" fmla="*/ 0 w 6400"/>
                  <a:gd name="T73" fmla="*/ 0 h 6920"/>
                  <a:gd name="T74" fmla="*/ 0 w 6400"/>
                  <a:gd name="T75" fmla="*/ 0 h 6920"/>
                  <a:gd name="T76" fmla="*/ 0 w 6400"/>
                  <a:gd name="T77" fmla="*/ 0 h 6920"/>
                  <a:gd name="T78" fmla="*/ 0 w 6400"/>
                  <a:gd name="T79" fmla="*/ 0 h 6920"/>
                  <a:gd name="T80" fmla="*/ 0 w 6400"/>
                  <a:gd name="T81" fmla="*/ 0 h 6920"/>
                  <a:gd name="T82" fmla="*/ 0 w 6400"/>
                  <a:gd name="T83" fmla="*/ 0 h 6920"/>
                  <a:gd name="T84" fmla="*/ 0 w 6400"/>
                  <a:gd name="T85" fmla="*/ 0 h 6920"/>
                  <a:gd name="T86" fmla="*/ 0 w 6400"/>
                  <a:gd name="T87" fmla="*/ 0 h 6920"/>
                  <a:gd name="T88" fmla="*/ 0 w 6400"/>
                  <a:gd name="T89" fmla="*/ 0 h 6920"/>
                  <a:gd name="T90" fmla="*/ 0 w 6400"/>
                  <a:gd name="T91" fmla="*/ 0 h 6920"/>
                  <a:gd name="T92" fmla="*/ 0 w 6400"/>
                  <a:gd name="T93" fmla="*/ 0 h 6920"/>
                  <a:gd name="T94" fmla="*/ 0 w 6400"/>
                  <a:gd name="T95" fmla="*/ 0 h 6920"/>
                  <a:gd name="T96" fmla="*/ 0 w 6400"/>
                  <a:gd name="T97" fmla="*/ 0 h 6920"/>
                  <a:gd name="T98" fmla="*/ 0 w 6400"/>
                  <a:gd name="T99" fmla="*/ 0 h 6920"/>
                  <a:gd name="T100" fmla="*/ 0 w 6400"/>
                  <a:gd name="T101" fmla="*/ 0 h 6920"/>
                  <a:gd name="T102" fmla="*/ 0 w 6400"/>
                  <a:gd name="T103" fmla="*/ 0 h 692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6400"/>
                  <a:gd name="T157" fmla="*/ 0 h 6920"/>
                  <a:gd name="T158" fmla="*/ 6400 w 6400"/>
                  <a:gd name="T159" fmla="*/ 6920 h 692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6400" h="6920">
                    <a:moveTo>
                      <a:pt x="1816" y="0"/>
                    </a:moveTo>
                    <a:cubicBezTo>
                      <a:pt x="2033" y="216"/>
                      <a:pt x="1989" y="389"/>
                      <a:pt x="2076" y="735"/>
                    </a:cubicBezTo>
                    <a:lnTo>
                      <a:pt x="2379" y="995"/>
                    </a:lnTo>
                    <a:lnTo>
                      <a:pt x="2551" y="908"/>
                    </a:lnTo>
                    <a:lnTo>
                      <a:pt x="2508" y="649"/>
                    </a:lnTo>
                    <a:cubicBezTo>
                      <a:pt x="2854" y="519"/>
                      <a:pt x="3157" y="389"/>
                      <a:pt x="3503" y="346"/>
                    </a:cubicBezTo>
                    <a:cubicBezTo>
                      <a:pt x="3633" y="303"/>
                      <a:pt x="3676" y="389"/>
                      <a:pt x="3676" y="519"/>
                    </a:cubicBezTo>
                    <a:cubicBezTo>
                      <a:pt x="3762" y="908"/>
                      <a:pt x="4022" y="1211"/>
                      <a:pt x="4324" y="1384"/>
                    </a:cubicBezTo>
                    <a:cubicBezTo>
                      <a:pt x="4454" y="1557"/>
                      <a:pt x="4454" y="1730"/>
                      <a:pt x="4714" y="1860"/>
                    </a:cubicBezTo>
                    <a:cubicBezTo>
                      <a:pt x="4973" y="1730"/>
                      <a:pt x="5233" y="1600"/>
                      <a:pt x="5622" y="1514"/>
                    </a:cubicBezTo>
                    <a:cubicBezTo>
                      <a:pt x="5751" y="1687"/>
                      <a:pt x="5751" y="1903"/>
                      <a:pt x="5751" y="2162"/>
                    </a:cubicBezTo>
                    <a:lnTo>
                      <a:pt x="6400" y="2681"/>
                    </a:lnTo>
                    <a:cubicBezTo>
                      <a:pt x="6097" y="2768"/>
                      <a:pt x="6011" y="2941"/>
                      <a:pt x="6227" y="3244"/>
                    </a:cubicBezTo>
                    <a:lnTo>
                      <a:pt x="6141" y="3676"/>
                    </a:lnTo>
                    <a:lnTo>
                      <a:pt x="5881" y="3503"/>
                    </a:lnTo>
                    <a:lnTo>
                      <a:pt x="5838" y="2941"/>
                    </a:lnTo>
                    <a:cubicBezTo>
                      <a:pt x="5881" y="2681"/>
                      <a:pt x="5665" y="2681"/>
                      <a:pt x="5535" y="2984"/>
                    </a:cubicBezTo>
                    <a:lnTo>
                      <a:pt x="5535" y="3503"/>
                    </a:lnTo>
                    <a:lnTo>
                      <a:pt x="5016" y="3503"/>
                    </a:lnTo>
                    <a:lnTo>
                      <a:pt x="4930" y="3936"/>
                    </a:lnTo>
                    <a:lnTo>
                      <a:pt x="4757" y="4022"/>
                    </a:lnTo>
                    <a:lnTo>
                      <a:pt x="4714" y="4584"/>
                    </a:lnTo>
                    <a:lnTo>
                      <a:pt x="5233" y="4628"/>
                    </a:lnTo>
                    <a:lnTo>
                      <a:pt x="5449" y="4411"/>
                    </a:lnTo>
                    <a:lnTo>
                      <a:pt x="5535" y="4541"/>
                    </a:lnTo>
                    <a:lnTo>
                      <a:pt x="5492" y="5017"/>
                    </a:lnTo>
                    <a:cubicBezTo>
                      <a:pt x="5579" y="5233"/>
                      <a:pt x="5795" y="5406"/>
                      <a:pt x="6054" y="5579"/>
                    </a:cubicBezTo>
                    <a:lnTo>
                      <a:pt x="6097" y="5752"/>
                    </a:lnTo>
                    <a:lnTo>
                      <a:pt x="5968" y="6314"/>
                    </a:lnTo>
                    <a:cubicBezTo>
                      <a:pt x="5795" y="6358"/>
                      <a:pt x="5708" y="6401"/>
                      <a:pt x="5622" y="6531"/>
                    </a:cubicBezTo>
                    <a:lnTo>
                      <a:pt x="5406" y="6790"/>
                    </a:lnTo>
                    <a:cubicBezTo>
                      <a:pt x="5233" y="6920"/>
                      <a:pt x="5189" y="6833"/>
                      <a:pt x="5146" y="6660"/>
                    </a:cubicBezTo>
                    <a:cubicBezTo>
                      <a:pt x="5276" y="6401"/>
                      <a:pt x="5189" y="6314"/>
                      <a:pt x="4973" y="6358"/>
                    </a:cubicBezTo>
                    <a:lnTo>
                      <a:pt x="4541" y="6574"/>
                    </a:lnTo>
                    <a:lnTo>
                      <a:pt x="4454" y="6314"/>
                    </a:lnTo>
                    <a:lnTo>
                      <a:pt x="4411" y="5882"/>
                    </a:lnTo>
                    <a:cubicBezTo>
                      <a:pt x="4151" y="5406"/>
                      <a:pt x="3762" y="5060"/>
                      <a:pt x="3287" y="4844"/>
                    </a:cubicBezTo>
                    <a:lnTo>
                      <a:pt x="2379" y="4930"/>
                    </a:lnTo>
                    <a:lnTo>
                      <a:pt x="2162" y="4368"/>
                    </a:lnTo>
                    <a:lnTo>
                      <a:pt x="1470" y="4411"/>
                    </a:lnTo>
                    <a:lnTo>
                      <a:pt x="865" y="4195"/>
                    </a:lnTo>
                    <a:lnTo>
                      <a:pt x="562" y="4282"/>
                    </a:lnTo>
                    <a:cubicBezTo>
                      <a:pt x="562" y="4238"/>
                      <a:pt x="519" y="4195"/>
                      <a:pt x="476" y="4152"/>
                    </a:cubicBezTo>
                    <a:cubicBezTo>
                      <a:pt x="476" y="4065"/>
                      <a:pt x="476" y="3979"/>
                      <a:pt x="519" y="3936"/>
                    </a:cubicBezTo>
                    <a:cubicBezTo>
                      <a:pt x="433" y="3892"/>
                      <a:pt x="346" y="3849"/>
                      <a:pt x="303" y="3806"/>
                    </a:cubicBezTo>
                    <a:cubicBezTo>
                      <a:pt x="173" y="3590"/>
                      <a:pt x="87" y="3330"/>
                      <a:pt x="0" y="3071"/>
                    </a:cubicBezTo>
                    <a:cubicBezTo>
                      <a:pt x="43" y="2898"/>
                      <a:pt x="87" y="2768"/>
                      <a:pt x="173" y="2595"/>
                    </a:cubicBezTo>
                    <a:lnTo>
                      <a:pt x="43" y="2379"/>
                    </a:lnTo>
                    <a:cubicBezTo>
                      <a:pt x="130" y="1946"/>
                      <a:pt x="476" y="1600"/>
                      <a:pt x="1038" y="1427"/>
                    </a:cubicBezTo>
                    <a:cubicBezTo>
                      <a:pt x="1081" y="1038"/>
                      <a:pt x="1254" y="822"/>
                      <a:pt x="1557" y="778"/>
                    </a:cubicBezTo>
                    <a:cubicBezTo>
                      <a:pt x="1557" y="562"/>
                      <a:pt x="1600" y="346"/>
                      <a:pt x="1600" y="130"/>
                    </a:cubicBezTo>
                    <a:lnTo>
                      <a:pt x="1816" y="0"/>
                    </a:ln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08" name="Freeform 7" descr="Точечные ромбики"/>
              <p:cNvSpPr>
                <a:spLocks/>
              </p:cNvSpPr>
              <p:nvPr/>
            </p:nvSpPr>
            <p:spPr bwMode="auto">
              <a:xfrm>
                <a:off x="3621" y="786"/>
                <a:ext cx="1071" cy="1162"/>
              </a:xfrm>
              <a:custGeom>
                <a:avLst/>
                <a:gdLst>
                  <a:gd name="T0" fmla="*/ 0 w 6400"/>
                  <a:gd name="T1" fmla="*/ 0 h 6920"/>
                  <a:gd name="T2" fmla="*/ 0 w 6400"/>
                  <a:gd name="T3" fmla="*/ 0 h 6920"/>
                  <a:gd name="T4" fmla="*/ 0 w 6400"/>
                  <a:gd name="T5" fmla="*/ 0 h 6920"/>
                  <a:gd name="T6" fmla="*/ 0 w 6400"/>
                  <a:gd name="T7" fmla="*/ 0 h 6920"/>
                  <a:gd name="T8" fmla="*/ 0 w 6400"/>
                  <a:gd name="T9" fmla="*/ 0 h 6920"/>
                  <a:gd name="T10" fmla="*/ 0 w 6400"/>
                  <a:gd name="T11" fmla="*/ 0 h 6920"/>
                  <a:gd name="T12" fmla="*/ 0 w 6400"/>
                  <a:gd name="T13" fmla="*/ 0 h 6920"/>
                  <a:gd name="T14" fmla="*/ 0 w 6400"/>
                  <a:gd name="T15" fmla="*/ 0 h 6920"/>
                  <a:gd name="T16" fmla="*/ 0 w 6400"/>
                  <a:gd name="T17" fmla="*/ 0 h 6920"/>
                  <a:gd name="T18" fmla="*/ 0 w 6400"/>
                  <a:gd name="T19" fmla="*/ 0 h 6920"/>
                  <a:gd name="T20" fmla="*/ 0 w 6400"/>
                  <a:gd name="T21" fmla="*/ 0 h 6920"/>
                  <a:gd name="T22" fmla="*/ 0 w 6400"/>
                  <a:gd name="T23" fmla="*/ 0 h 6920"/>
                  <a:gd name="T24" fmla="*/ 0 w 6400"/>
                  <a:gd name="T25" fmla="*/ 0 h 6920"/>
                  <a:gd name="T26" fmla="*/ 0 w 6400"/>
                  <a:gd name="T27" fmla="*/ 0 h 6920"/>
                  <a:gd name="T28" fmla="*/ 0 w 6400"/>
                  <a:gd name="T29" fmla="*/ 0 h 6920"/>
                  <a:gd name="T30" fmla="*/ 0 w 6400"/>
                  <a:gd name="T31" fmla="*/ 0 h 6920"/>
                  <a:gd name="T32" fmla="*/ 0 w 6400"/>
                  <a:gd name="T33" fmla="*/ 0 h 6920"/>
                  <a:gd name="T34" fmla="*/ 0 w 6400"/>
                  <a:gd name="T35" fmla="*/ 0 h 6920"/>
                  <a:gd name="T36" fmla="*/ 0 w 6400"/>
                  <a:gd name="T37" fmla="*/ 0 h 6920"/>
                  <a:gd name="T38" fmla="*/ 0 w 6400"/>
                  <a:gd name="T39" fmla="*/ 0 h 6920"/>
                  <a:gd name="T40" fmla="*/ 0 w 6400"/>
                  <a:gd name="T41" fmla="*/ 0 h 6920"/>
                  <a:gd name="T42" fmla="*/ 0 w 6400"/>
                  <a:gd name="T43" fmla="*/ 0 h 6920"/>
                  <a:gd name="T44" fmla="*/ 0 w 6400"/>
                  <a:gd name="T45" fmla="*/ 0 h 6920"/>
                  <a:gd name="T46" fmla="*/ 0 w 6400"/>
                  <a:gd name="T47" fmla="*/ 0 h 6920"/>
                  <a:gd name="T48" fmla="*/ 0 w 6400"/>
                  <a:gd name="T49" fmla="*/ 0 h 6920"/>
                  <a:gd name="T50" fmla="*/ 0 w 6400"/>
                  <a:gd name="T51" fmla="*/ 0 h 6920"/>
                  <a:gd name="T52" fmla="*/ 0 w 6400"/>
                  <a:gd name="T53" fmla="*/ 0 h 6920"/>
                  <a:gd name="T54" fmla="*/ 0 w 6400"/>
                  <a:gd name="T55" fmla="*/ 0 h 6920"/>
                  <a:gd name="T56" fmla="*/ 0 w 6400"/>
                  <a:gd name="T57" fmla="*/ 0 h 6920"/>
                  <a:gd name="T58" fmla="*/ 0 w 6400"/>
                  <a:gd name="T59" fmla="*/ 0 h 6920"/>
                  <a:gd name="T60" fmla="*/ 0 w 6400"/>
                  <a:gd name="T61" fmla="*/ 0 h 6920"/>
                  <a:gd name="T62" fmla="*/ 0 w 6400"/>
                  <a:gd name="T63" fmla="*/ 0 h 6920"/>
                  <a:gd name="T64" fmla="*/ 0 w 6400"/>
                  <a:gd name="T65" fmla="*/ 0 h 6920"/>
                  <a:gd name="T66" fmla="*/ 0 w 6400"/>
                  <a:gd name="T67" fmla="*/ 0 h 6920"/>
                  <a:gd name="T68" fmla="*/ 0 w 6400"/>
                  <a:gd name="T69" fmla="*/ 0 h 6920"/>
                  <a:gd name="T70" fmla="*/ 0 w 6400"/>
                  <a:gd name="T71" fmla="*/ 0 h 6920"/>
                  <a:gd name="T72" fmla="*/ 0 w 6400"/>
                  <a:gd name="T73" fmla="*/ 0 h 6920"/>
                  <a:gd name="T74" fmla="*/ 0 w 6400"/>
                  <a:gd name="T75" fmla="*/ 0 h 6920"/>
                  <a:gd name="T76" fmla="*/ 0 w 6400"/>
                  <a:gd name="T77" fmla="*/ 0 h 6920"/>
                  <a:gd name="T78" fmla="*/ 0 w 6400"/>
                  <a:gd name="T79" fmla="*/ 0 h 6920"/>
                  <a:gd name="T80" fmla="*/ 0 w 6400"/>
                  <a:gd name="T81" fmla="*/ 0 h 6920"/>
                  <a:gd name="T82" fmla="*/ 0 w 6400"/>
                  <a:gd name="T83" fmla="*/ 0 h 6920"/>
                  <a:gd name="T84" fmla="*/ 0 w 6400"/>
                  <a:gd name="T85" fmla="*/ 0 h 6920"/>
                  <a:gd name="T86" fmla="*/ 0 w 6400"/>
                  <a:gd name="T87" fmla="*/ 0 h 6920"/>
                  <a:gd name="T88" fmla="*/ 0 w 6400"/>
                  <a:gd name="T89" fmla="*/ 0 h 6920"/>
                  <a:gd name="T90" fmla="*/ 0 w 6400"/>
                  <a:gd name="T91" fmla="*/ 0 h 6920"/>
                  <a:gd name="T92" fmla="*/ 0 w 6400"/>
                  <a:gd name="T93" fmla="*/ 0 h 6920"/>
                  <a:gd name="T94" fmla="*/ 0 w 6400"/>
                  <a:gd name="T95" fmla="*/ 0 h 6920"/>
                  <a:gd name="T96" fmla="*/ 0 w 6400"/>
                  <a:gd name="T97" fmla="*/ 0 h 6920"/>
                  <a:gd name="T98" fmla="*/ 0 w 6400"/>
                  <a:gd name="T99" fmla="*/ 0 h 6920"/>
                  <a:gd name="T100" fmla="*/ 0 w 6400"/>
                  <a:gd name="T101" fmla="*/ 0 h 6920"/>
                  <a:gd name="T102" fmla="*/ 0 w 6400"/>
                  <a:gd name="T103" fmla="*/ 0 h 692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6400"/>
                  <a:gd name="T157" fmla="*/ 0 h 6920"/>
                  <a:gd name="T158" fmla="*/ 6400 w 6400"/>
                  <a:gd name="T159" fmla="*/ 6920 h 692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6400" h="6920">
                    <a:moveTo>
                      <a:pt x="1816" y="0"/>
                    </a:moveTo>
                    <a:cubicBezTo>
                      <a:pt x="2033" y="216"/>
                      <a:pt x="1989" y="389"/>
                      <a:pt x="2076" y="735"/>
                    </a:cubicBezTo>
                    <a:lnTo>
                      <a:pt x="2379" y="995"/>
                    </a:lnTo>
                    <a:lnTo>
                      <a:pt x="2551" y="908"/>
                    </a:lnTo>
                    <a:lnTo>
                      <a:pt x="2508" y="649"/>
                    </a:lnTo>
                    <a:cubicBezTo>
                      <a:pt x="2854" y="519"/>
                      <a:pt x="3157" y="389"/>
                      <a:pt x="3503" y="346"/>
                    </a:cubicBezTo>
                    <a:cubicBezTo>
                      <a:pt x="3633" y="303"/>
                      <a:pt x="3676" y="389"/>
                      <a:pt x="3676" y="519"/>
                    </a:cubicBezTo>
                    <a:cubicBezTo>
                      <a:pt x="3762" y="908"/>
                      <a:pt x="4022" y="1211"/>
                      <a:pt x="4324" y="1384"/>
                    </a:cubicBezTo>
                    <a:cubicBezTo>
                      <a:pt x="4454" y="1557"/>
                      <a:pt x="4454" y="1730"/>
                      <a:pt x="4714" y="1860"/>
                    </a:cubicBezTo>
                    <a:cubicBezTo>
                      <a:pt x="4973" y="1730"/>
                      <a:pt x="5233" y="1600"/>
                      <a:pt x="5622" y="1514"/>
                    </a:cubicBezTo>
                    <a:cubicBezTo>
                      <a:pt x="5751" y="1687"/>
                      <a:pt x="5751" y="1903"/>
                      <a:pt x="5751" y="2162"/>
                    </a:cubicBezTo>
                    <a:lnTo>
                      <a:pt x="6400" y="2681"/>
                    </a:lnTo>
                    <a:cubicBezTo>
                      <a:pt x="6097" y="2768"/>
                      <a:pt x="6011" y="2941"/>
                      <a:pt x="6227" y="3244"/>
                    </a:cubicBezTo>
                    <a:lnTo>
                      <a:pt x="6141" y="3676"/>
                    </a:lnTo>
                    <a:lnTo>
                      <a:pt x="5881" y="3503"/>
                    </a:lnTo>
                    <a:lnTo>
                      <a:pt x="5838" y="2941"/>
                    </a:lnTo>
                    <a:cubicBezTo>
                      <a:pt x="5881" y="2681"/>
                      <a:pt x="5665" y="2681"/>
                      <a:pt x="5535" y="2984"/>
                    </a:cubicBezTo>
                    <a:lnTo>
                      <a:pt x="5535" y="3503"/>
                    </a:lnTo>
                    <a:lnTo>
                      <a:pt x="5016" y="3503"/>
                    </a:lnTo>
                    <a:lnTo>
                      <a:pt x="4930" y="3936"/>
                    </a:lnTo>
                    <a:lnTo>
                      <a:pt x="4757" y="4022"/>
                    </a:lnTo>
                    <a:lnTo>
                      <a:pt x="4714" y="4584"/>
                    </a:lnTo>
                    <a:lnTo>
                      <a:pt x="5233" y="4628"/>
                    </a:lnTo>
                    <a:lnTo>
                      <a:pt x="5449" y="4411"/>
                    </a:lnTo>
                    <a:lnTo>
                      <a:pt x="5535" y="4541"/>
                    </a:lnTo>
                    <a:lnTo>
                      <a:pt x="5492" y="5017"/>
                    </a:lnTo>
                    <a:cubicBezTo>
                      <a:pt x="5579" y="5233"/>
                      <a:pt x="5795" y="5406"/>
                      <a:pt x="6054" y="5579"/>
                    </a:cubicBezTo>
                    <a:lnTo>
                      <a:pt x="6097" y="5752"/>
                    </a:lnTo>
                    <a:lnTo>
                      <a:pt x="5968" y="6314"/>
                    </a:lnTo>
                    <a:cubicBezTo>
                      <a:pt x="5795" y="6358"/>
                      <a:pt x="5708" y="6401"/>
                      <a:pt x="5622" y="6531"/>
                    </a:cubicBezTo>
                    <a:lnTo>
                      <a:pt x="5406" y="6790"/>
                    </a:lnTo>
                    <a:cubicBezTo>
                      <a:pt x="5233" y="6920"/>
                      <a:pt x="5189" y="6833"/>
                      <a:pt x="5146" y="6660"/>
                    </a:cubicBezTo>
                    <a:cubicBezTo>
                      <a:pt x="5276" y="6401"/>
                      <a:pt x="5189" y="6314"/>
                      <a:pt x="4973" y="6358"/>
                    </a:cubicBezTo>
                    <a:lnTo>
                      <a:pt x="4541" y="6574"/>
                    </a:lnTo>
                    <a:lnTo>
                      <a:pt x="4454" y="6314"/>
                    </a:lnTo>
                    <a:lnTo>
                      <a:pt x="4411" y="5882"/>
                    </a:lnTo>
                    <a:cubicBezTo>
                      <a:pt x="4151" y="5406"/>
                      <a:pt x="3762" y="5060"/>
                      <a:pt x="3287" y="4844"/>
                    </a:cubicBezTo>
                    <a:lnTo>
                      <a:pt x="2379" y="4930"/>
                    </a:lnTo>
                    <a:lnTo>
                      <a:pt x="2162" y="4368"/>
                    </a:lnTo>
                    <a:lnTo>
                      <a:pt x="1470" y="4411"/>
                    </a:lnTo>
                    <a:lnTo>
                      <a:pt x="865" y="4195"/>
                    </a:lnTo>
                    <a:lnTo>
                      <a:pt x="562" y="4282"/>
                    </a:lnTo>
                    <a:cubicBezTo>
                      <a:pt x="562" y="4238"/>
                      <a:pt x="519" y="4195"/>
                      <a:pt x="476" y="4152"/>
                    </a:cubicBezTo>
                    <a:cubicBezTo>
                      <a:pt x="476" y="4065"/>
                      <a:pt x="476" y="3979"/>
                      <a:pt x="519" y="3936"/>
                    </a:cubicBezTo>
                    <a:cubicBezTo>
                      <a:pt x="433" y="3892"/>
                      <a:pt x="346" y="3849"/>
                      <a:pt x="303" y="3806"/>
                    </a:cubicBezTo>
                    <a:cubicBezTo>
                      <a:pt x="173" y="3590"/>
                      <a:pt x="87" y="3330"/>
                      <a:pt x="0" y="3071"/>
                    </a:cubicBezTo>
                    <a:cubicBezTo>
                      <a:pt x="43" y="2898"/>
                      <a:pt x="87" y="2768"/>
                      <a:pt x="173" y="2595"/>
                    </a:cubicBezTo>
                    <a:lnTo>
                      <a:pt x="43" y="2379"/>
                    </a:lnTo>
                    <a:cubicBezTo>
                      <a:pt x="130" y="1946"/>
                      <a:pt x="476" y="1600"/>
                      <a:pt x="1038" y="1427"/>
                    </a:cubicBezTo>
                    <a:cubicBezTo>
                      <a:pt x="1081" y="1038"/>
                      <a:pt x="1254" y="822"/>
                      <a:pt x="1557" y="778"/>
                    </a:cubicBezTo>
                    <a:cubicBezTo>
                      <a:pt x="1557" y="562"/>
                      <a:pt x="1600" y="346"/>
                      <a:pt x="1600" y="130"/>
                    </a:cubicBezTo>
                    <a:lnTo>
                      <a:pt x="1816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445" name="Freeform 8" descr="Точечные ромбики"/>
            <p:cNvSpPr>
              <a:spLocks noEditPoints="1"/>
            </p:cNvSpPr>
            <p:nvPr/>
          </p:nvSpPr>
          <p:spPr bwMode="auto">
            <a:xfrm>
              <a:off x="1586" y="1237"/>
              <a:ext cx="1216" cy="1380"/>
            </a:xfrm>
            <a:custGeom>
              <a:avLst/>
              <a:gdLst>
                <a:gd name="T0" fmla="*/ 0 w 7263"/>
                <a:gd name="T1" fmla="*/ 0 h 8217"/>
                <a:gd name="T2" fmla="*/ 0 w 7263"/>
                <a:gd name="T3" fmla="*/ 0 h 8217"/>
                <a:gd name="T4" fmla="*/ 0 w 7263"/>
                <a:gd name="T5" fmla="*/ 0 h 8217"/>
                <a:gd name="T6" fmla="*/ 0 w 7263"/>
                <a:gd name="T7" fmla="*/ 0 h 8217"/>
                <a:gd name="T8" fmla="*/ 0 w 7263"/>
                <a:gd name="T9" fmla="*/ 0 h 8217"/>
                <a:gd name="T10" fmla="*/ 0 w 7263"/>
                <a:gd name="T11" fmla="*/ 0 h 8217"/>
                <a:gd name="T12" fmla="*/ 0 w 7263"/>
                <a:gd name="T13" fmla="*/ 0 h 8217"/>
                <a:gd name="T14" fmla="*/ 0 w 7263"/>
                <a:gd name="T15" fmla="*/ 0 h 8217"/>
                <a:gd name="T16" fmla="*/ 0 w 7263"/>
                <a:gd name="T17" fmla="*/ 0 h 8217"/>
                <a:gd name="T18" fmla="*/ 0 w 7263"/>
                <a:gd name="T19" fmla="*/ 0 h 8217"/>
                <a:gd name="T20" fmla="*/ 0 w 7263"/>
                <a:gd name="T21" fmla="*/ 0 h 8217"/>
                <a:gd name="T22" fmla="*/ 0 w 7263"/>
                <a:gd name="T23" fmla="*/ 0 h 8217"/>
                <a:gd name="T24" fmla="*/ 0 w 7263"/>
                <a:gd name="T25" fmla="*/ 0 h 8217"/>
                <a:gd name="T26" fmla="*/ 0 w 7263"/>
                <a:gd name="T27" fmla="*/ 0 h 8217"/>
                <a:gd name="T28" fmla="*/ 0 w 7263"/>
                <a:gd name="T29" fmla="*/ 0 h 8217"/>
                <a:gd name="T30" fmla="*/ 0 w 7263"/>
                <a:gd name="T31" fmla="*/ 0 h 8217"/>
                <a:gd name="T32" fmla="*/ 0 w 7263"/>
                <a:gd name="T33" fmla="*/ 0 h 8217"/>
                <a:gd name="T34" fmla="*/ 0 w 7263"/>
                <a:gd name="T35" fmla="*/ 0 h 8217"/>
                <a:gd name="T36" fmla="*/ 0 w 7263"/>
                <a:gd name="T37" fmla="*/ 0 h 8217"/>
                <a:gd name="T38" fmla="*/ 0 w 7263"/>
                <a:gd name="T39" fmla="*/ 0 h 8217"/>
                <a:gd name="T40" fmla="*/ 0 w 7263"/>
                <a:gd name="T41" fmla="*/ 0 h 8217"/>
                <a:gd name="T42" fmla="*/ 0 w 7263"/>
                <a:gd name="T43" fmla="*/ 0 h 8217"/>
                <a:gd name="T44" fmla="*/ 0 w 7263"/>
                <a:gd name="T45" fmla="*/ 0 h 8217"/>
                <a:gd name="T46" fmla="*/ 0 w 7263"/>
                <a:gd name="T47" fmla="*/ 0 h 8217"/>
                <a:gd name="T48" fmla="*/ 0 w 7263"/>
                <a:gd name="T49" fmla="*/ 0 h 8217"/>
                <a:gd name="T50" fmla="*/ 0 w 7263"/>
                <a:gd name="T51" fmla="*/ 0 h 8217"/>
                <a:gd name="T52" fmla="*/ 0 w 7263"/>
                <a:gd name="T53" fmla="*/ 0 h 8217"/>
                <a:gd name="T54" fmla="*/ 0 w 7263"/>
                <a:gd name="T55" fmla="*/ 0 h 8217"/>
                <a:gd name="T56" fmla="*/ 0 w 7263"/>
                <a:gd name="T57" fmla="*/ 0 h 8217"/>
                <a:gd name="T58" fmla="*/ 0 w 7263"/>
                <a:gd name="T59" fmla="*/ 0 h 8217"/>
                <a:gd name="T60" fmla="*/ 0 w 7263"/>
                <a:gd name="T61" fmla="*/ 0 h 8217"/>
                <a:gd name="T62" fmla="*/ 0 w 7263"/>
                <a:gd name="T63" fmla="*/ 0 h 8217"/>
                <a:gd name="T64" fmla="*/ 0 w 7263"/>
                <a:gd name="T65" fmla="*/ 0 h 8217"/>
                <a:gd name="T66" fmla="*/ 0 w 7263"/>
                <a:gd name="T67" fmla="*/ 0 h 8217"/>
                <a:gd name="T68" fmla="*/ 0 w 7263"/>
                <a:gd name="T69" fmla="*/ 0 h 8217"/>
                <a:gd name="T70" fmla="*/ 0 w 7263"/>
                <a:gd name="T71" fmla="*/ 0 h 8217"/>
                <a:gd name="T72" fmla="*/ 0 w 7263"/>
                <a:gd name="T73" fmla="*/ 0 h 8217"/>
                <a:gd name="T74" fmla="*/ 0 w 7263"/>
                <a:gd name="T75" fmla="*/ 0 h 8217"/>
                <a:gd name="T76" fmla="*/ 0 w 7263"/>
                <a:gd name="T77" fmla="*/ 0 h 8217"/>
                <a:gd name="T78" fmla="*/ 0 w 7263"/>
                <a:gd name="T79" fmla="*/ 0 h 8217"/>
                <a:gd name="T80" fmla="*/ 0 w 7263"/>
                <a:gd name="T81" fmla="*/ 0 h 8217"/>
                <a:gd name="T82" fmla="*/ 0 w 7263"/>
                <a:gd name="T83" fmla="*/ 0 h 8217"/>
                <a:gd name="T84" fmla="*/ 0 w 7263"/>
                <a:gd name="T85" fmla="*/ 0 h 8217"/>
                <a:gd name="T86" fmla="*/ 0 w 7263"/>
                <a:gd name="T87" fmla="*/ 0 h 82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263"/>
                <a:gd name="T133" fmla="*/ 0 h 8217"/>
                <a:gd name="T134" fmla="*/ 7263 w 7263"/>
                <a:gd name="T135" fmla="*/ 8217 h 821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263" h="8217">
                  <a:moveTo>
                    <a:pt x="1167" y="8217"/>
                  </a:moveTo>
                  <a:lnTo>
                    <a:pt x="1167" y="8174"/>
                  </a:lnTo>
                  <a:cubicBezTo>
                    <a:pt x="951" y="8001"/>
                    <a:pt x="778" y="7828"/>
                    <a:pt x="562" y="7655"/>
                  </a:cubicBezTo>
                  <a:cubicBezTo>
                    <a:pt x="303" y="7438"/>
                    <a:pt x="260" y="7265"/>
                    <a:pt x="476" y="6919"/>
                  </a:cubicBezTo>
                  <a:cubicBezTo>
                    <a:pt x="476" y="6919"/>
                    <a:pt x="476" y="6790"/>
                    <a:pt x="476" y="6746"/>
                  </a:cubicBezTo>
                  <a:cubicBezTo>
                    <a:pt x="476" y="6400"/>
                    <a:pt x="432" y="6011"/>
                    <a:pt x="432" y="5665"/>
                  </a:cubicBezTo>
                  <a:cubicBezTo>
                    <a:pt x="260" y="5665"/>
                    <a:pt x="173" y="5665"/>
                    <a:pt x="0" y="5665"/>
                  </a:cubicBezTo>
                  <a:cubicBezTo>
                    <a:pt x="43" y="5363"/>
                    <a:pt x="260" y="5276"/>
                    <a:pt x="562" y="5146"/>
                  </a:cubicBezTo>
                  <a:cubicBezTo>
                    <a:pt x="778" y="5017"/>
                    <a:pt x="865" y="4454"/>
                    <a:pt x="951" y="3979"/>
                  </a:cubicBezTo>
                  <a:cubicBezTo>
                    <a:pt x="1081" y="3719"/>
                    <a:pt x="908" y="3417"/>
                    <a:pt x="822" y="3157"/>
                  </a:cubicBezTo>
                  <a:cubicBezTo>
                    <a:pt x="908" y="2984"/>
                    <a:pt x="865" y="2941"/>
                    <a:pt x="951" y="2854"/>
                  </a:cubicBezTo>
                  <a:cubicBezTo>
                    <a:pt x="995" y="2552"/>
                    <a:pt x="1124" y="2249"/>
                    <a:pt x="1038" y="1989"/>
                  </a:cubicBezTo>
                  <a:cubicBezTo>
                    <a:pt x="951" y="1773"/>
                    <a:pt x="951" y="1557"/>
                    <a:pt x="1124" y="1470"/>
                  </a:cubicBezTo>
                  <a:lnTo>
                    <a:pt x="1297" y="1557"/>
                  </a:lnTo>
                  <a:lnTo>
                    <a:pt x="1773" y="1081"/>
                  </a:lnTo>
                  <a:cubicBezTo>
                    <a:pt x="1989" y="649"/>
                    <a:pt x="2594" y="649"/>
                    <a:pt x="2637" y="1168"/>
                  </a:cubicBezTo>
                  <a:cubicBezTo>
                    <a:pt x="2983" y="1211"/>
                    <a:pt x="3243" y="1081"/>
                    <a:pt x="3372" y="735"/>
                  </a:cubicBezTo>
                  <a:cubicBezTo>
                    <a:pt x="3545" y="346"/>
                    <a:pt x="3675" y="346"/>
                    <a:pt x="4237" y="389"/>
                  </a:cubicBezTo>
                  <a:lnTo>
                    <a:pt x="4540" y="0"/>
                  </a:lnTo>
                  <a:lnTo>
                    <a:pt x="4929" y="216"/>
                  </a:lnTo>
                  <a:cubicBezTo>
                    <a:pt x="4886" y="303"/>
                    <a:pt x="4886" y="346"/>
                    <a:pt x="4842" y="389"/>
                  </a:cubicBezTo>
                  <a:cubicBezTo>
                    <a:pt x="4886" y="433"/>
                    <a:pt x="4929" y="433"/>
                    <a:pt x="4929" y="476"/>
                  </a:cubicBezTo>
                  <a:cubicBezTo>
                    <a:pt x="5015" y="389"/>
                    <a:pt x="5102" y="346"/>
                    <a:pt x="5145" y="303"/>
                  </a:cubicBezTo>
                  <a:cubicBezTo>
                    <a:pt x="5275" y="433"/>
                    <a:pt x="5404" y="476"/>
                    <a:pt x="5534" y="433"/>
                  </a:cubicBezTo>
                  <a:cubicBezTo>
                    <a:pt x="5837" y="649"/>
                    <a:pt x="6139" y="822"/>
                    <a:pt x="6485" y="952"/>
                  </a:cubicBezTo>
                  <a:cubicBezTo>
                    <a:pt x="6918" y="1081"/>
                    <a:pt x="6745" y="1254"/>
                    <a:pt x="6658" y="1600"/>
                  </a:cubicBezTo>
                  <a:cubicBezTo>
                    <a:pt x="6701" y="1730"/>
                    <a:pt x="6701" y="1860"/>
                    <a:pt x="6615" y="2076"/>
                  </a:cubicBezTo>
                  <a:cubicBezTo>
                    <a:pt x="6528" y="2465"/>
                    <a:pt x="6572" y="2508"/>
                    <a:pt x="6831" y="2162"/>
                  </a:cubicBezTo>
                  <a:cubicBezTo>
                    <a:pt x="6961" y="2379"/>
                    <a:pt x="7091" y="2552"/>
                    <a:pt x="7263" y="2725"/>
                  </a:cubicBezTo>
                  <a:cubicBezTo>
                    <a:pt x="7220" y="3157"/>
                    <a:pt x="7220" y="3590"/>
                    <a:pt x="7177" y="3979"/>
                  </a:cubicBezTo>
                  <a:cubicBezTo>
                    <a:pt x="6918" y="4022"/>
                    <a:pt x="6615" y="4022"/>
                    <a:pt x="6399" y="4022"/>
                  </a:cubicBezTo>
                  <a:cubicBezTo>
                    <a:pt x="6312" y="4411"/>
                    <a:pt x="6226" y="4757"/>
                    <a:pt x="6139" y="5146"/>
                  </a:cubicBezTo>
                  <a:cubicBezTo>
                    <a:pt x="6139" y="5752"/>
                    <a:pt x="6183" y="5622"/>
                    <a:pt x="6658" y="5882"/>
                  </a:cubicBezTo>
                  <a:cubicBezTo>
                    <a:pt x="6615" y="6055"/>
                    <a:pt x="6658" y="6271"/>
                    <a:pt x="6485" y="6400"/>
                  </a:cubicBezTo>
                  <a:cubicBezTo>
                    <a:pt x="6356" y="6400"/>
                    <a:pt x="6269" y="6530"/>
                    <a:pt x="6226" y="6617"/>
                  </a:cubicBezTo>
                  <a:cubicBezTo>
                    <a:pt x="6096" y="7136"/>
                    <a:pt x="6010" y="6919"/>
                    <a:pt x="6010" y="6617"/>
                  </a:cubicBezTo>
                  <a:cubicBezTo>
                    <a:pt x="5966" y="6400"/>
                    <a:pt x="5621" y="6400"/>
                    <a:pt x="5577" y="6703"/>
                  </a:cubicBezTo>
                  <a:cubicBezTo>
                    <a:pt x="5491" y="6963"/>
                    <a:pt x="5404" y="7049"/>
                    <a:pt x="5275" y="6919"/>
                  </a:cubicBezTo>
                  <a:cubicBezTo>
                    <a:pt x="5015" y="6833"/>
                    <a:pt x="4886" y="7092"/>
                    <a:pt x="4713" y="7352"/>
                  </a:cubicBezTo>
                  <a:cubicBezTo>
                    <a:pt x="3675" y="7438"/>
                    <a:pt x="2594" y="7525"/>
                    <a:pt x="1557" y="7611"/>
                  </a:cubicBezTo>
                  <a:cubicBezTo>
                    <a:pt x="1513" y="7741"/>
                    <a:pt x="1470" y="7871"/>
                    <a:pt x="1384" y="7957"/>
                  </a:cubicBezTo>
                  <a:cubicBezTo>
                    <a:pt x="1297" y="8044"/>
                    <a:pt x="1211" y="8130"/>
                    <a:pt x="1167" y="8217"/>
                  </a:cubicBezTo>
                  <a:close/>
                  <a:moveTo>
                    <a:pt x="1081" y="1470"/>
                  </a:moveTo>
                  <a:lnTo>
                    <a:pt x="1081" y="1470"/>
                  </a:lnTo>
                  <a:close/>
                </a:path>
              </a:pathLst>
            </a:custGeom>
            <a:pattFill prst="dotDmnd">
              <a:fgClr>
                <a:srgbClr val="969696"/>
              </a:fgClr>
              <a:bgClr>
                <a:srgbClr val="FFFFFF"/>
              </a:bgClr>
            </a:patt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6" name="Freeform 9"/>
            <p:cNvSpPr>
              <a:spLocks noEditPoints="1"/>
            </p:cNvSpPr>
            <p:nvPr/>
          </p:nvSpPr>
          <p:spPr bwMode="auto">
            <a:xfrm>
              <a:off x="1586" y="1237"/>
              <a:ext cx="1216" cy="1380"/>
            </a:xfrm>
            <a:custGeom>
              <a:avLst/>
              <a:gdLst>
                <a:gd name="T0" fmla="*/ 0 w 7263"/>
                <a:gd name="T1" fmla="*/ 0 h 8217"/>
                <a:gd name="T2" fmla="*/ 0 w 7263"/>
                <a:gd name="T3" fmla="*/ 0 h 8217"/>
                <a:gd name="T4" fmla="*/ 0 w 7263"/>
                <a:gd name="T5" fmla="*/ 0 h 8217"/>
                <a:gd name="T6" fmla="*/ 0 w 7263"/>
                <a:gd name="T7" fmla="*/ 0 h 8217"/>
                <a:gd name="T8" fmla="*/ 0 w 7263"/>
                <a:gd name="T9" fmla="*/ 0 h 8217"/>
                <a:gd name="T10" fmla="*/ 0 w 7263"/>
                <a:gd name="T11" fmla="*/ 0 h 8217"/>
                <a:gd name="T12" fmla="*/ 0 w 7263"/>
                <a:gd name="T13" fmla="*/ 0 h 8217"/>
                <a:gd name="T14" fmla="*/ 0 w 7263"/>
                <a:gd name="T15" fmla="*/ 0 h 8217"/>
                <a:gd name="T16" fmla="*/ 0 w 7263"/>
                <a:gd name="T17" fmla="*/ 0 h 8217"/>
                <a:gd name="T18" fmla="*/ 0 w 7263"/>
                <a:gd name="T19" fmla="*/ 0 h 8217"/>
                <a:gd name="T20" fmla="*/ 0 w 7263"/>
                <a:gd name="T21" fmla="*/ 0 h 8217"/>
                <a:gd name="T22" fmla="*/ 0 w 7263"/>
                <a:gd name="T23" fmla="*/ 0 h 8217"/>
                <a:gd name="T24" fmla="*/ 0 w 7263"/>
                <a:gd name="T25" fmla="*/ 0 h 8217"/>
                <a:gd name="T26" fmla="*/ 0 w 7263"/>
                <a:gd name="T27" fmla="*/ 0 h 8217"/>
                <a:gd name="T28" fmla="*/ 0 w 7263"/>
                <a:gd name="T29" fmla="*/ 0 h 8217"/>
                <a:gd name="T30" fmla="*/ 0 w 7263"/>
                <a:gd name="T31" fmla="*/ 0 h 8217"/>
                <a:gd name="T32" fmla="*/ 0 w 7263"/>
                <a:gd name="T33" fmla="*/ 0 h 8217"/>
                <a:gd name="T34" fmla="*/ 0 w 7263"/>
                <a:gd name="T35" fmla="*/ 0 h 8217"/>
                <a:gd name="T36" fmla="*/ 0 w 7263"/>
                <a:gd name="T37" fmla="*/ 0 h 8217"/>
                <a:gd name="T38" fmla="*/ 0 w 7263"/>
                <a:gd name="T39" fmla="*/ 0 h 8217"/>
                <a:gd name="T40" fmla="*/ 0 w 7263"/>
                <a:gd name="T41" fmla="*/ 0 h 8217"/>
                <a:gd name="T42" fmla="*/ 0 w 7263"/>
                <a:gd name="T43" fmla="*/ 0 h 8217"/>
                <a:gd name="T44" fmla="*/ 0 w 7263"/>
                <a:gd name="T45" fmla="*/ 0 h 8217"/>
                <a:gd name="T46" fmla="*/ 0 w 7263"/>
                <a:gd name="T47" fmla="*/ 0 h 8217"/>
                <a:gd name="T48" fmla="*/ 0 w 7263"/>
                <a:gd name="T49" fmla="*/ 0 h 8217"/>
                <a:gd name="T50" fmla="*/ 0 w 7263"/>
                <a:gd name="T51" fmla="*/ 0 h 8217"/>
                <a:gd name="T52" fmla="*/ 0 w 7263"/>
                <a:gd name="T53" fmla="*/ 0 h 8217"/>
                <a:gd name="T54" fmla="*/ 0 w 7263"/>
                <a:gd name="T55" fmla="*/ 0 h 8217"/>
                <a:gd name="T56" fmla="*/ 0 w 7263"/>
                <a:gd name="T57" fmla="*/ 0 h 8217"/>
                <a:gd name="T58" fmla="*/ 0 w 7263"/>
                <a:gd name="T59" fmla="*/ 0 h 8217"/>
                <a:gd name="T60" fmla="*/ 0 w 7263"/>
                <a:gd name="T61" fmla="*/ 0 h 8217"/>
                <a:gd name="T62" fmla="*/ 0 w 7263"/>
                <a:gd name="T63" fmla="*/ 0 h 8217"/>
                <a:gd name="T64" fmla="*/ 0 w 7263"/>
                <a:gd name="T65" fmla="*/ 0 h 8217"/>
                <a:gd name="T66" fmla="*/ 0 w 7263"/>
                <a:gd name="T67" fmla="*/ 0 h 8217"/>
                <a:gd name="T68" fmla="*/ 0 w 7263"/>
                <a:gd name="T69" fmla="*/ 0 h 8217"/>
                <a:gd name="T70" fmla="*/ 0 w 7263"/>
                <a:gd name="T71" fmla="*/ 0 h 8217"/>
                <a:gd name="T72" fmla="*/ 0 w 7263"/>
                <a:gd name="T73" fmla="*/ 0 h 8217"/>
                <a:gd name="T74" fmla="*/ 0 w 7263"/>
                <a:gd name="T75" fmla="*/ 0 h 8217"/>
                <a:gd name="T76" fmla="*/ 0 w 7263"/>
                <a:gd name="T77" fmla="*/ 0 h 8217"/>
                <a:gd name="T78" fmla="*/ 0 w 7263"/>
                <a:gd name="T79" fmla="*/ 0 h 8217"/>
                <a:gd name="T80" fmla="*/ 0 w 7263"/>
                <a:gd name="T81" fmla="*/ 0 h 8217"/>
                <a:gd name="T82" fmla="*/ 0 w 7263"/>
                <a:gd name="T83" fmla="*/ 0 h 8217"/>
                <a:gd name="T84" fmla="*/ 0 w 7263"/>
                <a:gd name="T85" fmla="*/ 0 h 8217"/>
                <a:gd name="T86" fmla="*/ 0 w 7263"/>
                <a:gd name="T87" fmla="*/ 0 h 82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263"/>
                <a:gd name="T133" fmla="*/ 0 h 8217"/>
                <a:gd name="T134" fmla="*/ 7263 w 7263"/>
                <a:gd name="T135" fmla="*/ 8217 h 821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263" h="8217">
                  <a:moveTo>
                    <a:pt x="1167" y="8217"/>
                  </a:moveTo>
                  <a:lnTo>
                    <a:pt x="1167" y="8174"/>
                  </a:lnTo>
                  <a:cubicBezTo>
                    <a:pt x="951" y="8001"/>
                    <a:pt x="778" y="7828"/>
                    <a:pt x="562" y="7655"/>
                  </a:cubicBezTo>
                  <a:cubicBezTo>
                    <a:pt x="303" y="7438"/>
                    <a:pt x="260" y="7265"/>
                    <a:pt x="476" y="6919"/>
                  </a:cubicBezTo>
                  <a:cubicBezTo>
                    <a:pt x="476" y="6919"/>
                    <a:pt x="476" y="6790"/>
                    <a:pt x="476" y="6746"/>
                  </a:cubicBezTo>
                  <a:cubicBezTo>
                    <a:pt x="476" y="6400"/>
                    <a:pt x="432" y="6011"/>
                    <a:pt x="432" y="5665"/>
                  </a:cubicBezTo>
                  <a:cubicBezTo>
                    <a:pt x="260" y="5665"/>
                    <a:pt x="173" y="5665"/>
                    <a:pt x="0" y="5665"/>
                  </a:cubicBezTo>
                  <a:cubicBezTo>
                    <a:pt x="43" y="5363"/>
                    <a:pt x="260" y="5276"/>
                    <a:pt x="562" y="5146"/>
                  </a:cubicBezTo>
                  <a:cubicBezTo>
                    <a:pt x="778" y="5017"/>
                    <a:pt x="865" y="4454"/>
                    <a:pt x="951" y="3979"/>
                  </a:cubicBezTo>
                  <a:cubicBezTo>
                    <a:pt x="1081" y="3719"/>
                    <a:pt x="908" y="3417"/>
                    <a:pt x="822" y="3157"/>
                  </a:cubicBezTo>
                  <a:cubicBezTo>
                    <a:pt x="908" y="2984"/>
                    <a:pt x="865" y="2941"/>
                    <a:pt x="951" y="2854"/>
                  </a:cubicBezTo>
                  <a:cubicBezTo>
                    <a:pt x="995" y="2552"/>
                    <a:pt x="1124" y="2249"/>
                    <a:pt x="1038" y="1989"/>
                  </a:cubicBezTo>
                  <a:cubicBezTo>
                    <a:pt x="951" y="1773"/>
                    <a:pt x="951" y="1557"/>
                    <a:pt x="1124" y="1470"/>
                  </a:cubicBezTo>
                  <a:lnTo>
                    <a:pt x="1297" y="1557"/>
                  </a:lnTo>
                  <a:lnTo>
                    <a:pt x="1773" y="1081"/>
                  </a:lnTo>
                  <a:cubicBezTo>
                    <a:pt x="1989" y="649"/>
                    <a:pt x="2594" y="649"/>
                    <a:pt x="2637" y="1168"/>
                  </a:cubicBezTo>
                  <a:cubicBezTo>
                    <a:pt x="2983" y="1211"/>
                    <a:pt x="3243" y="1081"/>
                    <a:pt x="3372" y="735"/>
                  </a:cubicBezTo>
                  <a:cubicBezTo>
                    <a:pt x="3545" y="346"/>
                    <a:pt x="3675" y="346"/>
                    <a:pt x="4237" y="389"/>
                  </a:cubicBezTo>
                  <a:lnTo>
                    <a:pt x="4540" y="0"/>
                  </a:lnTo>
                  <a:lnTo>
                    <a:pt x="4929" y="216"/>
                  </a:lnTo>
                  <a:cubicBezTo>
                    <a:pt x="4886" y="303"/>
                    <a:pt x="4886" y="346"/>
                    <a:pt x="4842" y="389"/>
                  </a:cubicBezTo>
                  <a:cubicBezTo>
                    <a:pt x="4886" y="433"/>
                    <a:pt x="4929" y="433"/>
                    <a:pt x="4929" y="476"/>
                  </a:cubicBezTo>
                  <a:cubicBezTo>
                    <a:pt x="5015" y="389"/>
                    <a:pt x="5102" y="346"/>
                    <a:pt x="5145" y="303"/>
                  </a:cubicBezTo>
                  <a:cubicBezTo>
                    <a:pt x="5275" y="433"/>
                    <a:pt x="5404" y="476"/>
                    <a:pt x="5534" y="433"/>
                  </a:cubicBezTo>
                  <a:cubicBezTo>
                    <a:pt x="5837" y="649"/>
                    <a:pt x="6139" y="822"/>
                    <a:pt x="6485" y="952"/>
                  </a:cubicBezTo>
                  <a:cubicBezTo>
                    <a:pt x="6918" y="1081"/>
                    <a:pt x="6745" y="1254"/>
                    <a:pt x="6658" y="1600"/>
                  </a:cubicBezTo>
                  <a:cubicBezTo>
                    <a:pt x="6701" y="1730"/>
                    <a:pt x="6701" y="1860"/>
                    <a:pt x="6615" y="2076"/>
                  </a:cubicBezTo>
                  <a:cubicBezTo>
                    <a:pt x="6528" y="2465"/>
                    <a:pt x="6572" y="2508"/>
                    <a:pt x="6831" y="2162"/>
                  </a:cubicBezTo>
                  <a:cubicBezTo>
                    <a:pt x="6961" y="2379"/>
                    <a:pt x="7091" y="2552"/>
                    <a:pt x="7263" y="2725"/>
                  </a:cubicBezTo>
                  <a:cubicBezTo>
                    <a:pt x="7220" y="3157"/>
                    <a:pt x="7220" y="3590"/>
                    <a:pt x="7177" y="3979"/>
                  </a:cubicBezTo>
                  <a:cubicBezTo>
                    <a:pt x="6918" y="4022"/>
                    <a:pt x="6615" y="4022"/>
                    <a:pt x="6399" y="4022"/>
                  </a:cubicBezTo>
                  <a:cubicBezTo>
                    <a:pt x="6312" y="4411"/>
                    <a:pt x="6226" y="4757"/>
                    <a:pt x="6139" y="5146"/>
                  </a:cubicBezTo>
                  <a:cubicBezTo>
                    <a:pt x="6139" y="5752"/>
                    <a:pt x="6183" y="5622"/>
                    <a:pt x="6658" y="5882"/>
                  </a:cubicBezTo>
                  <a:cubicBezTo>
                    <a:pt x="6615" y="6055"/>
                    <a:pt x="6658" y="6271"/>
                    <a:pt x="6485" y="6400"/>
                  </a:cubicBezTo>
                  <a:cubicBezTo>
                    <a:pt x="6356" y="6400"/>
                    <a:pt x="6269" y="6530"/>
                    <a:pt x="6226" y="6617"/>
                  </a:cubicBezTo>
                  <a:cubicBezTo>
                    <a:pt x="6096" y="7136"/>
                    <a:pt x="6010" y="6919"/>
                    <a:pt x="6010" y="6617"/>
                  </a:cubicBezTo>
                  <a:cubicBezTo>
                    <a:pt x="5966" y="6400"/>
                    <a:pt x="5621" y="6400"/>
                    <a:pt x="5577" y="6703"/>
                  </a:cubicBezTo>
                  <a:cubicBezTo>
                    <a:pt x="5491" y="6963"/>
                    <a:pt x="5404" y="7049"/>
                    <a:pt x="5275" y="6919"/>
                  </a:cubicBezTo>
                  <a:cubicBezTo>
                    <a:pt x="5015" y="6833"/>
                    <a:pt x="4886" y="7092"/>
                    <a:pt x="4713" y="7352"/>
                  </a:cubicBezTo>
                  <a:cubicBezTo>
                    <a:pt x="3675" y="7438"/>
                    <a:pt x="2594" y="7525"/>
                    <a:pt x="1557" y="7611"/>
                  </a:cubicBezTo>
                  <a:cubicBezTo>
                    <a:pt x="1513" y="7741"/>
                    <a:pt x="1470" y="7871"/>
                    <a:pt x="1384" y="7957"/>
                  </a:cubicBezTo>
                  <a:cubicBezTo>
                    <a:pt x="1297" y="8044"/>
                    <a:pt x="1211" y="8130"/>
                    <a:pt x="1167" y="8217"/>
                  </a:cubicBezTo>
                  <a:close/>
                  <a:moveTo>
                    <a:pt x="1081" y="1470"/>
                  </a:moveTo>
                  <a:lnTo>
                    <a:pt x="1081" y="1470"/>
                  </a:lnTo>
                  <a:close/>
                </a:path>
              </a:pathLst>
            </a:custGeom>
            <a:solidFill>
              <a:srgbClr val="00B0F0"/>
            </a:solidFill>
            <a:ln w="10795" cap="rnd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85" y="285"/>
              <a:ext cx="1340" cy="1089"/>
              <a:chOff x="2585" y="285"/>
              <a:chExt cx="1340" cy="1089"/>
            </a:xfrm>
          </p:grpSpPr>
          <p:sp>
            <p:nvSpPr>
              <p:cNvPr id="18605" name="Freeform 11" descr="Точечные ромбики"/>
              <p:cNvSpPr>
                <a:spLocks noEditPoints="1"/>
              </p:cNvSpPr>
              <p:nvPr/>
            </p:nvSpPr>
            <p:spPr bwMode="auto">
              <a:xfrm>
                <a:off x="2585" y="285"/>
                <a:ext cx="1340" cy="1089"/>
              </a:xfrm>
              <a:custGeom>
                <a:avLst/>
                <a:gdLst>
                  <a:gd name="T0" fmla="*/ 0 w 8000"/>
                  <a:gd name="T1" fmla="*/ 0 h 6487"/>
                  <a:gd name="T2" fmla="*/ 0 w 8000"/>
                  <a:gd name="T3" fmla="*/ 0 h 6487"/>
                  <a:gd name="T4" fmla="*/ 0 w 8000"/>
                  <a:gd name="T5" fmla="*/ 0 h 6487"/>
                  <a:gd name="T6" fmla="*/ 0 w 8000"/>
                  <a:gd name="T7" fmla="*/ 0 h 6487"/>
                  <a:gd name="T8" fmla="*/ 0 w 8000"/>
                  <a:gd name="T9" fmla="*/ 0 h 6487"/>
                  <a:gd name="T10" fmla="*/ 0 w 8000"/>
                  <a:gd name="T11" fmla="*/ 0 h 6487"/>
                  <a:gd name="T12" fmla="*/ 0 w 8000"/>
                  <a:gd name="T13" fmla="*/ 0 h 6487"/>
                  <a:gd name="T14" fmla="*/ 0 w 8000"/>
                  <a:gd name="T15" fmla="*/ 0 h 6487"/>
                  <a:gd name="T16" fmla="*/ 0 w 8000"/>
                  <a:gd name="T17" fmla="*/ 0 h 6487"/>
                  <a:gd name="T18" fmla="*/ 0 w 8000"/>
                  <a:gd name="T19" fmla="*/ 0 h 6487"/>
                  <a:gd name="T20" fmla="*/ 0 w 8000"/>
                  <a:gd name="T21" fmla="*/ 0 h 6487"/>
                  <a:gd name="T22" fmla="*/ 0 w 8000"/>
                  <a:gd name="T23" fmla="*/ 0 h 6487"/>
                  <a:gd name="T24" fmla="*/ 0 w 8000"/>
                  <a:gd name="T25" fmla="*/ 0 h 6487"/>
                  <a:gd name="T26" fmla="*/ 0 w 8000"/>
                  <a:gd name="T27" fmla="*/ 0 h 6487"/>
                  <a:gd name="T28" fmla="*/ 0 w 8000"/>
                  <a:gd name="T29" fmla="*/ 0 h 6487"/>
                  <a:gd name="T30" fmla="*/ 0 w 8000"/>
                  <a:gd name="T31" fmla="*/ 0 h 6487"/>
                  <a:gd name="T32" fmla="*/ 0 w 8000"/>
                  <a:gd name="T33" fmla="*/ 0 h 6487"/>
                  <a:gd name="T34" fmla="*/ 0 w 8000"/>
                  <a:gd name="T35" fmla="*/ 0 h 6487"/>
                  <a:gd name="T36" fmla="*/ 0 w 8000"/>
                  <a:gd name="T37" fmla="*/ 0 h 6487"/>
                  <a:gd name="T38" fmla="*/ 0 w 8000"/>
                  <a:gd name="T39" fmla="*/ 0 h 6487"/>
                  <a:gd name="T40" fmla="*/ 0 w 8000"/>
                  <a:gd name="T41" fmla="*/ 0 h 6487"/>
                  <a:gd name="T42" fmla="*/ 0 w 8000"/>
                  <a:gd name="T43" fmla="*/ 0 h 6487"/>
                  <a:gd name="T44" fmla="*/ 0 w 8000"/>
                  <a:gd name="T45" fmla="*/ 0 h 6487"/>
                  <a:gd name="T46" fmla="*/ 0 w 8000"/>
                  <a:gd name="T47" fmla="*/ 0 h 6487"/>
                  <a:gd name="T48" fmla="*/ 0 w 8000"/>
                  <a:gd name="T49" fmla="*/ 0 h 6487"/>
                  <a:gd name="T50" fmla="*/ 0 w 8000"/>
                  <a:gd name="T51" fmla="*/ 0 h 6487"/>
                  <a:gd name="T52" fmla="*/ 0 w 8000"/>
                  <a:gd name="T53" fmla="*/ 0 h 6487"/>
                  <a:gd name="T54" fmla="*/ 0 w 8000"/>
                  <a:gd name="T55" fmla="*/ 0 h 6487"/>
                  <a:gd name="T56" fmla="*/ 0 w 8000"/>
                  <a:gd name="T57" fmla="*/ 0 h 6487"/>
                  <a:gd name="T58" fmla="*/ 0 w 8000"/>
                  <a:gd name="T59" fmla="*/ 0 h 6487"/>
                  <a:gd name="T60" fmla="*/ 0 w 8000"/>
                  <a:gd name="T61" fmla="*/ 0 h 6487"/>
                  <a:gd name="T62" fmla="*/ 0 w 8000"/>
                  <a:gd name="T63" fmla="*/ 0 h 6487"/>
                  <a:gd name="T64" fmla="*/ 0 w 8000"/>
                  <a:gd name="T65" fmla="*/ 0 h 6487"/>
                  <a:gd name="T66" fmla="*/ 0 w 8000"/>
                  <a:gd name="T67" fmla="*/ 0 h 6487"/>
                  <a:gd name="T68" fmla="*/ 0 w 8000"/>
                  <a:gd name="T69" fmla="*/ 0 h 6487"/>
                  <a:gd name="T70" fmla="*/ 0 w 8000"/>
                  <a:gd name="T71" fmla="*/ 0 h 6487"/>
                  <a:gd name="T72" fmla="*/ 0 w 8000"/>
                  <a:gd name="T73" fmla="*/ 0 h 6487"/>
                  <a:gd name="T74" fmla="*/ 0 w 8000"/>
                  <a:gd name="T75" fmla="*/ 0 h 6487"/>
                  <a:gd name="T76" fmla="*/ 0 w 8000"/>
                  <a:gd name="T77" fmla="*/ 0 h 6487"/>
                  <a:gd name="T78" fmla="*/ 0 w 8000"/>
                  <a:gd name="T79" fmla="*/ 0 h 6487"/>
                  <a:gd name="T80" fmla="*/ 0 w 8000"/>
                  <a:gd name="T81" fmla="*/ 0 h 6487"/>
                  <a:gd name="T82" fmla="*/ 0 w 8000"/>
                  <a:gd name="T83" fmla="*/ 0 h 6487"/>
                  <a:gd name="T84" fmla="*/ 0 w 8000"/>
                  <a:gd name="T85" fmla="*/ 0 h 6487"/>
                  <a:gd name="T86" fmla="*/ 0 w 8000"/>
                  <a:gd name="T87" fmla="*/ 0 h 6487"/>
                  <a:gd name="T88" fmla="*/ 0 w 8000"/>
                  <a:gd name="T89" fmla="*/ 0 h 6487"/>
                  <a:gd name="T90" fmla="*/ 0 w 8000"/>
                  <a:gd name="T91" fmla="*/ 0 h 6487"/>
                  <a:gd name="T92" fmla="*/ 0 w 8000"/>
                  <a:gd name="T93" fmla="*/ 0 h 6487"/>
                  <a:gd name="T94" fmla="*/ 0 w 8000"/>
                  <a:gd name="T95" fmla="*/ 0 h 6487"/>
                  <a:gd name="T96" fmla="*/ 0 w 8000"/>
                  <a:gd name="T97" fmla="*/ 0 h 6487"/>
                  <a:gd name="T98" fmla="*/ 0 w 8000"/>
                  <a:gd name="T99" fmla="*/ 0 h 6487"/>
                  <a:gd name="T100" fmla="*/ 0 w 8000"/>
                  <a:gd name="T101" fmla="*/ 0 h 6487"/>
                  <a:gd name="T102" fmla="*/ 0 w 8000"/>
                  <a:gd name="T103" fmla="*/ 0 h 6487"/>
                  <a:gd name="T104" fmla="*/ 0 w 8000"/>
                  <a:gd name="T105" fmla="*/ 0 h 6487"/>
                  <a:gd name="T106" fmla="*/ 0 w 8000"/>
                  <a:gd name="T107" fmla="*/ 0 h 648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8000"/>
                  <a:gd name="T163" fmla="*/ 0 h 6487"/>
                  <a:gd name="T164" fmla="*/ 8000 w 8000"/>
                  <a:gd name="T165" fmla="*/ 6487 h 6487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8000" h="6487">
                    <a:moveTo>
                      <a:pt x="7913" y="2422"/>
                    </a:moveTo>
                    <a:cubicBezTo>
                      <a:pt x="7870" y="2552"/>
                      <a:pt x="7913" y="2768"/>
                      <a:pt x="7957" y="2941"/>
                    </a:cubicBezTo>
                    <a:cubicBezTo>
                      <a:pt x="7957" y="2984"/>
                      <a:pt x="7957" y="2984"/>
                      <a:pt x="8000" y="2984"/>
                    </a:cubicBezTo>
                    <a:lnTo>
                      <a:pt x="7784" y="3114"/>
                    </a:lnTo>
                    <a:cubicBezTo>
                      <a:pt x="7784" y="3330"/>
                      <a:pt x="7740" y="3547"/>
                      <a:pt x="7740" y="3763"/>
                    </a:cubicBezTo>
                    <a:cubicBezTo>
                      <a:pt x="7438" y="3806"/>
                      <a:pt x="7265" y="4022"/>
                      <a:pt x="7221" y="4411"/>
                    </a:cubicBezTo>
                    <a:cubicBezTo>
                      <a:pt x="6659" y="4584"/>
                      <a:pt x="6313" y="4930"/>
                      <a:pt x="6227" y="5363"/>
                    </a:cubicBezTo>
                    <a:lnTo>
                      <a:pt x="6227" y="5320"/>
                    </a:lnTo>
                    <a:cubicBezTo>
                      <a:pt x="6140" y="5493"/>
                      <a:pt x="6054" y="5665"/>
                      <a:pt x="5967" y="5838"/>
                    </a:cubicBezTo>
                    <a:cubicBezTo>
                      <a:pt x="5794" y="5709"/>
                      <a:pt x="5621" y="5665"/>
                      <a:pt x="5492" y="5709"/>
                    </a:cubicBezTo>
                    <a:cubicBezTo>
                      <a:pt x="5189" y="5968"/>
                      <a:pt x="4930" y="6228"/>
                      <a:pt x="4627" y="6444"/>
                    </a:cubicBezTo>
                    <a:cubicBezTo>
                      <a:pt x="4540" y="6271"/>
                      <a:pt x="4367" y="6228"/>
                      <a:pt x="4108" y="6487"/>
                    </a:cubicBezTo>
                    <a:cubicBezTo>
                      <a:pt x="4108" y="6401"/>
                      <a:pt x="4151" y="6314"/>
                      <a:pt x="4151" y="6228"/>
                    </a:cubicBezTo>
                    <a:cubicBezTo>
                      <a:pt x="4065" y="6184"/>
                      <a:pt x="3978" y="6098"/>
                      <a:pt x="4021" y="6011"/>
                    </a:cubicBezTo>
                    <a:cubicBezTo>
                      <a:pt x="3978" y="5622"/>
                      <a:pt x="3719" y="5320"/>
                      <a:pt x="3286" y="5882"/>
                    </a:cubicBezTo>
                    <a:cubicBezTo>
                      <a:pt x="3286" y="5709"/>
                      <a:pt x="3200" y="5579"/>
                      <a:pt x="3070" y="5665"/>
                    </a:cubicBezTo>
                    <a:cubicBezTo>
                      <a:pt x="3070" y="5493"/>
                      <a:pt x="2984" y="5406"/>
                      <a:pt x="2854" y="5493"/>
                    </a:cubicBezTo>
                    <a:cubicBezTo>
                      <a:pt x="2767" y="5665"/>
                      <a:pt x="2681" y="5882"/>
                      <a:pt x="2551" y="6055"/>
                    </a:cubicBezTo>
                    <a:lnTo>
                      <a:pt x="1946" y="6184"/>
                    </a:lnTo>
                    <a:lnTo>
                      <a:pt x="2032" y="5925"/>
                    </a:lnTo>
                    <a:cubicBezTo>
                      <a:pt x="2075" y="5795"/>
                      <a:pt x="1903" y="5752"/>
                      <a:pt x="1946" y="5665"/>
                    </a:cubicBezTo>
                    <a:cubicBezTo>
                      <a:pt x="1989" y="5536"/>
                      <a:pt x="2032" y="5363"/>
                      <a:pt x="2075" y="5233"/>
                    </a:cubicBezTo>
                    <a:cubicBezTo>
                      <a:pt x="2205" y="5190"/>
                      <a:pt x="2335" y="5190"/>
                      <a:pt x="2421" y="5060"/>
                    </a:cubicBezTo>
                    <a:cubicBezTo>
                      <a:pt x="2551" y="4801"/>
                      <a:pt x="2681" y="4541"/>
                      <a:pt x="2811" y="4282"/>
                    </a:cubicBezTo>
                    <a:cubicBezTo>
                      <a:pt x="2594" y="4195"/>
                      <a:pt x="2421" y="4238"/>
                      <a:pt x="2335" y="3979"/>
                    </a:cubicBezTo>
                    <a:cubicBezTo>
                      <a:pt x="2378" y="3503"/>
                      <a:pt x="2119" y="3417"/>
                      <a:pt x="1686" y="3503"/>
                    </a:cubicBezTo>
                    <a:cubicBezTo>
                      <a:pt x="1470" y="3460"/>
                      <a:pt x="1384" y="3417"/>
                      <a:pt x="1384" y="3244"/>
                    </a:cubicBezTo>
                    <a:cubicBezTo>
                      <a:pt x="1340" y="3114"/>
                      <a:pt x="1340" y="2941"/>
                      <a:pt x="1081" y="2898"/>
                    </a:cubicBezTo>
                    <a:cubicBezTo>
                      <a:pt x="908" y="2898"/>
                      <a:pt x="778" y="2855"/>
                      <a:pt x="735" y="2682"/>
                    </a:cubicBezTo>
                    <a:cubicBezTo>
                      <a:pt x="735" y="2595"/>
                      <a:pt x="735" y="2465"/>
                      <a:pt x="562" y="2465"/>
                    </a:cubicBezTo>
                    <a:cubicBezTo>
                      <a:pt x="389" y="2465"/>
                      <a:pt x="389" y="2379"/>
                      <a:pt x="303" y="2336"/>
                    </a:cubicBezTo>
                    <a:lnTo>
                      <a:pt x="0" y="1384"/>
                    </a:lnTo>
                    <a:cubicBezTo>
                      <a:pt x="86" y="1298"/>
                      <a:pt x="216" y="1298"/>
                      <a:pt x="303" y="1298"/>
                    </a:cubicBezTo>
                    <a:cubicBezTo>
                      <a:pt x="519" y="1341"/>
                      <a:pt x="475" y="1211"/>
                      <a:pt x="562" y="1082"/>
                    </a:cubicBezTo>
                    <a:cubicBezTo>
                      <a:pt x="648" y="952"/>
                      <a:pt x="692" y="909"/>
                      <a:pt x="648" y="649"/>
                    </a:cubicBezTo>
                    <a:cubicBezTo>
                      <a:pt x="605" y="346"/>
                      <a:pt x="778" y="303"/>
                      <a:pt x="1081" y="390"/>
                    </a:cubicBezTo>
                    <a:cubicBezTo>
                      <a:pt x="1340" y="476"/>
                      <a:pt x="1600" y="606"/>
                      <a:pt x="1730" y="390"/>
                    </a:cubicBezTo>
                    <a:cubicBezTo>
                      <a:pt x="1859" y="217"/>
                      <a:pt x="2032" y="260"/>
                      <a:pt x="2248" y="390"/>
                    </a:cubicBezTo>
                    <a:cubicBezTo>
                      <a:pt x="2724" y="390"/>
                      <a:pt x="3070" y="390"/>
                      <a:pt x="3546" y="346"/>
                    </a:cubicBezTo>
                    <a:cubicBezTo>
                      <a:pt x="3675" y="260"/>
                      <a:pt x="3719" y="87"/>
                      <a:pt x="3978" y="217"/>
                    </a:cubicBezTo>
                    <a:cubicBezTo>
                      <a:pt x="4021" y="260"/>
                      <a:pt x="4108" y="130"/>
                      <a:pt x="4238" y="44"/>
                    </a:cubicBezTo>
                    <a:cubicBezTo>
                      <a:pt x="4367" y="0"/>
                      <a:pt x="4627" y="44"/>
                      <a:pt x="4757" y="0"/>
                    </a:cubicBezTo>
                    <a:cubicBezTo>
                      <a:pt x="4886" y="0"/>
                      <a:pt x="4973" y="0"/>
                      <a:pt x="5016" y="0"/>
                    </a:cubicBezTo>
                    <a:lnTo>
                      <a:pt x="5189" y="173"/>
                    </a:lnTo>
                    <a:cubicBezTo>
                      <a:pt x="5275" y="217"/>
                      <a:pt x="5405" y="217"/>
                      <a:pt x="5535" y="217"/>
                    </a:cubicBezTo>
                    <a:cubicBezTo>
                      <a:pt x="5665" y="303"/>
                      <a:pt x="5794" y="390"/>
                      <a:pt x="5924" y="433"/>
                    </a:cubicBezTo>
                    <a:cubicBezTo>
                      <a:pt x="5838" y="822"/>
                      <a:pt x="6011" y="909"/>
                      <a:pt x="6313" y="779"/>
                    </a:cubicBezTo>
                    <a:cubicBezTo>
                      <a:pt x="6486" y="779"/>
                      <a:pt x="6616" y="822"/>
                      <a:pt x="6616" y="952"/>
                    </a:cubicBezTo>
                    <a:cubicBezTo>
                      <a:pt x="6703" y="1125"/>
                      <a:pt x="6789" y="1168"/>
                      <a:pt x="6919" y="1082"/>
                    </a:cubicBezTo>
                    <a:cubicBezTo>
                      <a:pt x="7092" y="952"/>
                      <a:pt x="7135" y="1038"/>
                      <a:pt x="7135" y="1168"/>
                    </a:cubicBezTo>
                    <a:cubicBezTo>
                      <a:pt x="7394" y="1601"/>
                      <a:pt x="7308" y="1773"/>
                      <a:pt x="7178" y="1946"/>
                    </a:cubicBezTo>
                    <a:cubicBezTo>
                      <a:pt x="6919" y="2292"/>
                      <a:pt x="7351" y="2811"/>
                      <a:pt x="7913" y="2422"/>
                    </a:cubicBezTo>
                    <a:close/>
                    <a:moveTo>
                      <a:pt x="1946" y="6184"/>
                    </a:moveTo>
                    <a:lnTo>
                      <a:pt x="1946" y="6184"/>
                    </a:ln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06" name="Freeform 12" descr="Точечные ромбики"/>
              <p:cNvSpPr>
                <a:spLocks noEditPoints="1"/>
              </p:cNvSpPr>
              <p:nvPr/>
            </p:nvSpPr>
            <p:spPr bwMode="auto">
              <a:xfrm>
                <a:off x="2585" y="285"/>
                <a:ext cx="1340" cy="1089"/>
              </a:xfrm>
              <a:custGeom>
                <a:avLst/>
                <a:gdLst>
                  <a:gd name="T0" fmla="*/ 0 w 8000"/>
                  <a:gd name="T1" fmla="*/ 0 h 6487"/>
                  <a:gd name="T2" fmla="*/ 0 w 8000"/>
                  <a:gd name="T3" fmla="*/ 0 h 6487"/>
                  <a:gd name="T4" fmla="*/ 0 w 8000"/>
                  <a:gd name="T5" fmla="*/ 0 h 6487"/>
                  <a:gd name="T6" fmla="*/ 0 w 8000"/>
                  <a:gd name="T7" fmla="*/ 0 h 6487"/>
                  <a:gd name="T8" fmla="*/ 0 w 8000"/>
                  <a:gd name="T9" fmla="*/ 0 h 6487"/>
                  <a:gd name="T10" fmla="*/ 0 w 8000"/>
                  <a:gd name="T11" fmla="*/ 0 h 6487"/>
                  <a:gd name="T12" fmla="*/ 0 w 8000"/>
                  <a:gd name="T13" fmla="*/ 0 h 6487"/>
                  <a:gd name="T14" fmla="*/ 0 w 8000"/>
                  <a:gd name="T15" fmla="*/ 0 h 6487"/>
                  <a:gd name="T16" fmla="*/ 0 w 8000"/>
                  <a:gd name="T17" fmla="*/ 0 h 6487"/>
                  <a:gd name="T18" fmla="*/ 0 w 8000"/>
                  <a:gd name="T19" fmla="*/ 0 h 6487"/>
                  <a:gd name="T20" fmla="*/ 0 w 8000"/>
                  <a:gd name="T21" fmla="*/ 0 h 6487"/>
                  <a:gd name="T22" fmla="*/ 0 w 8000"/>
                  <a:gd name="T23" fmla="*/ 0 h 6487"/>
                  <a:gd name="T24" fmla="*/ 0 w 8000"/>
                  <a:gd name="T25" fmla="*/ 0 h 6487"/>
                  <a:gd name="T26" fmla="*/ 0 w 8000"/>
                  <a:gd name="T27" fmla="*/ 0 h 6487"/>
                  <a:gd name="T28" fmla="*/ 0 w 8000"/>
                  <a:gd name="T29" fmla="*/ 0 h 6487"/>
                  <a:gd name="T30" fmla="*/ 0 w 8000"/>
                  <a:gd name="T31" fmla="*/ 0 h 6487"/>
                  <a:gd name="T32" fmla="*/ 0 w 8000"/>
                  <a:gd name="T33" fmla="*/ 0 h 6487"/>
                  <a:gd name="T34" fmla="*/ 0 w 8000"/>
                  <a:gd name="T35" fmla="*/ 0 h 6487"/>
                  <a:gd name="T36" fmla="*/ 0 w 8000"/>
                  <a:gd name="T37" fmla="*/ 0 h 6487"/>
                  <a:gd name="T38" fmla="*/ 0 w 8000"/>
                  <a:gd name="T39" fmla="*/ 0 h 6487"/>
                  <a:gd name="T40" fmla="*/ 0 w 8000"/>
                  <a:gd name="T41" fmla="*/ 0 h 6487"/>
                  <a:gd name="T42" fmla="*/ 0 w 8000"/>
                  <a:gd name="T43" fmla="*/ 0 h 6487"/>
                  <a:gd name="T44" fmla="*/ 0 w 8000"/>
                  <a:gd name="T45" fmla="*/ 0 h 6487"/>
                  <a:gd name="T46" fmla="*/ 0 w 8000"/>
                  <a:gd name="T47" fmla="*/ 0 h 6487"/>
                  <a:gd name="T48" fmla="*/ 0 w 8000"/>
                  <a:gd name="T49" fmla="*/ 0 h 6487"/>
                  <a:gd name="T50" fmla="*/ 0 w 8000"/>
                  <a:gd name="T51" fmla="*/ 0 h 6487"/>
                  <a:gd name="T52" fmla="*/ 0 w 8000"/>
                  <a:gd name="T53" fmla="*/ 0 h 6487"/>
                  <a:gd name="T54" fmla="*/ 0 w 8000"/>
                  <a:gd name="T55" fmla="*/ 0 h 6487"/>
                  <a:gd name="T56" fmla="*/ 0 w 8000"/>
                  <a:gd name="T57" fmla="*/ 0 h 6487"/>
                  <a:gd name="T58" fmla="*/ 0 w 8000"/>
                  <a:gd name="T59" fmla="*/ 0 h 6487"/>
                  <a:gd name="T60" fmla="*/ 0 w 8000"/>
                  <a:gd name="T61" fmla="*/ 0 h 6487"/>
                  <a:gd name="T62" fmla="*/ 0 w 8000"/>
                  <a:gd name="T63" fmla="*/ 0 h 6487"/>
                  <a:gd name="T64" fmla="*/ 0 w 8000"/>
                  <a:gd name="T65" fmla="*/ 0 h 6487"/>
                  <a:gd name="T66" fmla="*/ 0 w 8000"/>
                  <a:gd name="T67" fmla="*/ 0 h 6487"/>
                  <a:gd name="T68" fmla="*/ 0 w 8000"/>
                  <a:gd name="T69" fmla="*/ 0 h 6487"/>
                  <a:gd name="T70" fmla="*/ 0 w 8000"/>
                  <a:gd name="T71" fmla="*/ 0 h 6487"/>
                  <a:gd name="T72" fmla="*/ 0 w 8000"/>
                  <a:gd name="T73" fmla="*/ 0 h 6487"/>
                  <a:gd name="T74" fmla="*/ 0 w 8000"/>
                  <a:gd name="T75" fmla="*/ 0 h 6487"/>
                  <a:gd name="T76" fmla="*/ 0 w 8000"/>
                  <a:gd name="T77" fmla="*/ 0 h 6487"/>
                  <a:gd name="T78" fmla="*/ 0 w 8000"/>
                  <a:gd name="T79" fmla="*/ 0 h 6487"/>
                  <a:gd name="T80" fmla="*/ 0 w 8000"/>
                  <a:gd name="T81" fmla="*/ 0 h 6487"/>
                  <a:gd name="T82" fmla="*/ 0 w 8000"/>
                  <a:gd name="T83" fmla="*/ 0 h 6487"/>
                  <a:gd name="T84" fmla="*/ 0 w 8000"/>
                  <a:gd name="T85" fmla="*/ 0 h 6487"/>
                  <a:gd name="T86" fmla="*/ 0 w 8000"/>
                  <a:gd name="T87" fmla="*/ 0 h 6487"/>
                  <a:gd name="T88" fmla="*/ 0 w 8000"/>
                  <a:gd name="T89" fmla="*/ 0 h 6487"/>
                  <a:gd name="T90" fmla="*/ 0 w 8000"/>
                  <a:gd name="T91" fmla="*/ 0 h 6487"/>
                  <a:gd name="T92" fmla="*/ 0 w 8000"/>
                  <a:gd name="T93" fmla="*/ 0 h 6487"/>
                  <a:gd name="T94" fmla="*/ 0 w 8000"/>
                  <a:gd name="T95" fmla="*/ 0 h 6487"/>
                  <a:gd name="T96" fmla="*/ 0 w 8000"/>
                  <a:gd name="T97" fmla="*/ 0 h 6487"/>
                  <a:gd name="T98" fmla="*/ 0 w 8000"/>
                  <a:gd name="T99" fmla="*/ 0 h 6487"/>
                  <a:gd name="T100" fmla="*/ 0 w 8000"/>
                  <a:gd name="T101" fmla="*/ 0 h 6487"/>
                  <a:gd name="T102" fmla="*/ 0 w 8000"/>
                  <a:gd name="T103" fmla="*/ 0 h 6487"/>
                  <a:gd name="T104" fmla="*/ 0 w 8000"/>
                  <a:gd name="T105" fmla="*/ 0 h 6487"/>
                  <a:gd name="T106" fmla="*/ 0 w 8000"/>
                  <a:gd name="T107" fmla="*/ 0 h 648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8000"/>
                  <a:gd name="T163" fmla="*/ 0 h 6487"/>
                  <a:gd name="T164" fmla="*/ 8000 w 8000"/>
                  <a:gd name="T165" fmla="*/ 6487 h 6487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8000" h="6487">
                    <a:moveTo>
                      <a:pt x="7913" y="2422"/>
                    </a:moveTo>
                    <a:cubicBezTo>
                      <a:pt x="7870" y="2552"/>
                      <a:pt x="7913" y="2768"/>
                      <a:pt x="7957" y="2941"/>
                    </a:cubicBezTo>
                    <a:cubicBezTo>
                      <a:pt x="7957" y="2984"/>
                      <a:pt x="7957" y="2984"/>
                      <a:pt x="8000" y="2984"/>
                    </a:cubicBezTo>
                    <a:lnTo>
                      <a:pt x="7784" y="3114"/>
                    </a:lnTo>
                    <a:cubicBezTo>
                      <a:pt x="7784" y="3330"/>
                      <a:pt x="7740" y="3547"/>
                      <a:pt x="7740" y="3763"/>
                    </a:cubicBezTo>
                    <a:cubicBezTo>
                      <a:pt x="7438" y="3806"/>
                      <a:pt x="7265" y="4022"/>
                      <a:pt x="7221" y="4411"/>
                    </a:cubicBezTo>
                    <a:cubicBezTo>
                      <a:pt x="6659" y="4584"/>
                      <a:pt x="6313" y="4930"/>
                      <a:pt x="6227" y="5363"/>
                    </a:cubicBezTo>
                    <a:lnTo>
                      <a:pt x="6227" y="5320"/>
                    </a:lnTo>
                    <a:cubicBezTo>
                      <a:pt x="6140" y="5493"/>
                      <a:pt x="6054" y="5665"/>
                      <a:pt x="5967" y="5838"/>
                    </a:cubicBezTo>
                    <a:cubicBezTo>
                      <a:pt x="5794" y="5709"/>
                      <a:pt x="5621" y="5665"/>
                      <a:pt x="5492" y="5709"/>
                    </a:cubicBezTo>
                    <a:cubicBezTo>
                      <a:pt x="5189" y="5968"/>
                      <a:pt x="4930" y="6228"/>
                      <a:pt x="4627" y="6444"/>
                    </a:cubicBezTo>
                    <a:cubicBezTo>
                      <a:pt x="4540" y="6271"/>
                      <a:pt x="4367" y="6228"/>
                      <a:pt x="4108" y="6487"/>
                    </a:cubicBezTo>
                    <a:cubicBezTo>
                      <a:pt x="4108" y="6401"/>
                      <a:pt x="4151" y="6314"/>
                      <a:pt x="4151" y="6228"/>
                    </a:cubicBezTo>
                    <a:cubicBezTo>
                      <a:pt x="4065" y="6184"/>
                      <a:pt x="3978" y="6098"/>
                      <a:pt x="4021" y="6011"/>
                    </a:cubicBezTo>
                    <a:cubicBezTo>
                      <a:pt x="3978" y="5622"/>
                      <a:pt x="3719" y="5320"/>
                      <a:pt x="3286" y="5882"/>
                    </a:cubicBezTo>
                    <a:cubicBezTo>
                      <a:pt x="3286" y="5709"/>
                      <a:pt x="3200" y="5579"/>
                      <a:pt x="3070" y="5665"/>
                    </a:cubicBezTo>
                    <a:cubicBezTo>
                      <a:pt x="3070" y="5493"/>
                      <a:pt x="2984" y="5406"/>
                      <a:pt x="2854" y="5493"/>
                    </a:cubicBezTo>
                    <a:cubicBezTo>
                      <a:pt x="2767" y="5665"/>
                      <a:pt x="2681" y="5882"/>
                      <a:pt x="2551" y="6055"/>
                    </a:cubicBezTo>
                    <a:lnTo>
                      <a:pt x="1946" y="6184"/>
                    </a:lnTo>
                    <a:lnTo>
                      <a:pt x="2032" y="5925"/>
                    </a:lnTo>
                    <a:cubicBezTo>
                      <a:pt x="2075" y="5795"/>
                      <a:pt x="1903" y="5752"/>
                      <a:pt x="1946" y="5665"/>
                    </a:cubicBezTo>
                    <a:cubicBezTo>
                      <a:pt x="1989" y="5536"/>
                      <a:pt x="2032" y="5363"/>
                      <a:pt x="2075" y="5233"/>
                    </a:cubicBezTo>
                    <a:cubicBezTo>
                      <a:pt x="2205" y="5190"/>
                      <a:pt x="2335" y="5190"/>
                      <a:pt x="2421" y="5060"/>
                    </a:cubicBezTo>
                    <a:cubicBezTo>
                      <a:pt x="2551" y="4801"/>
                      <a:pt x="2681" y="4541"/>
                      <a:pt x="2811" y="4282"/>
                    </a:cubicBezTo>
                    <a:cubicBezTo>
                      <a:pt x="2594" y="4195"/>
                      <a:pt x="2421" y="4238"/>
                      <a:pt x="2335" y="3979"/>
                    </a:cubicBezTo>
                    <a:cubicBezTo>
                      <a:pt x="2378" y="3503"/>
                      <a:pt x="2119" y="3417"/>
                      <a:pt x="1686" y="3503"/>
                    </a:cubicBezTo>
                    <a:cubicBezTo>
                      <a:pt x="1470" y="3460"/>
                      <a:pt x="1384" y="3417"/>
                      <a:pt x="1384" y="3244"/>
                    </a:cubicBezTo>
                    <a:cubicBezTo>
                      <a:pt x="1340" y="3114"/>
                      <a:pt x="1340" y="2941"/>
                      <a:pt x="1081" y="2898"/>
                    </a:cubicBezTo>
                    <a:cubicBezTo>
                      <a:pt x="908" y="2898"/>
                      <a:pt x="778" y="2855"/>
                      <a:pt x="735" y="2682"/>
                    </a:cubicBezTo>
                    <a:cubicBezTo>
                      <a:pt x="735" y="2595"/>
                      <a:pt x="735" y="2465"/>
                      <a:pt x="562" y="2465"/>
                    </a:cubicBezTo>
                    <a:cubicBezTo>
                      <a:pt x="389" y="2465"/>
                      <a:pt x="389" y="2379"/>
                      <a:pt x="303" y="2336"/>
                    </a:cubicBezTo>
                    <a:lnTo>
                      <a:pt x="0" y="1384"/>
                    </a:lnTo>
                    <a:cubicBezTo>
                      <a:pt x="86" y="1298"/>
                      <a:pt x="216" y="1298"/>
                      <a:pt x="303" y="1298"/>
                    </a:cubicBezTo>
                    <a:cubicBezTo>
                      <a:pt x="519" y="1341"/>
                      <a:pt x="475" y="1211"/>
                      <a:pt x="562" y="1082"/>
                    </a:cubicBezTo>
                    <a:cubicBezTo>
                      <a:pt x="648" y="952"/>
                      <a:pt x="692" y="909"/>
                      <a:pt x="648" y="649"/>
                    </a:cubicBezTo>
                    <a:cubicBezTo>
                      <a:pt x="605" y="346"/>
                      <a:pt x="778" y="303"/>
                      <a:pt x="1081" y="390"/>
                    </a:cubicBezTo>
                    <a:cubicBezTo>
                      <a:pt x="1340" y="476"/>
                      <a:pt x="1600" y="606"/>
                      <a:pt x="1730" y="390"/>
                    </a:cubicBezTo>
                    <a:cubicBezTo>
                      <a:pt x="1859" y="217"/>
                      <a:pt x="2032" y="260"/>
                      <a:pt x="2248" y="390"/>
                    </a:cubicBezTo>
                    <a:cubicBezTo>
                      <a:pt x="2724" y="390"/>
                      <a:pt x="3070" y="390"/>
                      <a:pt x="3546" y="346"/>
                    </a:cubicBezTo>
                    <a:cubicBezTo>
                      <a:pt x="3675" y="260"/>
                      <a:pt x="3719" y="87"/>
                      <a:pt x="3978" y="217"/>
                    </a:cubicBezTo>
                    <a:cubicBezTo>
                      <a:pt x="4021" y="260"/>
                      <a:pt x="4108" y="130"/>
                      <a:pt x="4238" y="44"/>
                    </a:cubicBezTo>
                    <a:cubicBezTo>
                      <a:pt x="4367" y="0"/>
                      <a:pt x="4627" y="44"/>
                      <a:pt x="4757" y="0"/>
                    </a:cubicBezTo>
                    <a:cubicBezTo>
                      <a:pt x="4886" y="0"/>
                      <a:pt x="4973" y="0"/>
                      <a:pt x="5016" y="0"/>
                    </a:cubicBezTo>
                    <a:lnTo>
                      <a:pt x="5189" y="173"/>
                    </a:lnTo>
                    <a:cubicBezTo>
                      <a:pt x="5275" y="217"/>
                      <a:pt x="5405" y="217"/>
                      <a:pt x="5535" y="217"/>
                    </a:cubicBezTo>
                    <a:cubicBezTo>
                      <a:pt x="5665" y="303"/>
                      <a:pt x="5794" y="390"/>
                      <a:pt x="5924" y="433"/>
                    </a:cubicBezTo>
                    <a:cubicBezTo>
                      <a:pt x="5838" y="822"/>
                      <a:pt x="6011" y="909"/>
                      <a:pt x="6313" y="779"/>
                    </a:cubicBezTo>
                    <a:cubicBezTo>
                      <a:pt x="6486" y="779"/>
                      <a:pt x="6616" y="822"/>
                      <a:pt x="6616" y="952"/>
                    </a:cubicBezTo>
                    <a:cubicBezTo>
                      <a:pt x="6703" y="1125"/>
                      <a:pt x="6789" y="1168"/>
                      <a:pt x="6919" y="1082"/>
                    </a:cubicBezTo>
                    <a:cubicBezTo>
                      <a:pt x="7092" y="952"/>
                      <a:pt x="7135" y="1038"/>
                      <a:pt x="7135" y="1168"/>
                    </a:cubicBezTo>
                    <a:cubicBezTo>
                      <a:pt x="7394" y="1601"/>
                      <a:pt x="7308" y="1773"/>
                      <a:pt x="7178" y="1946"/>
                    </a:cubicBezTo>
                    <a:cubicBezTo>
                      <a:pt x="6919" y="2292"/>
                      <a:pt x="7351" y="2811"/>
                      <a:pt x="7913" y="2422"/>
                    </a:cubicBezTo>
                    <a:close/>
                    <a:moveTo>
                      <a:pt x="1946" y="6184"/>
                    </a:moveTo>
                    <a:lnTo>
                      <a:pt x="1946" y="6184"/>
                    </a:lnTo>
                    <a:close/>
                  </a:path>
                </a:pathLst>
              </a:custGeom>
              <a:solidFill>
                <a:srgbClr val="00B0F0"/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3519" y="1491"/>
              <a:ext cx="862" cy="1111"/>
              <a:chOff x="3519" y="1491"/>
              <a:chExt cx="862" cy="1111"/>
            </a:xfrm>
          </p:grpSpPr>
          <p:sp>
            <p:nvSpPr>
              <p:cNvPr id="18603" name="Freeform 14" descr="Точечные ромбики"/>
              <p:cNvSpPr>
                <a:spLocks/>
              </p:cNvSpPr>
              <p:nvPr/>
            </p:nvSpPr>
            <p:spPr bwMode="auto">
              <a:xfrm>
                <a:off x="3519" y="1491"/>
                <a:ext cx="862" cy="1111"/>
              </a:xfrm>
              <a:custGeom>
                <a:avLst/>
                <a:gdLst>
                  <a:gd name="T0" fmla="*/ 0 w 5147"/>
                  <a:gd name="T1" fmla="*/ 0 h 6617"/>
                  <a:gd name="T2" fmla="*/ 0 w 5147"/>
                  <a:gd name="T3" fmla="*/ 0 h 6617"/>
                  <a:gd name="T4" fmla="*/ 0 w 5147"/>
                  <a:gd name="T5" fmla="*/ 0 h 6617"/>
                  <a:gd name="T6" fmla="*/ 0 w 5147"/>
                  <a:gd name="T7" fmla="*/ 0 h 6617"/>
                  <a:gd name="T8" fmla="*/ 0 w 5147"/>
                  <a:gd name="T9" fmla="*/ 0 h 6617"/>
                  <a:gd name="T10" fmla="*/ 0 w 5147"/>
                  <a:gd name="T11" fmla="*/ 0 h 6617"/>
                  <a:gd name="T12" fmla="*/ 0 w 5147"/>
                  <a:gd name="T13" fmla="*/ 0 h 6617"/>
                  <a:gd name="T14" fmla="*/ 0 w 5147"/>
                  <a:gd name="T15" fmla="*/ 0 h 6617"/>
                  <a:gd name="T16" fmla="*/ 0 w 5147"/>
                  <a:gd name="T17" fmla="*/ 0 h 6617"/>
                  <a:gd name="T18" fmla="*/ 0 w 5147"/>
                  <a:gd name="T19" fmla="*/ 0 h 6617"/>
                  <a:gd name="T20" fmla="*/ 0 w 5147"/>
                  <a:gd name="T21" fmla="*/ 0 h 6617"/>
                  <a:gd name="T22" fmla="*/ 0 w 5147"/>
                  <a:gd name="T23" fmla="*/ 0 h 6617"/>
                  <a:gd name="T24" fmla="*/ 0 w 5147"/>
                  <a:gd name="T25" fmla="*/ 0 h 6617"/>
                  <a:gd name="T26" fmla="*/ 0 w 5147"/>
                  <a:gd name="T27" fmla="*/ 0 h 6617"/>
                  <a:gd name="T28" fmla="*/ 0 w 5147"/>
                  <a:gd name="T29" fmla="*/ 0 h 6617"/>
                  <a:gd name="T30" fmla="*/ 0 w 5147"/>
                  <a:gd name="T31" fmla="*/ 0 h 6617"/>
                  <a:gd name="T32" fmla="*/ 0 w 5147"/>
                  <a:gd name="T33" fmla="*/ 0 h 6617"/>
                  <a:gd name="T34" fmla="*/ 0 w 5147"/>
                  <a:gd name="T35" fmla="*/ 0 h 6617"/>
                  <a:gd name="T36" fmla="*/ 0 w 5147"/>
                  <a:gd name="T37" fmla="*/ 0 h 6617"/>
                  <a:gd name="T38" fmla="*/ 0 w 5147"/>
                  <a:gd name="T39" fmla="*/ 0 h 6617"/>
                  <a:gd name="T40" fmla="*/ 0 w 5147"/>
                  <a:gd name="T41" fmla="*/ 0 h 6617"/>
                  <a:gd name="T42" fmla="*/ 0 w 5147"/>
                  <a:gd name="T43" fmla="*/ 0 h 6617"/>
                  <a:gd name="T44" fmla="*/ 0 w 5147"/>
                  <a:gd name="T45" fmla="*/ 0 h 6617"/>
                  <a:gd name="T46" fmla="*/ 0 w 5147"/>
                  <a:gd name="T47" fmla="*/ 0 h 6617"/>
                  <a:gd name="T48" fmla="*/ 0 w 5147"/>
                  <a:gd name="T49" fmla="*/ 0 h 6617"/>
                  <a:gd name="T50" fmla="*/ 0 w 5147"/>
                  <a:gd name="T51" fmla="*/ 0 h 6617"/>
                  <a:gd name="T52" fmla="*/ 0 w 5147"/>
                  <a:gd name="T53" fmla="*/ 0 h 6617"/>
                  <a:gd name="T54" fmla="*/ 0 w 5147"/>
                  <a:gd name="T55" fmla="*/ 0 h 6617"/>
                  <a:gd name="T56" fmla="*/ 0 w 5147"/>
                  <a:gd name="T57" fmla="*/ 0 h 6617"/>
                  <a:gd name="T58" fmla="*/ 0 w 5147"/>
                  <a:gd name="T59" fmla="*/ 0 h 6617"/>
                  <a:gd name="T60" fmla="*/ 0 w 5147"/>
                  <a:gd name="T61" fmla="*/ 0 h 6617"/>
                  <a:gd name="T62" fmla="*/ 0 w 5147"/>
                  <a:gd name="T63" fmla="*/ 0 h 6617"/>
                  <a:gd name="T64" fmla="*/ 0 w 5147"/>
                  <a:gd name="T65" fmla="*/ 0 h 6617"/>
                  <a:gd name="T66" fmla="*/ 0 w 5147"/>
                  <a:gd name="T67" fmla="*/ 0 h 6617"/>
                  <a:gd name="T68" fmla="*/ 0 w 5147"/>
                  <a:gd name="T69" fmla="*/ 0 h 6617"/>
                  <a:gd name="T70" fmla="*/ 0 w 5147"/>
                  <a:gd name="T71" fmla="*/ 0 h 6617"/>
                  <a:gd name="T72" fmla="*/ 0 w 5147"/>
                  <a:gd name="T73" fmla="*/ 0 h 6617"/>
                  <a:gd name="T74" fmla="*/ 0 w 5147"/>
                  <a:gd name="T75" fmla="*/ 0 h 6617"/>
                  <a:gd name="T76" fmla="*/ 0 w 5147"/>
                  <a:gd name="T77" fmla="*/ 0 h 6617"/>
                  <a:gd name="T78" fmla="*/ 0 w 5147"/>
                  <a:gd name="T79" fmla="*/ 0 h 6617"/>
                  <a:gd name="T80" fmla="*/ 0 w 5147"/>
                  <a:gd name="T81" fmla="*/ 0 h 6617"/>
                  <a:gd name="T82" fmla="*/ 0 w 5147"/>
                  <a:gd name="T83" fmla="*/ 0 h 6617"/>
                  <a:gd name="T84" fmla="*/ 0 w 5147"/>
                  <a:gd name="T85" fmla="*/ 0 h 6617"/>
                  <a:gd name="T86" fmla="*/ 0 w 5147"/>
                  <a:gd name="T87" fmla="*/ 0 h 6617"/>
                  <a:gd name="T88" fmla="*/ 0 w 5147"/>
                  <a:gd name="T89" fmla="*/ 0 h 6617"/>
                  <a:gd name="T90" fmla="*/ 0 w 5147"/>
                  <a:gd name="T91" fmla="*/ 0 h 661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5147"/>
                  <a:gd name="T139" fmla="*/ 0 h 6617"/>
                  <a:gd name="T140" fmla="*/ 5147 w 5147"/>
                  <a:gd name="T141" fmla="*/ 6617 h 661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5147" h="6617">
                    <a:moveTo>
                      <a:pt x="5147" y="2379"/>
                    </a:moveTo>
                    <a:lnTo>
                      <a:pt x="4888" y="2509"/>
                    </a:lnTo>
                    <a:cubicBezTo>
                      <a:pt x="4801" y="2552"/>
                      <a:pt x="4801" y="2638"/>
                      <a:pt x="4844" y="2768"/>
                    </a:cubicBezTo>
                    <a:lnTo>
                      <a:pt x="4931" y="2984"/>
                    </a:lnTo>
                    <a:lnTo>
                      <a:pt x="4801" y="2984"/>
                    </a:lnTo>
                    <a:cubicBezTo>
                      <a:pt x="4715" y="3374"/>
                      <a:pt x="4628" y="3071"/>
                      <a:pt x="4542" y="3114"/>
                    </a:cubicBezTo>
                    <a:cubicBezTo>
                      <a:pt x="4455" y="3244"/>
                      <a:pt x="4369" y="3244"/>
                      <a:pt x="4325" y="3374"/>
                    </a:cubicBezTo>
                    <a:cubicBezTo>
                      <a:pt x="4369" y="3590"/>
                      <a:pt x="4282" y="3806"/>
                      <a:pt x="4109" y="3676"/>
                    </a:cubicBezTo>
                    <a:cubicBezTo>
                      <a:pt x="4023" y="3676"/>
                      <a:pt x="4023" y="3720"/>
                      <a:pt x="4023" y="3893"/>
                    </a:cubicBezTo>
                    <a:cubicBezTo>
                      <a:pt x="4196" y="3936"/>
                      <a:pt x="4196" y="4022"/>
                      <a:pt x="4152" y="4066"/>
                    </a:cubicBezTo>
                    <a:cubicBezTo>
                      <a:pt x="4152" y="4455"/>
                      <a:pt x="4066" y="4239"/>
                      <a:pt x="3979" y="4368"/>
                    </a:cubicBezTo>
                    <a:cubicBezTo>
                      <a:pt x="3893" y="4455"/>
                      <a:pt x="4023" y="4758"/>
                      <a:pt x="3806" y="4671"/>
                    </a:cubicBezTo>
                    <a:cubicBezTo>
                      <a:pt x="3677" y="4628"/>
                      <a:pt x="3677" y="4671"/>
                      <a:pt x="3677" y="4758"/>
                    </a:cubicBezTo>
                    <a:lnTo>
                      <a:pt x="3720" y="4974"/>
                    </a:lnTo>
                    <a:lnTo>
                      <a:pt x="3677" y="5233"/>
                    </a:lnTo>
                    <a:lnTo>
                      <a:pt x="3504" y="5320"/>
                    </a:lnTo>
                    <a:cubicBezTo>
                      <a:pt x="3331" y="5493"/>
                      <a:pt x="3331" y="5709"/>
                      <a:pt x="2985" y="5752"/>
                    </a:cubicBezTo>
                    <a:lnTo>
                      <a:pt x="2941" y="6228"/>
                    </a:lnTo>
                    <a:lnTo>
                      <a:pt x="2855" y="6314"/>
                    </a:lnTo>
                    <a:lnTo>
                      <a:pt x="2898" y="6444"/>
                    </a:lnTo>
                    <a:lnTo>
                      <a:pt x="2422" y="6617"/>
                    </a:lnTo>
                    <a:lnTo>
                      <a:pt x="2336" y="6271"/>
                    </a:lnTo>
                    <a:lnTo>
                      <a:pt x="2163" y="6055"/>
                    </a:lnTo>
                    <a:lnTo>
                      <a:pt x="1730" y="6228"/>
                    </a:lnTo>
                    <a:lnTo>
                      <a:pt x="1298" y="6185"/>
                    </a:lnTo>
                    <a:lnTo>
                      <a:pt x="1255" y="5752"/>
                    </a:lnTo>
                    <a:cubicBezTo>
                      <a:pt x="1255" y="5449"/>
                      <a:pt x="1255" y="5147"/>
                      <a:pt x="1298" y="4844"/>
                    </a:cubicBezTo>
                    <a:cubicBezTo>
                      <a:pt x="1211" y="4801"/>
                      <a:pt x="1168" y="4714"/>
                      <a:pt x="1082" y="4671"/>
                    </a:cubicBezTo>
                    <a:cubicBezTo>
                      <a:pt x="1082" y="4585"/>
                      <a:pt x="1038" y="4498"/>
                      <a:pt x="1038" y="4412"/>
                    </a:cubicBezTo>
                    <a:cubicBezTo>
                      <a:pt x="995" y="4282"/>
                      <a:pt x="1038" y="4195"/>
                      <a:pt x="1211" y="4239"/>
                    </a:cubicBezTo>
                    <a:cubicBezTo>
                      <a:pt x="1428" y="4152"/>
                      <a:pt x="1471" y="3806"/>
                      <a:pt x="1082" y="3633"/>
                    </a:cubicBezTo>
                    <a:cubicBezTo>
                      <a:pt x="433" y="3633"/>
                      <a:pt x="303" y="3330"/>
                      <a:pt x="649" y="2638"/>
                    </a:cubicBezTo>
                    <a:cubicBezTo>
                      <a:pt x="736" y="2379"/>
                      <a:pt x="692" y="2336"/>
                      <a:pt x="563" y="2293"/>
                    </a:cubicBezTo>
                    <a:cubicBezTo>
                      <a:pt x="346" y="2206"/>
                      <a:pt x="217" y="2120"/>
                      <a:pt x="87" y="2076"/>
                    </a:cubicBezTo>
                    <a:cubicBezTo>
                      <a:pt x="0" y="1947"/>
                      <a:pt x="44" y="1211"/>
                      <a:pt x="173" y="1211"/>
                    </a:cubicBezTo>
                    <a:cubicBezTo>
                      <a:pt x="649" y="1211"/>
                      <a:pt x="995" y="1298"/>
                      <a:pt x="736" y="433"/>
                    </a:cubicBezTo>
                    <a:lnTo>
                      <a:pt x="909" y="260"/>
                    </a:lnTo>
                    <a:cubicBezTo>
                      <a:pt x="1125" y="563"/>
                      <a:pt x="1255" y="476"/>
                      <a:pt x="1168" y="87"/>
                    </a:cubicBezTo>
                    <a:lnTo>
                      <a:pt x="1471" y="0"/>
                    </a:lnTo>
                    <a:lnTo>
                      <a:pt x="2076" y="217"/>
                    </a:lnTo>
                    <a:lnTo>
                      <a:pt x="2768" y="173"/>
                    </a:lnTo>
                    <a:lnTo>
                      <a:pt x="2985" y="736"/>
                    </a:lnTo>
                    <a:lnTo>
                      <a:pt x="3893" y="649"/>
                    </a:lnTo>
                    <a:cubicBezTo>
                      <a:pt x="4369" y="865"/>
                      <a:pt x="4758" y="1211"/>
                      <a:pt x="5017" y="1687"/>
                    </a:cubicBezTo>
                    <a:lnTo>
                      <a:pt x="5061" y="2120"/>
                    </a:lnTo>
                    <a:lnTo>
                      <a:pt x="5147" y="2379"/>
                    </a:ln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04" name="Freeform 15" descr="Точечные ромбики"/>
              <p:cNvSpPr>
                <a:spLocks/>
              </p:cNvSpPr>
              <p:nvPr/>
            </p:nvSpPr>
            <p:spPr bwMode="auto">
              <a:xfrm>
                <a:off x="3519" y="1491"/>
                <a:ext cx="862" cy="1111"/>
              </a:xfrm>
              <a:custGeom>
                <a:avLst/>
                <a:gdLst>
                  <a:gd name="T0" fmla="*/ 0 w 5147"/>
                  <a:gd name="T1" fmla="*/ 0 h 6617"/>
                  <a:gd name="T2" fmla="*/ 0 w 5147"/>
                  <a:gd name="T3" fmla="*/ 0 h 6617"/>
                  <a:gd name="T4" fmla="*/ 0 w 5147"/>
                  <a:gd name="T5" fmla="*/ 0 h 6617"/>
                  <a:gd name="T6" fmla="*/ 0 w 5147"/>
                  <a:gd name="T7" fmla="*/ 0 h 6617"/>
                  <a:gd name="T8" fmla="*/ 0 w 5147"/>
                  <a:gd name="T9" fmla="*/ 0 h 6617"/>
                  <a:gd name="T10" fmla="*/ 0 w 5147"/>
                  <a:gd name="T11" fmla="*/ 0 h 6617"/>
                  <a:gd name="T12" fmla="*/ 0 w 5147"/>
                  <a:gd name="T13" fmla="*/ 0 h 6617"/>
                  <a:gd name="T14" fmla="*/ 0 w 5147"/>
                  <a:gd name="T15" fmla="*/ 0 h 6617"/>
                  <a:gd name="T16" fmla="*/ 0 w 5147"/>
                  <a:gd name="T17" fmla="*/ 0 h 6617"/>
                  <a:gd name="T18" fmla="*/ 0 w 5147"/>
                  <a:gd name="T19" fmla="*/ 0 h 6617"/>
                  <a:gd name="T20" fmla="*/ 0 w 5147"/>
                  <a:gd name="T21" fmla="*/ 0 h 6617"/>
                  <a:gd name="T22" fmla="*/ 0 w 5147"/>
                  <a:gd name="T23" fmla="*/ 0 h 6617"/>
                  <a:gd name="T24" fmla="*/ 0 w 5147"/>
                  <a:gd name="T25" fmla="*/ 0 h 6617"/>
                  <a:gd name="T26" fmla="*/ 0 w 5147"/>
                  <a:gd name="T27" fmla="*/ 0 h 6617"/>
                  <a:gd name="T28" fmla="*/ 0 w 5147"/>
                  <a:gd name="T29" fmla="*/ 0 h 6617"/>
                  <a:gd name="T30" fmla="*/ 0 w 5147"/>
                  <a:gd name="T31" fmla="*/ 0 h 6617"/>
                  <a:gd name="T32" fmla="*/ 0 w 5147"/>
                  <a:gd name="T33" fmla="*/ 0 h 6617"/>
                  <a:gd name="T34" fmla="*/ 0 w 5147"/>
                  <a:gd name="T35" fmla="*/ 0 h 6617"/>
                  <a:gd name="T36" fmla="*/ 0 w 5147"/>
                  <a:gd name="T37" fmla="*/ 0 h 6617"/>
                  <a:gd name="T38" fmla="*/ 0 w 5147"/>
                  <a:gd name="T39" fmla="*/ 0 h 6617"/>
                  <a:gd name="T40" fmla="*/ 0 w 5147"/>
                  <a:gd name="T41" fmla="*/ 0 h 6617"/>
                  <a:gd name="T42" fmla="*/ 0 w 5147"/>
                  <a:gd name="T43" fmla="*/ 0 h 6617"/>
                  <a:gd name="T44" fmla="*/ 0 w 5147"/>
                  <a:gd name="T45" fmla="*/ 0 h 6617"/>
                  <a:gd name="T46" fmla="*/ 0 w 5147"/>
                  <a:gd name="T47" fmla="*/ 0 h 6617"/>
                  <a:gd name="T48" fmla="*/ 0 w 5147"/>
                  <a:gd name="T49" fmla="*/ 0 h 6617"/>
                  <a:gd name="T50" fmla="*/ 0 w 5147"/>
                  <a:gd name="T51" fmla="*/ 0 h 6617"/>
                  <a:gd name="T52" fmla="*/ 0 w 5147"/>
                  <a:gd name="T53" fmla="*/ 0 h 6617"/>
                  <a:gd name="T54" fmla="*/ 0 w 5147"/>
                  <a:gd name="T55" fmla="*/ 0 h 6617"/>
                  <a:gd name="T56" fmla="*/ 0 w 5147"/>
                  <a:gd name="T57" fmla="*/ 0 h 6617"/>
                  <a:gd name="T58" fmla="*/ 0 w 5147"/>
                  <a:gd name="T59" fmla="*/ 0 h 6617"/>
                  <a:gd name="T60" fmla="*/ 0 w 5147"/>
                  <a:gd name="T61" fmla="*/ 0 h 6617"/>
                  <a:gd name="T62" fmla="*/ 0 w 5147"/>
                  <a:gd name="T63" fmla="*/ 0 h 6617"/>
                  <a:gd name="T64" fmla="*/ 0 w 5147"/>
                  <a:gd name="T65" fmla="*/ 0 h 6617"/>
                  <a:gd name="T66" fmla="*/ 0 w 5147"/>
                  <a:gd name="T67" fmla="*/ 0 h 6617"/>
                  <a:gd name="T68" fmla="*/ 0 w 5147"/>
                  <a:gd name="T69" fmla="*/ 0 h 6617"/>
                  <a:gd name="T70" fmla="*/ 0 w 5147"/>
                  <a:gd name="T71" fmla="*/ 0 h 6617"/>
                  <a:gd name="T72" fmla="*/ 0 w 5147"/>
                  <a:gd name="T73" fmla="*/ 0 h 6617"/>
                  <a:gd name="T74" fmla="*/ 0 w 5147"/>
                  <a:gd name="T75" fmla="*/ 0 h 6617"/>
                  <a:gd name="T76" fmla="*/ 0 w 5147"/>
                  <a:gd name="T77" fmla="*/ 0 h 6617"/>
                  <a:gd name="T78" fmla="*/ 0 w 5147"/>
                  <a:gd name="T79" fmla="*/ 0 h 6617"/>
                  <a:gd name="T80" fmla="*/ 0 w 5147"/>
                  <a:gd name="T81" fmla="*/ 0 h 6617"/>
                  <a:gd name="T82" fmla="*/ 0 w 5147"/>
                  <a:gd name="T83" fmla="*/ 0 h 6617"/>
                  <a:gd name="T84" fmla="*/ 0 w 5147"/>
                  <a:gd name="T85" fmla="*/ 0 h 6617"/>
                  <a:gd name="T86" fmla="*/ 0 w 5147"/>
                  <a:gd name="T87" fmla="*/ 0 h 6617"/>
                  <a:gd name="T88" fmla="*/ 0 w 5147"/>
                  <a:gd name="T89" fmla="*/ 0 h 6617"/>
                  <a:gd name="T90" fmla="*/ 0 w 5147"/>
                  <a:gd name="T91" fmla="*/ 0 h 661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5147"/>
                  <a:gd name="T139" fmla="*/ 0 h 6617"/>
                  <a:gd name="T140" fmla="*/ 5147 w 5147"/>
                  <a:gd name="T141" fmla="*/ 6617 h 661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5147" h="6617">
                    <a:moveTo>
                      <a:pt x="5147" y="2379"/>
                    </a:moveTo>
                    <a:lnTo>
                      <a:pt x="4888" y="2509"/>
                    </a:lnTo>
                    <a:cubicBezTo>
                      <a:pt x="4801" y="2552"/>
                      <a:pt x="4801" y="2638"/>
                      <a:pt x="4844" y="2768"/>
                    </a:cubicBezTo>
                    <a:lnTo>
                      <a:pt x="4931" y="2984"/>
                    </a:lnTo>
                    <a:lnTo>
                      <a:pt x="4801" y="2984"/>
                    </a:lnTo>
                    <a:cubicBezTo>
                      <a:pt x="4715" y="3374"/>
                      <a:pt x="4628" y="3071"/>
                      <a:pt x="4542" y="3114"/>
                    </a:cubicBezTo>
                    <a:cubicBezTo>
                      <a:pt x="4455" y="3244"/>
                      <a:pt x="4369" y="3244"/>
                      <a:pt x="4325" y="3374"/>
                    </a:cubicBezTo>
                    <a:cubicBezTo>
                      <a:pt x="4369" y="3590"/>
                      <a:pt x="4282" y="3806"/>
                      <a:pt x="4109" y="3676"/>
                    </a:cubicBezTo>
                    <a:cubicBezTo>
                      <a:pt x="4023" y="3676"/>
                      <a:pt x="4023" y="3720"/>
                      <a:pt x="4023" y="3893"/>
                    </a:cubicBezTo>
                    <a:cubicBezTo>
                      <a:pt x="4196" y="3936"/>
                      <a:pt x="4196" y="4022"/>
                      <a:pt x="4152" y="4066"/>
                    </a:cubicBezTo>
                    <a:cubicBezTo>
                      <a:pt x="4152" y="4455"/>
                      <a:pt x="4066" y="4239"/>
                      <a:pt x="3979" y="4368"/>
                    </a:cubicBezTo>
                    <a:cubicBezTo>
                      <a:pt x="3893" y="4455"/>
                      <a:pt x="4023" y="4758"/>
                      <a:pt x="3806" y="4671"/>
                    </a:cubicBezTo>
                    <a:cubicBezTo>
                      <a:pt x="3677" y="4628"/>
                      <a:pt x="3677" y="4671"/>
                      <a:pt x="3677" y="4758"/>
                    </a:cubicBezTo>
                    <a:lnTo>
                      <a:pt x="3720" y="4974"/>
                    </a:lnTo>
                    <a:lnTo>
                      <a:pt x="3677" y="5233"/>
                    </a:lnTo>
                    <a:lnTo>
                      <a:pt x="3504" y="5320"/>
                    </a:lnTo>
                    <a:cubicBezTo>
                      <a:pt x="3331" y="5493"/>
                      <a:pt x="3331" y="5709"/>
                      <a:pt x="2985" y="5752"/>
                    </a:cubicBezTo>
                    <a:lnTo>
                      <a:pt x="2941" y="6228"/>
                    </a:lnTo>
                    <a:lnTo>
                      <a:pt x="2855" y="6314"/>
                    </a:lnTo>
                    <a:lnTo>
                      <a:pt x="2898" y="6444"/>
                    </a:lnTo>
                    <a:lnTo>
                      <a:pt x="2422" y="6617"/>
                    </a:lnTo>
                    <a:lnTo>
                      <a:pt x="2336" y="6271"/>
                    </a:lnTo>
                    <a:lnTo>
                      <a:pt x="2163" y="6055"/>
                    </a:lnTo>
                    <a:lnTo>
                      <a:pt x="1730" y="6228"/>
                    </a:lnTo>
                    <a:lnTo>
                      <a:pt x="1298" y="6185"/>
                    </a:lnTo>
                    <a:lnTo>
                      <a:pt x="1255" y="5752"/>
                    </a:lnTo>
                    <a:cubicBezTo>
                      <a:pt x="1255" y="5449"/>
                      <a:pt x="1255" y="5147"/>
                      <a:pt x="1298" y="4844"/>
                    </a:cubicBezTo>
                    <a:cubicBezTo>
                      <a:pt x="1211" y="4801"/>
                      <a:pt x="1168" y="4714"/>
                      <a:pt x="1082" y="4671"/>
                    </a:cubicBezTo>
                    <a:cubicBezTo>
                      <a:pt x="1082" y="4585"/>
                      <a:pt x="1038" y="4498"/>
                      <a:pt x="1038" y="4412"/>
                    </a:cubicBezTo>
                    <a:cubicBezTo>
                      <a:pt x="995" y="4282"/>
                      <a:pt x="1038" y="4195"/>
                      <a:pt x="1211" y="4239"/>
                    </a:cubicBezTo>
                    <a:cubicBezTo>
                      <a:pt x="1428" y="4152"/>
                      <a:pt x="1471" y="3806"/>
                      <a:pt x="1082" y="3633"/>
                    </a:cubicBezTo>
                    <a:cubicBezTo>
                      <a:pt x="433" y="3633"/>
                      <a:pt x="303" y="3330"/>
                      <a:pt x="649" y="2638"/>
                    </a:cubicBezTo>
                    <a:cubicBezTo>
                      <a:pt x="736" y="2379"/>
                      <a:pt x="692" y="2336"/>
                      <a:pt x="563" y="2293"/>
                    </a:cubicBezTo>
                    <a:cubicBezTo>
                      <a:pt x="346" y="2206"/>
                      <a:pt x="217" y="2120"/>
                      <a:pt x="87" y="2076"/>
                    </a:cubicBezTo>
                    <a:cubicBezTo>
                      <a:pt x="0" y="1947"/>
                      <a:pt x="44" y="1211"/>
                      <a:pt x="173" y="1211"/>
                    </a:cubicBezTo>
                    <a:cubicBezTo>
                      <a:pt x="649" y="1211"/>
                      <a:pt x="995" y="1298"/>
                      <a:pt x="736" y="433"/>
                    </a:cubicBezTo>
                    <a:lnTo>
                      <a:pt x="909" y="260"/>
                    </a:lnTo>
                    <a:cubicBezTo>
                      <a:pt x="1125" y="563"/>
                      <a:pt x="1255" y="476"/>
                      <a:pt x="1168" y="87"/>
                    </a:cubicBezTo>
                    <a:lnTo>
                      <a:pt x="1471" y="0"/>
                    </a:lnTo>
                    <a:lnTo>
                      <a:pt x="2076" y="217"/>
                    </a:lnTo>
                    <a:lnTo>
                      <a:pt x="2768" y="173"/>
                    </a:lnTo>
                    <a:lnTo>
                      <a:pt x="2985" y="736"/>
                    </a:lnTo>
                    <a:lnTo>
                      <a:pt x="3893" y="649"/>
                    </a:lnTo>
                    <a:cubicBezTo>
                      <a:pt x="4369" y="865"/>
                      <a:pt x="4758" y="1211"/>
                      <a:pt x="5017" y="1687"/>
                    </a:cubicBezTo>
                    <a:lnTo>
                      <a:pt x="5061" y="2120"/>
                    </a:lnTo>
                    <a:lnTo>
                      <a:pt x="5147" y="2379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3197" y="-383"/>
              <a:ext cx="1198" cy="1173"/>
              <a:chOff x="3197" y="-383"/>
              <a:chExt cx="1198" cy="1173"/>
            </a:xfrm>
          </p:grpSpPr>
          <p:sp>
            <p:nvSpPr>
              <p:cNvPr id="18601" name="Freeform 17" descr="Точечные ромбики"/>
              <p:cNvSpPr>
                <a:spLocks/>
              </p:cNvSpPr>
              <p:nvPr/>
            </p:nvSpPr>
            <p:spPr bwMode="auto">
              <a:xfrm>
                <a:off x="3280" y="-383"/>
                <a:ext cx="1115" cy="1140"/>
              </a:xfrm>
              <a:custGeom>
                <a:avLst/>
                <a:gdLst>
                  <a:gd name="T0" fmla="*/ 0 w 6660"/>
                  <a:gd name="T1" fmla="*/ 0 h 6786"/>
                  <a:gd name="T2" fmla="*/ 0 w 6660"/>
                  <a:gd name="T3" fmla="*/ 0 h 6786"/>
                  <a:gd name="T4" fmla="*/ 0 w 6660"/>
                  <a:gd name="T5" fmla="*/ 0 h 6786"/>
                  <a:gd name="T6" fmla="*/ 0 w 6660"/>
                  <a:gd name="T7" fmla="*/ 0 h 6786"/>
                  <a:gd name="T8" fmla="*/ 0 w 6660"/>
                  <a:gd name="T9" fmla="*/ 0 h 6786"/>
                  <a:gd name="T10" fmla="*/ 0 w 6660"/>
                  <a:gd name="T11" fmla="*/ 0 h 6786"/>
                  <a:gd name="T12" fmla="*/ 0 w 6660"/>
                  <a:gd name="T13" fmla="*/ 0 h 6786"/>
                  <a:gd name="T14" fmla="*/ 0 w 6660"/>
                  <a:gd name="T15" fmla="*/ 0 h 6786"/>
                  <a:gd name="T16" fmla="*/ 0 w 6660"/>
                  <a:gd name="T17" fmla="*/ 0 h 6786"/>
                  <a:gd name="T18" fmla="*/ 0 w 6660"/>
                  <a:gd name="T19" fmla="*/ 0 h 6786"/>
                  <a:gd name="T20" fmla="*/ 0 w 6660"/>
                  <a:gd name="T21" fmla="*/ 0 h 6786"/>
                  <a:gd name="T22" fmla="*/ 0 w 6660"/>
                  <a:gd name="T23" fmla="*/ 0 h 6786"/>
                  <a:gd name="T24" fmla="*/ 0 w 6660"/>
                  <a:gd name="T25" fmla="*/ 0 h 6786"/>
                  <a:gd name="T26" fmla="*/ 0 w 6660"/>
                  <a:gd name="T27" fmla="*/ 0 h 6786"/>
                  <a:gd name="T28" fmla="*/ 0 w 6660"/>
                  <a:gd name="T29" fmla="*/ 0 h 6786"/>
                  <a:gd name="T30" fmla="*/ 0 w 6660"/>
                  <a:gd name="T31" fmla="*/ 0 h 6786"/>
                  <a:gd name="T32" fmla="*/ 0 w 6660"/>
                  <a:gd name="T33" fmla="*/ 0 h 6786"/>
                  <a:gd name="T34" fmla="*/ 0 w 6660"/>
                  <a:gd name="T35" fmla="*/ 0 h 6786"/>
                  <a:gd name="T36" fmla="*/ 0 w 6660"/>
                  <a:gd name="T37" fmla="*/ 0 h 6786"/>
                  <a:gd name="T38" fmla="*/ 0 w 6660"/>
                  <a:gd name="T39" fmla="*/ 0 h 6786"/>
                  <a:gd name="T40" fmla="*/ 0 w 6660"/>
                  <a:gd name="T41" fmla="*/ 0 h 6786"/>
                  <a:gd name="T42" fmla="*/ 0 w 6660"/>
                  <a:gd name="T43" fmla="*/ 0 h 6786"/>
                  <a:gd name="T44" fmla="*/ 0 w 6660"/>
                  <a:gd name="T45" fmla="*/ 0 h 6786"/>
                  <a:gd name="T46" fmla="*/ 0 w 6660"/>
                  <a:gd name="T47" fmla="*/ 0 h 6786"/>
                  <a:gd name="T48" fmla="*/ 0 w 6660"/>
                  <a:gd name="T49" fmla="*/ 0 h 6786"/>
                  <a:gd name="T50" fmla="*/ 0 w 6660"/>
                  <a:gd name="T51" fmla="*/ 0 h 6786"/>
                  <a:gd name="T52" fmla="*/ 0 w 6660"/>
                  <a:gd name="T53" fmla="*/ 0 h 6786"/>
                  <a:gd name="T54" fmla="*/ 0 w 6660"/>
                  <a:gd name="T55" fmla="*/ 0 h 6786"/>
                  <a:gd name="T56" fmla="*/ 0 w 6660"/>
                  <a:gd name="T57" fmla="*/ 0 h 6786"/>
                  <a:gd name="T58" fmla="*/ 0 w 6660"/>
                  <a:gd name="T59" fmla="*/ 0 h 6786"/>
                  <a:gd name="T60" fmla="*/ 0 w 6660"/>
                  <a:gd name="T61" fmla="*/ 0 h 6786"/>
                  <a:gd name="T62" fmla="*/ 0 w 6660"/>
                  <a:gd name="T63" fmla="*/ 0 h 6786"/>
                  <a:gd name="T64" fmla="*/ 0 w 6660"/>
                  <a:gd name="T65" fmla="*/ 0 h 6786"/>
                  <a:gd name="T66" fmla="*/ 0 w 6660"/>
                  <a:gd name="T67" fmla="*/ 0 h 6786"/>
                  <a:gd name="T68" fmla="*/ 0 w 6660"/>
                  <a:gd name="T69" fmla="*/ 0 h 6786"/>
                  <a:gd name="T70" fmla="*/ 0 w 6660"/>
                  <a:gd name="T71" fmla="*/ 0 h 6786"/>
                  <a:gd name="T72" fmla="*/ 0 w 6660"/>
                  <a:gd name="T73" fmla="*/ 0 h 678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660"/>
                  <a:gd name="T112" fmla="*/ 0 h 6786"/>
                  <a:gd name="T113" fmla="*/ 6660 w 6660"/>
                  <a:gd name="T114" fmla="*/ 6786 h 678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660" h="6786">
                    <a:moveTo>
                      <a:pt x="692" y="129"/>
                    </a:moveTo>
                    <a:lnTo>
                      <a:pt x="1038" y="216"/>
                    </a:lnTo>
                    <a:cubicBezTo>
                      <a:pt x="1470" y="216"/>
                      <a:pt x="1859" y="129"/>
                      <a:pt x="2205" y="0"/>
                    </a:cubicBezTo>
                    <a:cubicBezTo>
                      <a:pt x="2768" y="173"/>
                      <a:pt x="3373" y="259"/>
                      <a:pt x="3979" y="259"/>
                    </a:cubicBezTo>
                    <a:cubicBezTo>
                      <a:pt x="4497" y="302"/>
                      <a:pt x="4887" y="519"/>
                      <a:pt x="5103" y="908"/>
                    </a:cubicBezTo>
                    <a:cubicBezTo>
                      <a:pt x="5276" y="1426"/>
                      <a:pt x="5189" y="1988"/>
                      <a:pt x="5233" y="2550"/>
                    </a:cubicBezTo>
                    <a:lnTo>
                      <a:pt x="5535" y="2550"/>
                    </a:lnTo>
                    <a:lnTo>
                      <a:pt x="5665" y="2896"/>
                    </a:lnTo>
                    <a:lnTo>
                      <a:pt x="5406" y="2982"/>
                    </a:lnTo>
                    <a:cubicBezTo>
                      <a:pt x="5492" y="3544"/>
                      <a:pt x="5838" y="3890"/>
                      <a:pt x="6271" y="4063"/>
                    </a:cubicBezTo>
                    <a:cubicBezTo>
                      <a:pt x="6357" y="4106"/>
                      <a:pt x="6444" y="4150"/>
                      <a:pt x="6530" y="4150"/>
                    </a:cubicBezTo>
                    <a:lnTo>
                      <a:pt x="6660" y="4971"/>
                    </a:lnTo>
                    <a:lnTo>
                      <a:pt x="6141" y="5619"/>
                    </a:lnTo>
                    <a:cubicBezTo>
                      <a:pt x="6098" y="6052"/>
                      <a:pt x="5968" y="6225"/>
                      <a:pt x="5795" y="5965"/>
                    </a:cubicBezTo>
                    <a:cubicBezTo>
                      <a:pt x="5665" y="5749"/>
                      <a:pt x="5535" y="5835"/>
                      <a:pt x="5406" y="6181"/>
                    </a:cubicBezTo>
                    <a:cubicBezTo>
                      <a:pt x="5362" y="6484"/>
                      <a:pt x="5189" y="6484"/>
                      <a:pt x="4973" y="6397"/>
                    </a:cubicBezTo>
                    <a:cubicBezTo>
                      <a:pt x="4887" y="6354"/>
                      <a:pt x="4800" y="6311"/>
                      <a:pt x="4714" y="6268"/>
                    </a:cubicBezTo>
                    <a:cubicBezTo>
                      <a:pt x="4454" y="6138"/>
                      <a:pt x="4454" y="6311"/>
                      <a:pt x="4281" y="6311"/>
                    </a:cubicBezTo>
                    <a:cubicBezTo>
                      <a:pt x="4195" y="6311"/>
                      <a:pt x="4065" y="6225"/>
                      <a:pt x="3979" y="6268"/>
                    </a:cubicBezTo>
                    <a:cubicBezTo>
                      <a:pt x="3892" y="6268"/>
                      <a:pt x="3806" y="6311"/>
                      <a:pt x="3762" y="6397"/>
                    </a:cubicBezTo>
                    <a:cubicBezTo>
                      <a:pt x="3200" y="6786"/>
                      <a:pt x="2768" y="6268"/>
                      <a:pt x="3027" y="5922"/>
                    </a:cubicBezTo>
                    <a:cubicBezTo>
                      <a:pt x="3157" y="5749"/>
                      <a:pt x="3243" y="5576"/>
                      <a:pt x="2984" y="5144"/>
                    </a:cubicBezTo>
                    <a:cubicBezTo>
                      <a:pt x="2984" y="5014"/>
                      <a:pt x="2941" y="4928"/>
                      <a:pt x="2768" y="5057"/>
                    </a:cubicBezTo>
                    <a:cubicBezTo>
                      <a:pt x="2638" y="5144"/>
                      <a:pt x="2551" y="5101"/>
                      <a:pt x="2465" y="4928"/>
                    </a:cubicBezTo>
                    <a:cubicBezTo>
                      <a:pt x="2465" y="4798"/>
                      <a:pt x="2335" y="4755"/>
                      <a:pt x="2162" y="4755"/>
                    </a:cubicBezTo>
                    <a:cubicBezTo>
                      <a:pt x="1859" y="4884"/>
                      <a:pt x="1686" y="4798"/>
                      <a:pt x="1773" y="4409"/>
                    </a:cubicBezTo>
                    <a:cubicBezTo>
                      <a:pt x="1643" y="4366"/>
                      <a:pt x="1513" y="4279"/>
                      <a:pt x="1384" y="4193"/>
                    </a:cubicBezTo>
                    <a:cubicBezTo>
                      <a:pt x="1254" y="4193"/>
                      <a:pt x="1124" y="4193"/>
                      <a:pt x="1038" y="4150"/>
                    </a:cubicBezTo>
                    <a:lnTo>
                      <a:pt x="865" y="3977"/>
                    </a:lnTo>
                    <a:cubicBezTo>
                      <a:pt x="1211" y="3933"/>
                      <a:pt x="1211" y="3761"/>
                      <a:pt x="908" y="3415"/>
                    </a:cubicBezTo>
                    <a:lnTo>
                      <a:pt x="778" y="3328"/>
                    </a:lnTo>
                    <a:cubicBezTo>
                      <a:pt x="778" y="3199"/>
                      <a:pt x="778" y="3069"/>
                      <a:pt x="778" y="2939"/>
                    </a:cubicBezTo>
                    <a:cubicBezTo>
                      <a:pt x="908" y="2810"/>
                      <a:pt x="951" y="2680"/>
                      <a:pt x="865" y="2550"/>
                    </a:cubicBezTo>
                    <a:cubicBezTo>
                      <a:pt x="605" y="2161"/>
                      <a:pt x="692" y="2031"/>
                      <a:pt x="1038" y="2118"/>
                    </a:cubicBezTo>
                    <a:cubicBezTo>
                      <a:pt x="1124" y="1902"/>
                      <a:pt x="1124" y="1729"/>
                      <a:pt x="865" y="1599"/>
                    </a:cubicBezTo>
                    <a:cubicBezTo>
                      <a:pt x="0" y="1253"/>
                      <a:pt x="908" y="1124"/>
                      <a:pt x="865" y="821"/>
                    </a:cubicBezTo>
                    <a:cubicBezTo>
                      <a:pt x="951" y="691"/>
                      <a:pt x="865" y="475"/>
                      <a:pt x="692" y="129"/>
                    </a:cubicBez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02" name="Freeform 18" descr="Точечные ромбики"/>
              <p:cNvSpPr>
                <a:spLocks/>
              </p:cNvSpPr>
              <p:nvPr/>
            </p:nvSpPr>
            <p:spPr bwMode="auto">
              <a:xfrm>
                <a:off x="3197" y="-350"/>
                <a:ext cx="1115" cy="1140"/>
              </a:xfrm>
              <a:custGeom>
                <a:avLst/>
                <a:gdLst>
                  <a:gd name="T0" fmla="*/ 0 w 6660"/>
                  <a:gd name="T1" fmla="*/ 0 h 6786"/>
                  <a:gd name="T2" fmla="*/ 0 w 6660"/>
                  <a:gd name="T3" fmla="*/ 0 h 6786"/>
                  <a:gd name="T4" fmla="*/ 0 w 6660"/>
                  <a:gd name="T5" fmla="*/ 0 h 6786"/>
                  <a:gd name="T6" fmla="*/ 0 w 6660"/>
                  <a:gd name="T7" fmla="*/ 0 h 6786"/>
                  <a:gd name="T8" fmla="*/ 0 w 6660"/>
                  <a:gd name="T9" fmla="*/ 0 h 6786"/>
                  <a:gd name="T10" fmla="*/ 0 w 6660"/>
                  <a:gd name="T11" fmla="*/ 0 h 6786"/>
                  <a:gd name="T12" fmla="*/ 0 w 6660"/>
                  <a:gd name="T13" fmla="*/ 0 h 6786"/>
                  <a:gd name="T14" fmla="*/ 0 w 6660"/>
                  <a:gd name="T15" fmla="*/ 0 h 6786"/>
                  <a:gd name="T16" fmla="*/ 0 w 6660"/>
                  <a:gd name="T17" fmla="*/ 0 h 6786"/>
                  <a:gd name="T18" fmla="*/ 0 w 6660"/>
                  <a:gd name="T19" fmla="*/ 0 h 6786"/>
                  <a:gd name="T20" fmla="*/ 0 w 6660"/>
                  <a:gd name="T21" fmla="*/ 0 h 6786"/>
                  <a:gd name="T22" fmla="*/ 0 w 6660"/>
                  <a:gd name="T23" fmla="*/ 0 h 6786"/>
                  <a:gd name="T24" fmla="*/ 0 w 6660"/>
                  <a:gd name="T25" fmla="*/ 0 h 6786"/>
                  <a:gd name="T26" fmla="*/ 0 w 6660"/>
                  <a:gd name="T27" fmla="*/ 0 h 6786"/>
                  <a:gd name="T28" fmla="*/ 0 w 6660"/>
                  <a:gd name="T29" fmla="*/ 0 h 6786"/>
                  <a:gd name="T30" fmla="*/ 0 w 6660"/>
                  <a:gd name="T31" fmla="*/ 0 h 6786"/>
                  <a:gd name="T32" fmla="*/ 0 w 6660"/>
                  <a:gd name="T33" fmla="*/ 0 h 6786"/>
                  <a:gd name="T34" fmla="*/ 0 w 6660"/>
                  <a:gd name="T35" fmla="*/ 0 h 6786"/>
                  <a:gd name="T36" fmla="*/ 0 w 6660"/>
                  <a:gd name="T37" fmla="*/ 0 h 6786"/>
                  <a:gd name="T38" fmla="*/ 0 w 6660"/>
                  <a:gd name="T39" fmla="*/ 0 h 6786"/>
                  <a:gd name="T40" fmla="*/ 0 w 6660"/>
                  <a:gd name="T41" fmla="*/ 0 h 6786"/>
                  <a:gd name="T42" fmla="*/ 0 w 6660"/>
                  <a:gd name="T43" fmla="*/ 0 h 6786"/>
                  <a:gd name="T44" fmla="*/ 0 w 6660"/>
                  <a:gd name="T45" fmla="*/ 0 h 6786"/>
                  <a:gd name="T46" fmla="*/ 0 w 6660"/>
                  <a:gd name="T47" fmla="*/ 0 h 6786"/>
                  <a:gd name="T48" fmla="*/ 0 w 6660"/>
                  <a:gd name="T49" fmla="*/ 0 h 6786"/>
                  <a:gd name="T50" fmla="*/ 0 w 6660"/>
                  <a:gd name="T51" fmla="*/ 0 h 6786"/>
                  <a:gd name="T52" fmla="*/ 0 w 6660"/>
                  <a:gd name="T53" fmla="*/ 0 h 6786"/>
                  <a:gd name="T54" fmla="*/ 0 w 6660"/>
                  <a:gd name="T55" fmla="*/ 0 h 6786"/>
                  <a:gd name="T56" fmla="*/ 0 w 6660"/>
                  <a:gd name="T57" fmla="*/ 0 h 6786"/>
                  <a:gd name="T58" fmla="*/ 0 w 6660"/>
                  <a:gd name="T59" fmla="*/ 0 h 6786"/>
                  <a:gd name="T60" fmla="*/ 0 w 6660"/>
                  <a:gd name="T61" fmla="*/ 0 h 6786"/>
                  <a:gd name="T62" fmla="*/ 0 w 6660"/>
                  <a:gd name="T63" fmla="*/ 0 h 6786"/>
                  <a:gd name="T64" fmla="*/ 0 w 6660"/>
                  <a:gd name="T65" fmla="*/ 0 h 6786"/>
                  <a:gd name="T66" fmla="*/ 0 w 6660"/>
                  <a:gd name="T67" fmla="*/ 0 h 6786"/>
                  <a:gd name="T68" fmla="*/ 0 w 6660"/>
                  <a:gd name="T69" fmla="*/ 0 h 6786"/>
                  <a:gd name="T70" fmla="*/ 0 w 6660"/>
                  <a:gd name="T71" fmla="*/ 0 h 6786"/>
                  <a:gd name="T72" fmla="*/ 0 w 6660"/>
                  <a:gd name="T73" fmla="*/ 0 h 678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660"/>
                  <a:gd name="T112" fmla="*/ 0 h 6786"/>
                  <a:gd name="T113" fmla="*/ 6660 w 6660"/>
                  <a:gd name="T114" fmla="*/ 6786 h 678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660" h="6786">
                    <a:moveTo>
                      <a:pt x="692" y="129"/>
                    </a:moveTo>
                    <a:lnTo>
                      <a:pt x="1038" y="216"/>
                    </a:lnTo>
                    <a:cubicBezTo>
                      <a:pt x="1470" y="216"/>
                      <a:pt x="1859" y="129"/>
                      <a:pt x="2205" y="0"/>
                    </a:cubicBezTo>
                    <a:cubicBezTo>
                      <a:pt x="2768" y="173"/>
                      <a:pt x="3373" y="259"/>
                      <a:pt x="3979" y="259"/>
                    </a:cubicBezTo>
                    <a:cubicBezTo>
                      <a:pt x="4497" y="302"/>
                      <a:pt x="4887" y="519"/>
                      <a:pt x="5103" y="908"/>
                    </a:cubicBezTo>
                    <a:cubicBezTo>
                      <a:pt x="5276" y="1426"/>
                      <a:pt x="5189" y="1988"/>
                      <a:pt x="5233" y="2550"/>
                    </a:cubicBezTo>
                    <a:lnTo>
                      <a:pt x="5535" y="2550"/>
                    </a:lnTo>
                    <a:lnTo>
                      <a:pt x="5665" y="2896"/>
                    </a:lnTo>
                    <a:lnTo>
                      <a:pt x="5406" y="2982"/>
                    </a:lnTo>
                    <a:cubicBezTo>
                      <a:pt x="5492" y="3544"/>
                      <a:pt x="5838" y="3890"/>
                      <a:pt x="6271" y="4063"/>
                    </a:cubicBezTo>
                    <a:cubicBezTo>
                      <a:pt x="6357" y="4106"/>
                      <a:pt x="6444" y="4150"/>
                      <a:pt x="6530" y="4150"/>
                    </a:cubicBezTo>
                    <a:lnTo>
                      <a:pt x="6660" y="4971"/>
                    </a:lnTo>
                    <a:lnTo>
                      <a:pt x="6141" y="5619"/>
                    </a:lnTo>
                    <a:cubicBezTo>
                      <a:pt x="6098" y="6052"/>
                      <a:pt x="5968" y="6225"/>
                      <a:pt x="5795" y="5965"/>
                    </a:cubicBezTo>
                    <a:cubicBezTo>
                      <a:pt x="5665" y="5749"/>
                      <a:pt x="5535" y="5835"/>
                      <a:pt x="5406" y="6181"/>
                    </a:cubicBezTo>
                    <a:cubicBezTo>
                      <a:pt x="5362" y="6484"/>
                      <a:pt x="5189" y="6484"/>
                      <a:pt x="4973" y="6397"/>
                    </a:cubicBezTo>
                    <a:cubicBezTo>
                      <a:pt x="4887" y="6354"/>
                      <a:pt x="4800" y="6311"/>
                      <a:pt x="4714" y="6268"/>
                    </a:cubicBezTo>
                    <a:cubicBezTo>
                      <a:pt x="4454" y="6138"/>
                      <a:pt x="4454" y="6311"/>
                      <a:pt x="4281" y="6311"/>
                    </a:cubicBezTo>
                    <a:cubicBezTo>
                      <a:pt x="4195" y="6311"/>
                      <a:pt x="4065" y="6225"/>
                      <a:pt x="3979" y="6268"/>
                    </a:cubicBezTo>
                    <a:cubicBezTo>
                      <a:pt x="3892" y="6268"/>
                      <a:pt x="3806" y="6311"/>
                      <a:pt x="3762" y="6397"/>
                    </a:cubicBezTo>
                    <a:cubicBezTo>
                      <a:pt x="3200" y="6786"/>
                      <a:pt x="2768" y="6268"/>
                      <a:pt x="3027" y="5922"/>
                    </a:cubicBezTo>
                    <a:cubicBezTo>
                      <a:pt x="3157" y="5749"/>
                      <a:pt x="3243" y="5576"/>
                      <a:pt x="2984" y="5144"/>
                    </a:cubicBezTo>
                    <a:cubicBezTo>
                      <a:pt x="2984" y="5014"/>
                      <a:pt x="2941" y="4928"/>
                      <a:pt x="2768" y="5057"/>
                    </a:cubicBezTo>
                    <a:cubicBezTo>
                      <a:pt x="2638" y="5144"/>
                      <a:pt x="2551" y="5101"/>
                      <a:pt x="2465" y="4928"/>
                    </a:cubicBezTo>
                    <a:cubicBezTo>
                      <a:pt x="2465" y="4798"/>
                      <a:pt x="2335" y="4755"/>
                      <a:pt x="2162" y="4755"/>
                    </a:cubicBezTo>
                    <a:cubicBezTo>
                      <a:pt x="1859" y="4884"/>
                      <a:pt x="1686" y="4798"/>
                      <a:pt x="1773" y="4409"/>
                    </a:cubicBezTo>
                    <a:cubicBezTo>
                      <a:pt x="1643" y="4366"/>
                      <a:pt x="1513" y="4279"/>
                      <a:pt x="1384" y="4193"/>
                    </a:cubicBezTo>
                    <a:cubicBezTo>
                      <a:pt x="1254" y="4193"/>
                      <a:pt x="1124" y="4193"/>
                      <a:pt x="1038" y="4150"/>
                    </a:cubicBezTo>
                    <a:lnTo>
                      <a:pt x="865" y="3977"/>
                    </a:lnTo>
                    <a:cubicBezTo>
                      <a:pt x="1211" y="3933"/>
                      <a:pt x="1211" y="3761"/>
                      <a:pt x="908" y="3415"/>
                    </a:cubicBezTo>
                    <a:lnTo>
                      <a:pt x="778" y="3328"/>
                    </a:lnTo>
                    <a:cubicBezTo>
                      <a:pt x="778" y="3199"/>
                      <a:pt x="778" y="3069"/>
                      <a:pt x="778" y="2939"/>
                    </a:cubicBezTo>
                    <a:cubicBezTo>
                      <a:pt x="908" y="2810"/>
                      <a:pt x="951" y="2680"/>
                      <a:pt x="865" y="2550"/>
                    </a:cubicBezTo>
                    <a:cubicBezTo>
                      <a:pt x="605" y="2161"/>
                      <a:pt x="692" y="2031"/>
                      <a:pt x="1038" y="2118"/>
                    </a:cubicBezTo>
                    <a:cubicBezTo>
                      <a:pt x="1124" y="1902"/>
                      <a:pt x="1124" y="1729"/>
                      <a:pt x="865" y="1599"/>
                    </a:cubicBezTo>
                    <a:cubicBezTo>
                      <a:pt x="0" y="1253"/>
                      <a:pt x="908" y="1124"/>
                      <a:pt x="865" y="821"/>
                    </a:cubicBezTo>
                    <a:cubicBezTo>
                      <a:pt x="951" y="691"/>
                      <a:pt x="865" y="475"/>
                      <a:pt x="692" y="12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3888" y="306"/>
              <a:ext cx="1340" cy="938"/>
              <a:chOff x="3888" y="306"/>
              <a:chExt cx="1340" cy="938"/>
            </a:xfrm>
          </p:grpSpPr>
          <p:sp>
            <p:nvSpPr>
              <p:cNvPr id="18599" name="Freeform 20" descr="Точечные ромбики"/>
              <p:cNvSpPr>
                <a:spLocks/>
              </p:cNvSpPr>
              <p:nvPr/>
            </p:nvSpPr>
            <p:spPr bwMode="auto">
              <a:xfrm>
                <a:off x="3888" y="306"/>
                <a:ext cx="1340" cy="938"/>
              </a:xfrm>
              <a:custGeom>
                <a:avLst/>
                <a:gdLst>
                  <a:gd name="T0" fmla="*/ 0 w 8000"/>
                  <a:gd name="T1" fmla="*/ 0 h 5580"/>
                  <a:gd name="T2" fmla="*/ 0 w 8000"/>
                  <a:gd name="T3" fmla="*/ 0 h 5580"/>
                  <a:gd name="T4" fmla="*/ 0 w 8000"/>
                  <a:gd name="T5" fmla="*/ 0 h 5580"/>
                  <a:gd name="T6" fmla="*/ 0 w 8000"/>
                  <a:gd name="T7" fmla="*/ 0 h 5580"/>
                  <a:gd name="T8" fmla="*/ 0 w 8000"/>
                  <a:gd name="T9" fmla="*/ 0 h 5580"/>
                  <a:gd name="T10" fmla="*/ 0 w 8000"/>
                  <a:gd name="T11" fmla="*/ 0 h 5580"/>
                  <a:gd name="T12" fmla="*/ 0 w 8000"/>
                  <a:gd name="T13" fmla="*/ 0 h 5580"/>
                  <a:gd name="T14" fmla="*/ 0 w 8000"/>
                  <a:gd name="T15" fmla="*/ 0 h 5580"/>
                  <a:gd name="T16" fmla="*/ 0 w 8000"/>
                  <a:gd name="T17" fmla="*/ 0 h 5580"/>
                  <a:gd name="T18" fmla="*/ 0 w 8000"/>
                  <a:gd name="T19" fmla="*/ 0 h 5580"/>
                  <a:gd name="T20" fmla="*/ 0 w 8000"/>
                  <a:gd name="T21" fmla="*/ 0 h 5580"/>
                  <a:gd name="T22" fmla="*/ 0 w 8000"/>
                  <a:gd name="T23" fmla="*/ 0 h 5580"/>
                  <a:gd name="T24" fmla="*/ 0 w 8000"/>
                  <a:gd name="T25" fmla="*/ 0 h 5580"/>
                  <a:gd name="T26" fmla="*/ 0 w 8000"/>
                  <a:gd name="T27" fmla="*/ 0 h 5580"/>
                  <a:gd name="T28" fmla="*/ 0 w 8000"/>
                  <a:gd name="T29" fmla="*/ 0 h 5580"/>
                  <a:gd name="T30" fmla="*/ 0 w 8000"/>
                  <a:gd name="T31" fmla="*/ 0 h 5580"/>
                  <a:gd name="T32" fmla="*/ 0 w 8000"/>
                  <a:gd name="T33" fmla="*/ 0 h 5580"/>
                  <a:gd name="T34" fmla="*/ 0 w 8000"/>
                  <a:gd name="T35" fmla="*/ 0 h 5580"/>
                  <a:gd name="T36" fmla="*/ 0 w 8000"/>
                  <a:gd name="T37" fmla="*/ 0 h 5580"/>
                  <a:gd name="T38" fmla="*/ 0 w 8000"/>
                  <a:gd name="T39" fmla="*/ 0 h 5580"/>
                  <a:gd name="T40" fmla="*/ 0 w 8000"/>
                  <a:gd name="T41" fmla="*/ 0 h 5580"/>
                  <a:gd name="T42" fmla="*/ 0 w 8000"/>
                  <a:gd name="T43" fmla="*/ 0 h 5580"/>
                  <a:gd name="T44" fmla="*/ 0 w 8000"/>
                  <a:gd name="T45" fmla="*/ 0 h 5580"/>
                  <a:gd name="T46" fmla="*/ 0 w 8000"/>
                  <a:gd name="T47" fmla="*/ 0 h 5580"/>
                  <a:gd name="T48" fmla="*/ 0 w 8000"/>
                  <a:gd name="T49" fmla="*/ 0 h 5580"/>
                  <a:gd name="T50" fmla="*/ 0 w 8000"/>
                  <a:gd name="T51" fmla="*/ 0 h 5580"/>
                  <a:gd name="T52" fmla="*/ 0 w 8000"/>
                  <a:gd name="T53" fmla="*/ 0 h 5580"/>
                  <a:gd name="T54" fmla="*/ 0 w 8000"/>
                  <a:gd name="T55" fmla="*/ 0 h 5580"/>
                  <a:gd name="T56" fmla="*/ 0 w 8000"/>
                  <a:gd name="T57" fmla="*/ 0 h 5580"/>
                  <a:gd name="T58" fmla="*/ 0 w 8000"/>
                  <a:gd name="T59" fmla="*/ 0 h 5580"/>
                  <a:gd name="T60" fmla="*/ 0 w 8000"/>
                  <a:gd name="T61" fmla="*/ 0 h 5580"/>
                  <a:gd name="T62" fmla="*/ 0 w 8000"/>
                  <a:gd name="T63" fmla="*/ 0 h 5580"/>
                  <a:gd name="T64" fmla="*/ 0 w 8000"/>
                  <a:gd name="T65" fmla="*/ 0 h 5580"/>
                  <a:gd name="T66" fmla="*/ 0 w 8000"/>
                  <a:gd name="T67" fmla="*/ 0 h 558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000"/>
                  <a:gd name="T103" fmla="*/ 0 h 5580"/>
                  <a:gd name="T104" fmla="*/ 8000 w 8000"/>
                  <a:gd name="T105" fmla="*/ 5580 h 558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000" h="5580">
                    <a:moveTo>
                      <a:pt x="2897" y="44"/>
                    </a:moveTo>
                    <a:cubicBezTo>
                      <a:pt x="3806" y="303"/>
                      <a:pt x="4843" y="0"/>
                      <a:pt x="5276" y="563"/>
                    </a:cubicBezTo>
                    <a:cubicBezTo>
                      <a:pt x="5276" y="1298"/>
                      <a:pt x="5492" y="1731"/>
                      <a:pt x="6097" y="1601"/>
                    </a:cubicBezTo>
                    <a:cubicBezTo>
                      <a:pt x="6789" y="1731"/>
                      <a:pt x="7308" y="2033"/>
                      <a:pt x="7741" y="2293"/>
                    </a:cubicBezTo>
                    <a:cubicBezTo>
                      <a:pt x="7741" y="2509"/>
                      <a:pt x="7611" y="2769"/>
                      <a:pt x="7784" y="2855"/>
                    </a:cubicBezTo>
                    <a:cubicBezTo>
                      <a:pt x="8000" y="3028"/>
                      <a:pt x="8000" y="3201"/>
                      <a:pt x="7914" y="3374"/>
                    </a:cubicBezTo>
                    <a:lnTo>
                      <a:pt x="7222" y="3547"/>
                    </a:lnTo>
                    <a:cubicBezTo>
                      <a:pt x="7006" y="3720"/>
                      <a:pt x="6833" y="3720"/>
                      <a:pt x="6660" y="3591"/>
                    </a:cubicBezTo>
                    <a:lnTo>
                      <a:pt x="6616" y="3591"/>
                    </a:lnTo>
                    <a:lnTo>
                      <a:pt x="6097" y="3591"/>
                    </a:lnTo>
                    <a:cubicBezTo>
                      <a:pt x="5968" y="3591"/>
                      <a:pt x="5881" y="3677"/>
                      <a:pt x="5881" y="3807"/>
                    </a:cubicBezTo>
                    <a:lnTo>
                      <a:pt x="5751" y="5580"/>
                    </a:lnTo>
                    <a:lnTo>
                      <a:pt x="4887" y="5537"/>
                    </a:lnTo>
                    <a:cubicBezTo>
                      <a:pt x="4887" y="5537"/>
                      <a:pt x="4843" y="5537"/>
                      <a:pt x="4800" y="5537"/>
                    </a:cubicBezTo>
                    <a:lnTo>
                      <a:pt x="4151" y="5018"/>
                    </a:lnTo>
                    <a:cubicBezTo>
                      <a:pt x="4151" y="4759"/>
                      <a:pt x="4151" y="4542"/>
                      <a:pt x="4022" y="4369"/>
                    </a:cubicBezTo>
                    <a:cubicBezTo>
                      <a:pt x="3633" y="4456"/>
                      <a:pt x="3373" y="4586"/>
                      <a:pt x="3114" y="4715"/>
                    </a:cubicBezTo>
                    <a:cubicBezTo>
                      <a:pt x="2854" y="4586"/>
                      <a:pt x="2854" y="4413"/>
                      <a:pt x="2724" y="4240"/>
                    </a:cubicBezTo>
                    <a:cubicBezTo>
                      <a:pt x="2422" y="4067"/>
                      <a:pt x="2162" y="3764"/>
                      <a:pt x="2076" y="3374"/>
                    </a:cubicBezTo>
                    <a:cubicBezTo>
                      <a:pt x="2076" y="3245"/>
                      <a:pt x="2033" y="3158"/>
                      <a:pt x="1903" y="3201"/>
                    </a:cubicBezTo>
                    <a:cubicBezTo>
                      <a:pt x="1557" y="3245"/>
                      <a:pt x="1254" y="3374"/>
                      <a:pt x="908" y="3504"/>
                    </a:cubicBezTo>
                    <a:lnTo>
                      <a:pt x="951" y="3764"/>
                    </a:lnTo>
                    <a:lnTo>
                      <a:pt x="779" y="3850"/>
                    </a:lnTo>
                    <a:lnTo>
                      <a:pt x="476" y="3591"/>
                    </a:lnTo>
                    <a:cubicBezTo>
                      <a:pt x="389" y="3201"/>
                      <a:pt x="433" y="3072"/>
                      <a:pt x="173" y="2812"/>
                    </a:cubicBezTo>
                    <a:cubicBezTo>
                      <a:pt x="130" y="2509"/>
                      <a:pt x="0" y="2207"/>
                      <a:pt x="346" y="2163"/>
                    </a:cubicBezTo>
                    <a:cubicBezTo>
                      <a:pt x="433" y="2120"/>
                      <a:pt x="562" y="2207"/>
                      <a:pt x="649" y="2207"/>
                    </a:cubicBezTo>
                    <a:cubicBezTo>
                      <a:pt x="822" y="2207"/>
                      <a:pt x="822" y="2033"/>
                      <a:pt x="1081" y="2163"/>
                    </a:cubicBezTo>
                    <a:cubicBezTo>
                      <a:pt x="1168" y="2207"/>
                      <a:pt x="1254" y="2250"/>
                      <a:pt x="1341" y="2293"/>
                    </a:cubicBezTo>
                    <a:cubicBezTo>
                      <a:pt x="1557" y="2380"/>
                      <a:pt x="1730" y="2380"/>
                      <a:pt x="1773" y="2077"/>
                    </a:cubicBezTo>
                    <a:cubicBezTo>
                      <a:pt x="1903" y="1731"/>
                      <a:pt x="2033" y="1644"/>
                      <a:pt x="2162" y="1860"/>
                    </a:cubicBezTo>
                    <a:cubicBezTo>
                      <a:pt x="2335" y="2120"/>
                      <a:pt x="2465" y="1947"/>
                      <a:pt x="2508" y="1514"/>
                    </a:cubicBezTo>
                    <a:lnTo>
                      <a:pt x="3027" y="866"/>
                    </a:lnTo>
                    <a:lnTo>
                      <a:pt x="2897" y="44"/>
                    </a:ln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00" name="Freeform 21" descr="Точечные ромбики"/>
              <p:cNvSpPr>
                <a:spLocks/>
              </p:cNvSpPr>
              <p:nvPr/>
            </p:nvSpPr>
            <p:spPr bwMode="auto">
              <a:xfrm>
                <a:off x="3888" y="306"/>
                <a:ext cx="1340" cy="938"/>
              </a:xfrm>
              <a:custGeom>
                <a:avLst/>
                <a:gdLst>
                  <a:gd name="T0" fmla="*/ 0 w 8000"/>
                  <a:gd name="T1" fmla="*/ 0 h 5580"/>
                  <a:gd name="T2" fmla="*/ 0 w 8000"/>
                  <a:gd name="T3" fmla="*/ 0 h 5580"/>
                  <a:gd name="T4" fmla="*/ 0 w 8000"/>
                  <a:gd name="T5" fmla="*/ 0 h 5580"/>
                  <a:gd name="T6" fmla="*/ 0 w 8000"/>
                  <a:gd name="T7" fmla="*/ 0 h 5580"/>
                  <a:gd name="T8" fmla="*/ 0 w 8000"/>
                  <a:gd name="T9" fmla="*/ 0 h 5580"/>
                  <a:gd name="T10" fmla="*/ 0 w 8000"/>
                  <a:gd name="T11" fmla="*/ 0 h 5580"/>
                  <a:gd name="T12" fmla="*/ 0 w 8000"/>
                  <a:gd name="T13" fmla="*/ 0 h 5580"/>
                  <a:gd name="T14" fmla="*/ 0 w 8000"/>
                  <a:gd name="T15" fmla="*/ 0 h 5580"/>
                  <a:gd name="T16" fmla="*/ 0 w 8000"/>
                  <a:gd name="T17" fmla="*/ 0 h 5580"/>
                  <a:gd name="T18" fmla="*/ 0 w 8000"/>
                  <a:gd name="T19" fmla="*/ 0 h 5580"/>
                  <a:gd name="T20" fmla="*/ 0 w 8000"/>
                  <a:gd name="T21" fmla="*/ 0 h 5580"/>
                  <a:gd name="T22" fmla="*/ 0 w 8000"/>
                  <a:gd name="T23" fmla="*/ 0 h 5580"/>
                  <a:gd name="T24" fmla="*/ 0 w 8000"/>
                  <a:gd name="T25" fmla="*/ 0 h 5580"/>
                  <a:gd name="T26" fmla="*/ 0 w 8000"/>
                  <a:gd name="T27" fmla="*/ 0 h 5580"/>
                  <a:gd name="T28" fmla="*/ 0 w 8000"/>
                  <a:gd name="T29" fmla="*/ 0 h 5580"/>
                  <a:gd name="T30" fmla="*/ 0 w 8000"/>
                  <a:gd name="T31" fmla="*/ 0 h 5580"/>
                  <a:gd name="T32" fmla="*/ 0 w 8000"/>
                  <a:gd name="T33" fmla="*/ 0 h 5580"/>
                  <a:gd name="T34" fmla="*/ 0 w 8000"/>
                  <a:gd name="T35" fmla="*/ 0 h 5580"/>
                  <a:gd name="T36" fmla="*/ 0 w 8000"/>
                  <a:gd name="T37" fmla="*/ 0 h 5580"/>
                  <a:gd name="T38" fmla="*/ 0 w 8000"/>
                  <a:gd name="T39" fmla="*/ 0 h 5580"/>
                  <a:gd name="T40" fmla="*/ 0 w 8000"/>
                  <a:gd name="T41" fmla="*/ 0 h 5580"/>
                  <a:gd name="T42" fmla="*/ 0 w 8000"/>
                  <a:gd name="T43" fmla="*/ 0 h 5580"/>
                  <a:gd name="T44" fmla="*/ 0 w 8000"/>
                  <a:gd name="T45" fmla="*/ 0 h 5580"/>
                  <a:gd name="T46" fmla="*/ 0 w 8000"/>
                  <a:gd name="T47" fmla="*/ 0 h 5580"/>
                  <a:gd name="T48" fmla="*/ 0 w 8000"/>
                  <a:gd name="T49" fmla="*/ 0 h 5580"/>
                  <a:gd name="T50" fmla="*/ 0 w 8000"/>
                  <a:gd name="T51" fmla="*/ 0 h 5580"/>
                  <a:gd name="T52" fmla="*/ 0 w 8000"/>
                  <a:gd name="T53" fmla="*/ 0 h 5580"/>
                  <a:gd name="T54" fmla="*/ 0 w 8000"/>
                  <a:gd name="T55" fmla="*/ 0 h 5580"/>
                  <a:gd name="T56" fmla="*/ 0 w 8000"/>
                  <a:gd name="T57" fmla="*/ 0 h 5580"/>
                  <a:gd name="T58" fmla="*/ 0 w 8000"/>
                  <a:gd name="T59" fmla="*/ 0 h 5580"/>
                  <a:gd name="T60" fmla="*/ 0 w 8000"/>
                  <a:gd name="T61" fmla="*/ 0 h 5580"/>
                  <a:gd name="T62" fmla="*/ 0 w 8000"/>
                  <a:gd name="T63" fmla="*/ 0 h 5580"/>
                  <a:gd name="T64" fmla="*/ 0 w 8000"/>
                  <a:gd name="T65" fmla="*/ 0 h 5580"/>
                  <a:gd name="T66" fmla="*/ 0 w 8000"/>
                  <a:gd name="T67" fmla="*/ 0 h 558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000"/>
                  <a:gd name="T103" fmla="*/ 0 h 5580"/>
                  <a:gd name="T104" fmla="*/ 8000 w 8000"/>
                  <a:gd name="T105" fmla="*/ 5580 h 558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000" h="5580">
                    <a:moveTo>
                      <a:pt x="2897" y="44"/>
                    </a:moveTo>
                    <a:cubicBezTo>
                      <a:pt x="3806" y="303"/>
                      <a:pt x="4843" y="0"/>
                      <a:pt x="5276" y="563"/>
                    </a:cubicBezTo>
                    <a:cubicBezTo>
                      <a:pt x="5276" y="1298"/>
                      <a:pt x="5492" y="1731"/>
                      <a:pt x="6097" y="1601"/>
                    </a:cubicBezTo>
                    <a:cubicBezTo>
                      <a:pt x="6789" y="1731"/>
                      <a:pt x="7308" y="2033"/>
                      <a:pt x="7741" y="2293"/>
                    </a:cubicBezTo>
                    <a:cubicBezTo>
                      <a:pt x="7741" y="2509"/>
                      <a:pt x="7611" y="2769"/>
                      <a:pt x="7784" y="2855"/>
                    </a:cubicBezTo>
                    <a:cubicBezTo>
                      <a:pt x="8000" y="3028"/>
                      <a:pt x="8000" y="3201"/>
                      <a:pt x="7914" y="3374"/>
                    </a:cubicBezTo>
                    <a:lnTo>
                      <a:pt x="7222" y="3547"/>
                    </a:lnTo>
                    <a:cubicBezTo>
                      <a:pt x="7006" y="3720"/>
                      <a:pt x="6833" y="3720"/>
                      <a:pt x="6660" y="3591"/>
                    </a:cubicBezTo>
                    <a:lnTo>
                      <a:pt x="6616" y="3591"/>
                    </a:lnTo>
                    <a:lnTo>
                      <a:pt x="6097" y="3591"/>
                    </a:lnTo>
                    <a:cubicBezTo>
                      <a:pt x="5968" y="3591"/>
                      <a:pt x="5881" y="3677"/>
                      <a:pt x="5881" y="3807"/>
                    </a:cubicBezTo>
                    <a:lnTo>
                      <a:pt x="5751" y="5580"/>
                    </a:lnTo>
                    <a:lnTo>
                      <a:pt x="4887" y="5537"/>
                    </a:lnTo>
                    <a:cubicBezTo>
                      <a:pt x="4887" y="5537"/>
                      <a:pt x="4843" y="5537"/>
                      <a:pt x="4800" y="5537"/>
                    </a:cubicBezTo>
                    <a:lnTo>
                      <a:pt x="4151" y="5018"/>
                    </a:lnTo>
                    <a:cubicBezTo>
                      <a:pt x="4151" y="4759"/>
                      <a:pt x="4151" y="4542"/>
                      <a:pt x="4022" y="4369"/>
                    </a:cubicBezTo>
                    <a:cubicBezTo>
                      <a:pt x="3633" y="4456"/>
                      <a:pt x="3373" y="4586"/>
                      <a:pt x="3114" y="4715"/>
                    </a:cubicBezTo>
                    <a:cubicBezTo>
                      <a:pt x="2854" y="4586"/>
                      <a:pt x="2854" y="4413"/>
                      <a:pt x="2724" y="4240"/>
                    </a:cubicBezTo>
                    <a:cubicBezTo>
                      <a:pt x="2422" y="4067"/>
                      <a:pt x="2162" y="3764"/>
                      <a:pt x="2076" y="3374"/>
                    </a:cubicBezTo>
                    <a:cubicBezTo>
                      <a:pt x="2076" y="3245"/>
                      <a:pt x="2033" y="3158"/>
                      <a:pt x="1903" y="3201"/>
                    </a:cubicBezTo>
                    <a:cubicBezTo>
                      <a:pt x="1557" y="3245"/>
                      <a:pt x="1254" y="3374"/>
                      <a:pt x="908" y="3504"/>
                    </a:cubicBezTo>
                    <a:lnTo>
                      <a:pt x="951" y="3764"/>
                    </a:lnTo>
                    <a:lnTo>
                      <a:pt x="779" y="3850"/>
                    </a:lnTo>
                    <a:lnTo>
                      <a:pt x="476" y="3591"/>
                    </a:lnTo>
                    <a:cubicBezTo>
                      <a:pt x="389" y="3201"/>
                      <a:pt x="433" y="3072"/>
                      <a:pt x="173" y="2812"/>
                    </a:cubicBezTo>
                    <a:cubicBezTo>
                      <a:pt x="130" y="2509"/>
                      <a:pt x="0" y="2207"/>
                      <a:pt x="346" y="2163"/>
                    </a:cubicBezTo>
                    <a:cubicBezTo>
                      <a:pt x="433" y="2120"/>
                      <a:pt x="562" y="2207"/>
                      <a:pt x="649" y="2207"/>
                    </a:cubicBezTo>
                    <a:cubicBezTo>
                      <a:pt x="822" y="2207"/>
                      <a:pt x="822" y="2033"/>
                      <a:pt x="1081" y="2163"/>
                    </a:cubicBezTo>
                    <a:cubicBezTo>
                      <a:pt x="1168" y="2207"/>
                      <a:pt x="1254" y="2250"/>
                      <a:pt x="1341" y="2293"/>
                    </a:cubicBezTo>
                    <a:cubicBezTo>
                      <a:pt x="1557" y="2380"/>
                      <a:pt x="1730" y="2380"/>
                      <a:pt x="1773" y="2077"/>
                    </a:cubicBezTo>
                    <a:cubicBezTo>
                      <a:pt x="1903" y="1731"/>
                      <a:pt x="2033" y="1644"/>
                      <a:pt x="2162" y="1860"/>
                    </a:cubicBezTo>
                    <a:cubicBezTo>
                      <a:pt x="2335" y="2120"/>
                      <a:pt x="2465" y="1947"/>
                      <a:pt x="2508" y="1514"/>
                    </a:cubicBezTo>
                    <a:lnTo>
                      <a:pt x="3027" y="866"/>
                    </a:lnTo>
                    <a:lnTo>
                      <a:pt x="2897" y="44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2100" y="517"/>
              <a:ext cx="956" cy="916"/>
              <a:chOff x="2100" y="517"/>
              <a:chExt cx="956" cy="916"/>
            </a:xfrm>
          </p:grpSpPr>
          <p:sp>
            <p:nvSpPr>
              <p:cNvPr id="18597" name="Freeform 23" descr="Точечные ромбики"/>
              <p:cNvSpPr>
                <a:spLocks/>
              </p:cNvSpPr>
              <p:nvPr/>
            </p:nvSpPr>
            <p:spPr bwMode="auto">
              <a:xfrm>
                <a:off x="2100" y="517"/>
                <a:ext cx="956" cy="916"/>
              </a:xfrm>
              <a:custGeom>
                <a:avLst/>
                <a:gdLst>
                  <a:gd name="T0" fmla="*/ 0 w 5707"/>
                  <a:gd name="T1" fmla="*/ 0 h 5450"/>
                  <a:gd name="T2" fmla="*/ 0 w 5707"/>
                  <a:gd name="T3" fmla="*/ 0 h 5450"/>
                  <a:gd name="T4" fmla="*/ 0 w 5707"/>
                  <a:gd name="T5" fmla="*/ 0 h 5450"/>
                  <a:gd name="T6" fmla="*/ 0 w 5707"/>
                  <a:gd name="T7" fmla="*/ 0 h 5450"/>
                  <a:gd name="T8" fmla="*/ 0 w 5707"/>
                  <a:gd name="T9" fmla="*/ 0 h 5450"/>
                  <a:gd name="T10" fmla="*/ 0 w 5707"/>
                  <a:gd name="T11" fmla="*/ 0 h 5450"/>
                  <a:gd name="T12" fmla="*/ 0 w 5707"/>
                  <a:gd name="T13" fmla="*/ 0 h 5450"/>
                  <a:gd name="T14" fmla="*/ 0 w 5707"/>
                  <a:gd name="T15" fmla="*/ 0 h 5450"/>
                  <a:gd name="T16" fmla="*/ 0 w 5707"/>
                  <a:gd name="T17" fmla="*/ 0 h 5450"/>
                  <a:gd name="T18" fmla="*/ 0 w 5707"/>
                  <a:gd name="T19" fmla="*/ 0 h 5450"/>
                  <a:gd name="T20" fmla="*/ 0 w 5707"/>
                  <a:gd name="T21" fmla="*/ 0 h 5450"/>
                  <a:gd name="T22" fmla="*/ 0 w 5707"/>
                  <a:gd name="T23" fmla="*/ 0 h 5450"/>
                  <a:gd name="T24" fmla="*/ 0 w 5707"/>
                  <a:gd name="T25" fmla="*/ 0 h 5450"/>
                  <a:gd name="T26" fmla="*/ 0 w 5707"/>
                  <a:gd name="T27" fmla="*/ 0 h 5450"/>
                  <a:gd name="T28" fmla="*/ 0 w 5707"/>
                  <a:gd name="T29" fmla="*/ 0 h 5450"/>
                  <a:gd name="T30" fmla="*/ 0 w 5707"/>
                  <a:gd name="T31" fmla="*/ 0 h 5450"/>
                  <a:gd name="T32" fmla="*/ 0 w 5707"/>
                  <a:gd name="T33" fmla="*/ 0 h 5450"/>
                  <a:gd name="T34" fmla="*/ 0 w 5707"/>
                  <a:gd name="T35" fmla="*/ 0 h 5450"/>
                  <a:gd name="T36" fmla="*/ 0 w 5707"/>
                  <a:gd name="T37" fmla="*/ 0 h 5450"/>
                  <a:gd name="T38" fmla="*/ 0 w 5707"/>
                  <a:gd name="T39" fmla="*/ 0 h 5450"/>
                  <a:gd name="T40" fmla="*/ 0 w 5707"/>
                  <a:gd name="T41" fmla="*/ 0 h 5450"/>
                  <a:gd name="T42" fmla="*/ 0 w 5707"/>
                  <a:gd name="T43" fmla="*/ 0 h 5450"/>
                  <a:gd name="T44" fmla="*/ 0 w 5707"/>
                  <a:gd name="T45" fmla="*/ 0 h 5450"/>
                  <a:gd name="T46" fmla="*/ 0 w 5707"/>
                  <a:gd name="T47" fmla="*/ 0 h 5450"/>
                  <a:gd name="T48" fmla="*/ 0 w 5707"/>
                  <a:gd name="T49" fmla="*/ 0 h 5450"/>
                  <a:gd name="T50" fmla="*/ 0 w 5707"/>
                  <a:gd name="T51" fmla="*/ 0 h 5450"/>
                  <a:gd name="T52" fmla="*/ 0 w 5707"/>
                  <a:gd name="T53" fmla="*/ 0 h 5450"/>
                  <a:gd name="T54" fmla="*/ 0 w 5707"/>
                  <a:gd name="T55" fmla="*/ 0 h 5450"/>
                  <a:gd name="T56" fmla="*/ 0 w 5707"/>
                  <a:gd name="T57" fmla="*/ 0 h 5450"/>
                  <a:gd name="T58" fmla="*/ 0 w 5707"/>
                  <a:gd name="T59" fmla="*/ 0 h 5450"/>
                  <a:gd name="T60" fmla="*/ 0 w 5707"/>
                  <a:gd name="T61" fmla="*/ 0 h 5450"/>
                  <a:gd name="T62" fmla="*/ 0 w 5707"/>
                  <a:gd name="T63" fmla="*/ 0 h 5450"/>
                  <a:gd name="T64" fmla="*/ 0 w 5707"/>
                  <a:gd name="T65" fmla="*/ 0 h 5450"/>
                  <a:gd name="T66" fmla="*/ 0 w 5707"/>
                  <a:gd name="T67" fmla="*/ 0 h 5450"/>
                  <a:gd name="T68" fmla="*/ 0 w 5707"/>
                  <a:gd name="T69" fmla="*/ 0 h 5450"/>
                  <a:gd name="T70" fmla="*/ 0 w 5707"/>
                  <a:gd name="T71" fmla="*/ 0 h 5450"/>
                  <a:gd name="T72" fmla="*/ 0 w 5707"/>
                  <a:gd name="T73" fmla="*/ 0 h 5450"/>
                  <a:gd name="T74" fmla="*/ 0 w 5707"/>
                  <a:gd name="T75" fmla="*/ 0 h 5450"/>
                  <a:gd name="T76" fmla="*/ 0 w 5707"/>
                  <a:gd name="T77" fmla="*/ 0 h 545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707"/>
                  <a:gd name="T118" fmla="*/ 0 h 5450"/>
                  <a:gd name="T119" fmla="*/ 5707 w 5707"/>
                  <a:gd name="T120" fmla="*/ 5450 h 545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707" h="5450">
                    <a:moveTo>
                      <a:pt x="4842" y="4801"/>
                    </a:moveTo>
                    <a:lnTo>
                      <a:pt x="4842" y="4801"/>
                    </a:lnTo>
                    <a:lnTo>
                      <a:pt x="4885" y="5450"/>
                    </a:lnTo>
                    <a:lnTo>
                      <a:pt x="3588" y="5320"/>
                    </a:lnTo>
                    <a:cubicBezTo>
                      <a:pt x="3545" y="5277"/>
                      <a:pt x="3502" y="5277"/>
                      <a:pt x="3415" y="5234"/>
                    </a:cubicBezTo>
                    <a:cubicBezTo>
                      <a:pt x="3070" y="5104"/>
                      <a:pt x="2767" y="4931"/>
                      <a:pt x="2464" y="4714"/>
                    </a:cubicBezTo>
                    <a:cubicBezTo>
                      <a:pt x="2335" y="4758"/>
                      <a:pt x="2205" y="4714"/>
                      <a:pt x="2075" y="4585"/>
                    </a:cubicBezTo>
                    <a:cubicBezTo>
                      <a:pt x="2032" y="4628"/>
                      <a:pt x="1946" y="4671"/>
                      <a:pt x="1859" y="4758"/>
                    </a:cubicBezTo>
                    <a:cubicBezTo>
                      <a:pt x="1859" y="4714"/>
                      <a:pt x="1816" y="4714"/>
                      <a:pt x="1773" y="4671"/>
                    </a:cubicBezTo>
                    <a:cubicBezTo>
                      <a:pt x="1816" y="4628"/>
                      <a:pt x="1816" y="4585"/>
                      <a:pt x="1859" y="4498"/>
                    </a:cubicBezTo>
                    <a:lnTo>
                      <a:pt x="1470" y="4282"/>
                    </a:lnTo>
                    <a:lnTo>
                      <a:pt x="1686" y="3979"/>
                    </a:lnTo>
                    <a:lnTo>
                      <a:pt x="1340" y="3503"/>
                    </a:lnTo>
                    <a:lnTo>
                      <a:pt x="1340" y="3028"/>
                    </a:lnTo>
                    <a:cubicBezTo>
                      <a:pt x="1081" y="2682"/>
                      <a:pt x="605" y="2465"/>
                      <a:pt x="130" y="2292"/>
                    </a:cubicBezTo>
                    <a:lnTo>
                      <a:pt x="216" y="1860"/>
                    </a:lnTo>
                    <a:lnTo>
                      <a:pt x="476" y="1687"/>
                    </a:lnTo>
                    <a:cubicBezTo>
                      <a:pt x="476" y="1081"/>
                      <a:pt x="303" y="649"/>
                      <a:pt x="0" y="389"/>
                    </a:cubicBezTo>
                    <a:lnTo>
                      <a:pt x="0" y="346"/>
                    </a:lnTo>
                    <a:lnTo>
                      <a:pt x="173" y="346"/>
                    </a:lnTo>
                    <a:cubicBezTo>
                      <a:pt x="389" y="562"/>
                      <a:pt x="649" y="649"/>
                      <a:pt x="908" y="649"/>
                    </a:cubicBezTo>
                    <a:cubicBezTo>
                      <a:pt x="1124" y="605"/>
                      <a:pt x="1254" y="649"/>
                      <a:pt x="1297" y="822"/>
                    </a:cubicBezTo>
                    <a:cubicBezTo>
                      <a:pt x="1470" y="1124"/>
                      <a:pt x="1773" y="995"/>
                      <a:pt x="1902" y="735"/>
                    </a:cubicBezTo>
                    <a:cubicBezTo>
                      <a:pt x="2032" y="476"/>
                      <a:pt x="2205" y="432"/>
                      <a:pt x="2378" y="562"/>
                    </a:cubicBezTo>
                    <a:cubicBezTo>
                      <a:pt x="2508" y="692"/>
                      <a:pt x="2637" y="562"/>
                      <a:pt x="2767" y="303"/>
                    </a:cubicBezTo>
                    <a:cubicBezTo>
                      <a:pt x="2810" y="130"/>
                      <a:pt x="2853" y="43"/>
                      <a:pt x="2897" y="0"/>
                    </a:cubicBezTo>
                    <a:lnTo>
                      <a:pt x="3199" y="951"/>
                    </a:lnTo>
                    <a:cubicBezTo>
                      <a:pt x="3286" y="995"/>
                      <a:pt x="3286" y="1081"/>
                      <a:pt x="3459" y="1081"/>
                    </a:cubicBezTo>
                    <a:cubicBezTo>
                      <a:pt x="3632" y="1081"/>
                      <a:pt x="3632" y="1211"/>
                      <a:pt x="3632" y="1297"/>
                    </a:cubicBezTo>
                    <a:cubicBezTo>
                      <a:pt x="3675" y="1470"/>
                      <a:pt x="3805" y="1514"/>
                      <a:pt x="3978" y="1514"/>
                    </a:cubicBezTo>
                    <a:cubicBezTo>
                      <a:pt x="4237" y="1557"/>
                      <a:pt x="4237" y="1730"/>
                      <a:pt x="4280" y="1860"/>
                    </a:cubicBezTo>
                    <a:cubicBezTo>
                      <a:pt x="4280" y="2033"/>
                      <a:pt x="4367" y="2076"/>
                      <a:pt x="4583" y="2119"/>
                    </a:cubicBezTo>
                    <a:cubicBezTo>
                      <a:pt x="5015" y="2033"/>
                      <a:pt x="5274" y="2119"/>
                      <a:pt x="5231" y="2595"/>
                    </a:cubicBezTo>
                    <a:cubicBezTo>
                      <a:pt x="5318" y="2855"/>
                      <a:pt x="5491" y="2811"/>
                      <a:pt x="5707" y="2898"/>
                    </a:cubicBezTo>
                    <a:cubicBezTo>
                      <a:pt x="5577" y="3157"/>
                      <a:pt x="5447" y="3417"/>
                      <a:pt x="5318" y="3676"/>
                    </a:cubicBezTo>
                    <a:cubicBezTo>
                      <a:pt x="5231" y="3806"/>
                      <a:pt x="5102" y="3806"/>
                      <a:pt x="4972" y="3849"/>
                    </a:cubicBezTo>
                    <a:cubicBezTo>
                      <a:pt x="4929" y="3979"/>
                      <a:pt x="4885" y="4152"/>
                      <a:pt x="4842" y="4282"/>
                    </a:cubicBezTo>
                    <a:cubicBezTo>
                      <a:pt x="4799" y="4368"/>
                      <a:pt x="4972" y="4412"/>
                      <a:pt x="4929" y="4541"/>
                    </a:cubicBezTo>
                    <a:lnTo>
                      <a:pt x="4842" y="4801"/>
                    </a:ln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98" name="Freeform 24" descr="Точечные ромбики"/>
              <p:cNvSpPr>
                <a:spLocks/>
              </p:cNvSpPr>
              <p:nvPr/>
            </p:nvSpPr>
            <p:spPr bwMode="auto">
              <a:xfrm>
                <a:off x="2100" y="517"/>
                <a:ext cx="956" cy="916"/>
              </a:xfrm>
              <a:custGeom>
                <a:avLst/>
                <a:gdLst>
                  <a:gd name="T0" fmla="*/ 0 w 5707"/>
                  <a:gd name="T1" fmla="*/ 0 h 5450"/>
                  <a:gd name="T2" fmla="*/ 0 w 5707"/>
                  <a:gd name="T3" fmla="*/ 0 h 5450"/>
                  <a:gd name="T4" fmla="*/ 0 w 5707"/>
                  <a:gd name="T5" fmla="*/ 0 h 5450"/>
                  <a:gd name="T6" fmla="*/ 0 w 5707"/>
                  <a:gd name="T7" fmla="*/ 0 h 5450"/>
                  <a:gd name="T8" fmla="*/ 0 w 5707"/>
                  <a:gd name="T9" fmla="*/ 0 h 5450"/>
                  <a:gd name="T10" fmla="*/ 0 w 5707"/>
                  <a:gd name="T11" fmla="*/ 0 h 5450"/>
                  <a:gd name="T12" fmla="*/ 0 w 5707"/>
                  <a:gd name="T13" fmla="*/ 0 h 5450"/>
                  <a:gd name="T14" fmla="*/ 0 w 5707"/>
                  <a:gd name="T15" fmla="*/ 0 h 5450"/>
                  <a:gd name="T16" fmla="*/ 0 w 5707"/>
                  <a:gd name="T17" fmla="*/ 0 h 5450"/>
                  <a:gd name="T18" fmla="*/ 0 w 5707"/>
                  <a:gd name="T19" fmla="*/ 0 h 5450"/>
                  <a:gd name="T20" fmla="*/ 0 w 5707"/>
                  <a:gd name="T21" fmla="*/ 0 h 5450"/>
                  <a:gd name="T22" fmla="*/ 0 w 5707"/>
                  <a:gd name="T23" fmla="*/ 0 h 5450"/>
                  <a:gd name="T24" fmla="*/ 0 w 5707"/>
                  <a:gd name="T25" fmla="*/ 0 h 5450"/>
                  <a:gd name="T26" fmla="*/ 0 w 5707"/>
                  <a:gd name="T27" fmla="*/ 0 h 5450"/>
                  <a:gd name="T28" fmla="*/ 0 w 5707"/>
                  <a:gd name="T29" fmla="*/ 0 h 5450"/>
                  <a:gd name="T30" fmla="*/ 0 w 5707"/>
                  <a:gd name="T31" fmla="*/ 0 h 5450"/>
                  <a:gd name="T32" fmla="*/ 0 w 5707"/>
                  <a:gd name="T33" fmla="*/ 0 h 5450"/>
                  <a:gd name="T34" fmla="*/ 0 w 5707"/>
                  <a:gd name="T35" fmla="*/ 0 h 5450"/>
                  <a:gd name="T36" fmla="*/ 0 w 5707"/>
                  <a:gd name="T37" fmla="*/ 0 h 5450"/>
                  <a:gd name="T38" fmla="*/ 0 w 5707"/>
                  <a:gd name="T39" fmla="*/ 0 h 5450"/>
                  <a:gd name="T40" fmla="*/ 0 w 5707"/>
                  <a:gd name="T41" fmla="*/ 0 h 5450"/>
                  <a:gd name="T42" fmla="*/ 0 w 5707"/>
                  <a:gd name="T43" fmla="*/ 0 h 5450"/>
                  <a:gd name="T44" fmla="*/ 0 w 5707"/>
                  <a:gd name="T45" fmla="*/ 0 h 5450"/>
                  <a:gd name="T46" fmla="*/ 0 w 5707"/>
                  <a:gd name="T47" fmla="*/ 0 h 5450"/>
                  <a:gd name="T48" fmla="*/ 0 w 5707"/>
                  <a:gd name="T49" fmla="*/ 0 h 5450"/>
                  <a:gd name="T50" fmla="*/ 0 w 5707"/>
                  <a:gd name="T51" fmla="*/ 0 h 5450"/>
                  <a:gd name="T52" fmla="*/ 0 w 5707"/>
                  <a:gd name="T53" fmla="*/ 0 h 5450"/>
                  <a:gd name="T54" fmla="*/ 0 w 5707"/>
                  <a:gd name="T55" fmla="*/ 0 h 5450"/>
                  <a:gd name="T56" fmla="*/ 0 w 5707"/>
                  <a:gd name="T57" fmla="*/ 0 h 5450"/>
                  <a:gd name="T58" fmla="*/ 0 w 5707"/>
                  <a:gd name="T59" fmla="*/ 0 h 5450"/>
                  <a:gd name="T60" fmla="*/ 0 w 5707"/>
                  <a:gd name="T61" fmla="*/ 0 h 5450"/>
                  <a:gd name="T62" fmla="*/ 0 w 5707"/>
                  <a:gd name="T63" fmla="*/ 0 h 5450"/>
                  <a:gd name="T64" fmla="*/ 0 w 5707"/>
                  <a:gd name="T65" fmla="*/ 0 h 5450"/>
                  <a:gd name="T66" fmla="*/ 0 w 5707"/>
                  <a:gd name="T67" fmla="*/ 0 h 5450"/>
                  <a:gd name="T68" fmla="*/ 0 w 5707"/>
                  <a:gd name="T69" fmla="*/ 0 h 5450"/>
                  <a:gd name="T70" fmla="*/ 0 w 5707"/>
                  <a:gd name="T71" fmla="*/ 0 h 5450"/>
                  <a:gd name="T72" fmla="*/ 0 w 5707"/>
                  <a:gd name="T73" fmla="*/ 0 h 5450"/>
                  <a:gd name="T74" fmla="*/ 0 w 5707"/>
                  <a:gd name="T75" fmla="*/ 0 h 5450"/>
                  <a:gd name="T76" fmla="*/ 0 w 5707"/>
                  <a:gd name="T77" fmla="*/ 0 h 545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707"/>
                  <a:gd name="T118" fmla="*/ 0 h 5450"/>
                  <a:gd name="T119" fmla="*/ 5707 w 5707"/>
                  <a:gd name="T120" fmla="*/ 5450 h 545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707" h="5450">
                    <a:moveTo>
                      <a:pt x="4842" y="4801"/>
                    </a:moveTo>
                    <a:lnTo>
                      <a:pt x="4842" y="4801"/>
                    </a:lnTo>
                    <a:lnTo>
                      <a:pt x="4885" y="5450"/>
                    </a:lnTo>
                    <a:lnTo>
                      <a:pt x="3588" y="5320"/>
                    </a:lnTo>
                    <a:cubicBezTo>
                      <a:pt x="3545" y="5277"/>
                      <a:pt x="3502" y="5277"/>
                      <a:pt x="3415" y="5234"/>
                    </a:cubicBezTo>
                    <a:cubicBezTo>
                      <a:pt x="3070" y="5104"/>
                      <a:pt x="2767" y="4931"/>
                      <a:pt x="2464" y="4714"/>
                    </a:cubicBezTo>
                    <a:cubicBezTo>
                      <a:pt x="2335" y="4758"/>
                      <a:pt x="2205" y="4714"/>
                      <a:pt x="2075" y="4585"/>
                    </a:cubicBezTo>
                    <a:cubicBezTo>
                      <a:pt x="2032" y="4628"/>
                      <a:pt x="1946" y="4671"/>
                      <a:pt x="1859" y="4758"/>
                    </a:cubicBezTo>
                    <a:cubicBezTo>
                      <a:pt x="1859" y="4714"/>
                      <a:pt x="1816" y="4714"/>
                      <a:pt x="1773" y="4671"/>
                    </a:cubicBezTo>
                    <a:cubicBezTo>
                      <a:pt x="1816" y="4628"/>
                      <a:pt x="1816" y="4585"/>
                      <a:pt x="1859" y="4498"/>
                    </a:cubicBezTo>
                    <a:lnTo>
                      <a:pt x="1470" y="4282"/>
                    </a:lnTo>
                    <a:lnTo>
                      <a:pt x="1686" y="3979"/>
                    </a:lnTo>
                    <a:lnTo>
                      <a:pt x="1340" y="3503"/>
                    </a:lnTo>
                    <a:lnTo>
                      <a:pt x="1340" y="3028"/>
                    </a:lnTo>
                    <a:cubicBezTo>
                      <a:pt x="1081" y="2682"/>
                      <a:pt x="605" y="2465"/>
                      <a:pt x="130" y="2292"/>
                    </a:cubicBezTo>
                    <a:lnTo>
                      <a:pt x="216" y="1860"/>
                    </a:lnTo>
                    <a:lnTo>
                      <a:pt x="476" y="1687"/>
                    </a:lnTo>
                    <a:cubicBezTo>
                      <a:pt x="476" y="1081"/>
                      <a:pt x="303" y="649"/>
                      <a:pt x="0" y="389"/>
                    </a:cubicBezTo>
                    <a:lnTo>
                      <a:pt x="0" y="346"/>
                    </a:lnTo>
                    <a:lnTo>
                      <a:pt x="173" y="346"/>
                    </a:lnTo>
                    <a:cubicBezTo>
                      <a:pt x="389" y="562"/>
                      <a:pt x="649" y="649"/>
                      <a:pt x="908" y="649"/>
                    </a:cubicBezTo>
                    <a:cubicBezTo>
                      <a:pt x="1124" y="605"/>
                      <a:pt x="1254" y="649"/>
                      <a:pt x="1297" y="822"/>
                    </a:cubicBezTo>
                    <a:cubicBezTo>
                      <a:pt x="1470" y="1124"/>
                      <a:pt x="1773" y="995"/>
                      <a:pt x="1902" y="735"/>
                    </a:cubicBezTo>
                    <a:cubicBezTo>
                      <a:pt x="2032" y="476"/>
                      <a:pt x="2205" y="432"/>
                      <a:pt x="2378" y="562"/>
                    </a:cubicBezTo>
                    <a:cubicBezTo>
                      <a:pt x="2508" y="692"/>
                      <a:pt x="2637" y="562"/>
                      <a:pt x="2767" y="303"/>
                    </a:cubicBezTo>
                    <a:cubicBezTo>
                      <a:pt x="2810" y="130"/>
                      <a:pt x="2853" y="43"/>
                      <a:pt x="2897" y="0"/>
                    </a:cubicBezTo>
                    <a:lnTo>
                      <a:pt x="3199" y="951"/>
                    </a:lnTo>
                    <a:cubicBezTo>
                      <a:pt x="3286" y="995"/>
                      <a:pt x="3286" y="1081"/>
                      <a:pt x="3459" y="1081"/>
                    </a:cubicBezTo>
                    <a:cubicBezTo>
                      <a:pt x="3632" y="1081"/>
                      <a:pt x="3632" y="1211"/>
                      <a:pt x="3632" y="1297"/>
                    </a:cubicBezTo>
                    <a:cubicBezTo>
                      <a:pt x="3675" y="1470"/>
                      <a:pt x="3805" y="1514"/>
                      <a:pt x="3978" y="1514"/>
                    </a:cubicBezTo>
                    <a:cubicBezTo>
                      <a:pt x="4237" y="1557"/>
                      <a:pt x="4237" y="1730"/>
                      <a:pt x="4280" y="1860"/>
                    </a:cubicBezTo>
                    <a:cubicBezTo>
                      <a:pt x="4280" y="2033"/>
                      <a:pt x="4367" y="2076"/>
                      <a:pt x="4583" y="2119"/>
                    </a:cubicBezTo>
                    <a:cubicBezTo>
                      <a:pt x="5015" y="2033"/>
                      <a:pt x="5274" y="2119"/>
                      <a:pt x="5231" y="2595"/>
                    </a:cubicBezTo>
                    <a:cubicBezTo>
                      <a:pt x="5318" y="2855"/>
                      <a:pt x="5491" y="2811"/>
                      <a:pt x="5707" y="2898"/>
                    </a:cubicBezTo>
                    <a:cubicBezTo>
                      <a:pt x="5577" y="3157"/>
                      <a:pt x="5447" y="3417"/>
                      <a:pt x="5318" y="3676"/>
                    </a:cubicBezTo>
                    <a:cubicBezTo>
                      <a:pt x="5231" y="3806"/>
                      <a:pt x="5102" y="3806"/>
                      <a:pt x="4972" y="3849"/>
                    </a:cubicBezTo>
                    <a:cubicBezTo>
                      <a:pt x="4929" y="3979"/>
                      <a:pt x="4885" y="4152"/>
                      <a:pt x="4842" y="4282"/>
                    </a:cubicBezTo>
                    <a:cubicBezTo>
                      <a:pt x="4799" y="4368"/>
                      <a:pt x="4972" y="4412"/>
                      <a:pt x="4929" y="4541"/>
                    </a:cubicBezTo>
                    <a:lnTo>
                      <a:pt x="4842" y="4801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25"/>
            <p:cNvGrpSpPr>
              <a:grpSpLocks/>
            </p:cNvGrpSpPr>
            <p:nvPr/>
          </p:nvGrpSpPr>
          <p:grpSpPr bwMode="auto">
            <a:xfrm>
              <a:off x="2625" y="2381"/>
              <a:ext cx="1425" cy="1412"/>
              <a:chOff x="2742" y="2329"/>
              <a:chExt cx="1425" cy="1412"/>
            </a:xfrm>
          </p:grpSpPr>
          <p:sp>
            <p:nvSpPr>
              <p:cNvPr id="18595" name="Freeform 26" descr="Точечные ромбики"/>
              <p:cNvSpPr>
                <a:spLocks/>
              </p:cNvSpPr>
              <p:nvPr/>
            </p:nvSpPr>
            <p:spPr bwMode="auto">
              <a:xfrm>
                <a:off x="2817" y="2493"/>
                <a:ext cx="1100" cy="1031"/>
              </a:xfrm>
              <a:custGeom>
                <a:avLst/>
                <a:gdLst>
                  <a:gd name="T0" fmla="*/ 0 w 6573"/>
                  <a:gd name="T1" fmla="*/ 0 h 6140"/>
                  <a:gd name="T2" fmla="*/ 0 w 6573"/>
                  <a:gd name="T3" fmla="*/ 0 h 6140"/>
                  <a:gd name="T4" fmla="*/ 0 w 6573"/>
                  <a:gd name="T5" fmla="*/ 0 h 6140"/>
                  <a:gd name="T6" fmla="*/ 0 w 6573"/>
                  <a:gd name="T7" fmla="*/ 0 h 6140"/>
                  <a:gd name="T8" fmla="*/ 0 w 6573"/>
                  <a:gd name="T9" fmla="*/ 0 h 6140"/>
                  <a:gd name="T10" fmla="*/ 0 w 6573"/>
                  <a:gd name="T11" fmla="*/ 0 h 6140"/>
                  <a:gd name="T12" fmla="*/ 0 w 6573"/>
                  <a:gd name="T13" fmla="*/ 0 h 6140"/>
                  <a:gd name="T14" fmla="*/ 0 w 6573"/>
                  <a:gd name="T15" fmla="*/ 0 h 6140"/>
                  <a:gd name="T16" fmla="*/ 0 w 6573"/>
                  <a:gd name="T17" fmla="*/ 0 h 6140"/>
                  <a:gd name="T18" fmla="*/ 0 w 6573"/>
                  <a:gd name="T19" fmla="*/ 0 h 6140"/>
                  <a:gd name="T20" fmla="*/ 0 w 6573"/>
                  <a:gd name="T21" fmla="*/ 0 h 6140"/>
                  <a:gd name="T22" fmla="*/ 0 w 6573"/>
                  <a:gd name="T23" fmla="*/ 0 h 6140"/>
                  <a:gd name="T24" fmla="*/ 0 w 6573"/>
                  <a:gd name="T25" fmla="*/ 0 h 6140"/>
                  <a:gd name="T26" fmla="*/ 0 w 6573"/>
                  <a:gd name="T27" fmla="*/ 0 h 6140"/>
                  <a:gd name="T28" fmla="*/ 0 w 6573"/>
                  <a:gd name="T29" fmla="*/ 0 h 6140"/>
                  <a:gd name="T30" fmla="*/ 0 w 6573"/>
                  <a:gd name="T31" fmla="*/ 0 h 6140"/>
                  <a:gd name="T32" fmla="*/ 0 w 6573"/>
                  <a:gd name="T33" fmla="*/ 0 h 6140"/>
                  <a:gd name="T34" fmla="*/ 0 w 6573"/>
                  <a:gd name="T35" fmla="*/ 0 h 6140"/>
                  <a:gd name="T36" fmla="*/ 0 w 6573"/>
                  <a:gd name="T37" fmla="*/ 0 h 6140"/>
                  <a:gd name="T38" fmla="*/ 0 w 6573"/>
                  <a:gd name="T39" fmla="*/ 0 h 6140"/>
                  <a:gd name="T40" fmla="*/ 0 w 6573"/>
                  <a:gd name="T41" fmla="*/ 0 h 6140"/>
                  <a:gd name="T42" fmla="*/ 0 w 6573"/>
                  <a:gd name="T43" fmla="*/ 0 h 6140"/>
                  <a:gd name="T44" fmla="*/ 0 w 6573"/>
                  <a:gd name="T45" fmla="*/ 0 h 6140"/>
                  <a:gd name="T46" fmla="*/ 0 w 6573"/>
                  <a:gd name="T47" fmla="*/ 0 h 6140"/>
                  <a:gd name="T48" fmla="*/ 0 w 6573"/>
                  <a:gd name="T49" fmla="*/ 0 h 6140"/>
                  <a:gd name="T50" fmla="*/ 0 w 6573"/>
                  <a:gd name="T51" fmla="*/ 0 h 6140"/>
                  <a:gd name="T52" fmla="*/ 0 w 6573"/>
                  <a:gd name="T53" fmla="*/ 0 h 6140"/>
                  <a:gd name="T54" fmla="*/ 0 w 6573"/>
                  <a:gd name="T55" fmla="*/ 0 h 6140"/>
                  <a:gd name="T56" fmla="*/ 0 w 6573"/>
                  <a:gd name="T57" fmla="*/ 0 h 6140"/>
                  <a:gd name="T58" fmla="*/ 0 w 6573"/>
                  <a:gd name="T59" fmla="*/ 0 h 6140"/>
                  <a:gd name="T60" fmla="*/ 0 w 6573"/>
                  <a:gd name="T61" fmla="*/ 0 h 6140"/>
                  <a:gd name="T62" fmla="*/ 0 w 6573"/>
                  <a:gd name="T63" fmla="*/ 0 h 6140"/>
                  <a:gd name="T64" fmla="*/ 0 w 6573"/>
                  <a:gd name="T65" fmla="*/ 0 h 6140"/>
                  <a:gd name="T66" fmla="*/ 0 w 6573"/>
                  <a:gd name="T67" fmla="*/ 0 h 6140"/>
                  <a:gd name="T68" fmla="*/ 0 w 6573"/>
                  <a:gd name="T69" fmla="*/ 0 h 6140"/>
                  <a:gd name="T70" fmla="*/ 0 w 6573"/>
                  <a:gd name="T71" fmla="*/ 0 h 6140"/>
                  <a:gd name="T72" fmla="*/ 0 w 6573"/>
                  <a:gd name="T73" fmla="*/ 0 h 6140"/>
                  <a:gd name="T74" fmla="*/ 0 w 6573"/>
                  <a:gd name="T75" fmla="*/ 0 h 6140"/>
                  <a:gd name="T76" fmla="*/ 0 w 6573"/>
                  <a:gd name="T77" fmla="*/ 0 h 6140"/>
                  <a:gd name="T78" fmla="*/ 0 w 6573"/>
                  <a:gd name="T79" fmla="*/ 0 h 6140"/>
                  <a:gd name="T80" fmla="*/ 0 w 6573"/>
                  <a:gd name="T81" fmla="*/ 0 h 6140"/>
                  <a:gd name="T82" fmla="*/ 0 w 6573"/>
                  <a:gd name="T83" fmla="*/ 0 h 6140"/>
                  <a:gd name="T84" fmla="*/ 0 w 6573"/>
                  <a:gd name="T85" fmla="*/ 0 h 6140"/>
                  <a:gd name="T86" fmla="*/ 0 w 6573"/>
                  <a:gd name="T87" fmla="*/ 0 h 6140"/>
                  <a:gd name="T88" fmla="*/ 0 w 6573"/>
                  <a:gd name="T89" fmla="*/ 0 h 6140"/>
                  <a:gd name="T90" fmla="*/ 0 w 6573"/>
                  <a:gd name="T91" fmla="*/ 0 h 614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6573"/>
                  <a:gd name="T139" fmla="*/ 0 h 6140"/>
                  <a:gd name="T140" fmla="*/ 6573 w 6573"/>
                  <a:gd name="T141" fmla="*/ 6140 h 6140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6573" h="6140">
                    <a:moveTo>
                      <a:pt x="5709" y="1254"/>
                    </a:moveTo>
                    <a:lnTo>
                      <a:pt x="5882" y="1600"/>
                    </a:lnTo>
                    <a:cubicBezTo>
                      <a:pt x="5752" y="1816"/>
                      <a:pt x="5752" y="2032"/>
                      <a:pt x="5838" y="2249"/>
                    </a:cubicBezTo>
                    <a:lnTo>
                      <a:pt x="5838" y="2595"/>
                    </a:lnTo>
                    <a:lnTo>
                      <a:pt x="5492" y="2984"/>
                    </a:lnTo>
                    <a:lnTo>
                      <a:pt x="5492" y="3157"/>
                    </a:lnTo>
                    <a:lnTo>
                      <a:pt x="5665" y="3330"/>
                    </a:lnTo>
                    <a:lnTo>
                      <a:pt x="5925" y="3200"/>
                    </a:lnTo>
                    <a:lnTo>
                      <a:pt x="6573" y="4713"/>
                    </a:lnTo>
                    <a:lnTo>
                      <a:pt x="5925" y="5492"/>
                    </a:lnTo>
                    <a:lnTo>
                      <a:pt x="5665" y="5362"/>
                    </a:lnTo>
                    <a:cubicBezTo>
                      <a:pt x="5579" y="5146"/>
                      <a:pt x="5017" y="4886"/>
                      <a:pt x="4930" y="5275"/>
                    </a:cubicBezTo>
                    <a:lnTo>
                      <a:pt x="4152" y="5146"/>
                    </a:lnTo>
                    <a:cubicBezTo>
                      <a:pt x="3676" y="4540"/>
                      <a:pt x="3633" y="5146"/>
                      <a:pt x="3373" y="5146"/>
                    </a:cubicBezTo>
                    <a:cubicBezTo>
                      <a:pt x="2854" y="4886"/>
                      <a:pt x="2898" y="4929"/>
                      <a:pt x="2941" y="5535"/>
                    </a:cubicBezTo>
                    <a:lnTo>
                      <a:pt x="2552" y="6054"/>
                    </a:lnTo>
                    <a:lnTo>
                      <a:pt x="2033" y="5967"/>
                    </a:lnTo>
                    <a:cubicBezTo>
                      <a:pt x="1946" y="5665"/>
                      <a:pt x="1687" y="5578"/>
                      <a:pt x="1298" y="5665"/>
                    </a:cubicBezTo>
                    <a:lnTo>
                      <a:pt x="606" y="6140"/>
                    </a:lnTo>
                    <a:lnTo>
                      <a:pt x="346" y="5881"/>
                    </a:lnTo>
                    <a:lnTo>
                      <a:pt x="43" y="5881"/>
                    </a:lnTo>
                    <a:lnTo>
                      <a:pt x="0" y="5881"/>
                    </a:lnTo>
                    <a:cubicBezTo>
                      <a:pt x="43" y="5751"/>
                      <a:pt x="43" y="5665"/>
                      <a:pt x="87" y="5665"/>
                    </a:cubicBezTo>
                    <a:cubicBezTo>
                      <a:pt x="260" y="5578"/>
                      <a:pt x="389" y="5578"/>
                      <a:pt x="519" y="5362"/>
                    </a:cubicBezTo>
                    <a:cubicBezTo>
                      <a:pt x="606" y="5059"/>
                      <a:pt x="692" y="4800"/>
                      <a:pt x="735" y="4497"/>
                    </a:cubicBezTo>
                    <a:cubicBezTo>
                      <a:pt x="649" y="4497"/>
                      <a:pt x="562" y="4454"/>
                      <a:pt x="476" y="4454"/>
                    </a:cubicBezTo>
                    <a:cubicBezTo>
                      <a:pt x="519" y="4324"/>
                      <a:pt x="519" y="4194"/>
                      <a:pt x="562" y="4065"/>
                    </a:cubicBezTo>
                    <a:cubicBezTo>
                      <a:pt x="476" y="3978"/>
                      <a:pt x="433" y="3935"/>
                      <a:pt x="346" y="3848"/>
                    </a:cubicBezTo>
                    <a:cubicBezTo>
                      <a:pt x="562" y="3546"/>
                      <a:pt x="779" y="3243"/>
                      <a:pt x="995" y="2940"/>
                    </a:cubicBezTo>
                    <a:cubicBezTo>
                      <a:pt x="1211" y="3200"/>
                      <a:pt x="1470" y="3157"/>
                      <a:pt x="1687" y="2984"/>
                    </a:cubicBezTo>
                    <a:cubicBezTo>
                      <a:pt x="1816" y="2811"/>
                      <a:pt x="1903" y="2681"/>
                      <a:pt x="2033" y="2508"/>
                    </a:cubicBezTo>
                    <a:cubicBezTo>
                      <a:pt x="2206" y="2292"/>
                      <a:pt x="2119" y="1903"/>
                      <a:pt x="1816" y="1903"/>
                    </a:cubicBezTo>
                    <a:cubicBezTo>
                      <a:pt x="1470" y="2335"/>
                      <a:pt x="1341" y="1989"/>
                      <a:pt x="1730" y="1643"/>
                    </a:cubicBezTo>
                    <a:cubicBezTo>
                      <a:pt x="1773" y="1384"/>
                      <a:pt x="1687" y="1297"/>
                      <a:pt x="1860" y="1168"/>
                    </a:cubicBezTo>
                    <a:cubicBezTo>
                      <a:pt x="2033" y="1038"/>
                      <a:pt x="2119" y="865"/>
                      <a:pt x="2119" y="605"/>
                    </a:cubicBezTo>
                    <a:cubicBezTo>
                      <a:pt x="1989" y="303"/>
                      <a:pt x="2033" y="173"/>
                      <a:pt x="2249" y="173"/>
                    </a:cubicBezTo>
                    <a:lnTo>
                      <a:pt x="2379" y="216"/>
                    </a:lnTo>
                    <a:cubicBezTo>
                      <a:pt x="2508" y="519"/>
                      <a:pt x="2595" y="346"/>
                      <a:pt x="2638" y="130"/>
                    </a:cubicBezTo>
                    <a:cubicBezTo>
                      <a:pt x="2811" y="0"/>
                      <a:pt x="2941" y="0"/>
                      <a:pt x="3071" y="260"/>
                    </a:cubicBezTo>
                    <a:cubicBezTo>
                      <a:pt x="3114" y="476"/>
                      <a:pt x="3244" y="562"/>
                      <a:pt x="3460" y="476"/>
                    </a:cubicBezTo>
                    <a:cubicBezTo>
                      <a:pt x="3676" y="476"/>
                      <a:pt x="3763" y="649"/>
                      <a:pt x="3763" y="865"/>
                    </a:cubicBezTo>
                    <a:cubicBezTo>
                      <a:pt x="3849" y="1254"/>
                      <a:pt x="4022" y="1124"/>
                      <a:pt x="4238" y="995"/>
                    </a:cubicBezTo>
                    <a:cubicBezTo>
                      <a:pt x="4844" y="951"/>
                      <a:pt x="4973" y="1211"/>
                      <a:pt x="5146" y="1384"/>
                    </a:cubicBezTo>
                    <a:cubicBezTo>
                      <a:pt x="5363" y="1168"/>
                      <a:pt x="5492" y="1124"/>
                      <a:pt x="5406" y="1384"/>
                    </a:cubicBezTo>
                    <a:cubicBezTo>
                      <a:pt x="5406" y="1600"/>
                      <a:pt x="5579" y="1514"/>
                      <a:pt x="5665" y="1297"/>
                    </a:cubicBezTo>
                    <a:lnTo>
                      <a:pt x="5709" y="1254"/>
                    </a:ln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96" name="Freeform 27" descr="Точечные ромбики"/>
              <p:cNvSpPr>
                <a:spLocks/>
              </p:cNvSpPr>
              <p:nvPr/>
            </p:nvSpPr>
            <p:spPr bwMode="auto">
              <a:xfrm>
                <a:off x="2742" y="2329"/>
                <a:ext cx="1425" cy="1412"/>
              </a:xfrm>
              <a:custGeom>
                <a:avLst/>
                <a:gdLst>
                  <a:gd name="T0" fmla="*/ 0 w 6573"/>
                  <a:gd name="T1" fmla="*/ 0 h 6140"/>
                  <a:gd name="T2" fmla="*/ 0 w 6573"/>
                  <a:gd name="T3" fmla="*/ 0 h 6140"/>
                  <a:gd name="T4" fmla="*/ 0 w 6573"/>
                  <a:gd name="T5" fmla="*/ 0 h 6140"/>
                  <a:gd name="T6" fmla="*/ 0 w 6573"/>
                  <a:gd name="T7" fmla="*/ 0 h 6140"/>
                  <a:gd name="T8" fmla="*/ 0 w 6573"/>
                  <a:gd name="T9" fmla="*/ 0 h 6140"/>
                  <a:gd name="T10" fmla="*/ 0 w 6573"/>
                  <a:gd name="T11" fmla="*/ 0 h 6140"/>
                  <a:gd name="T12" fmla="*/ 0 w 6573"/>
                  <a:gd name="T13" fmla="*/ 0 h 6140"/>
                  <a:gd name="T14" fmla="*/ 0 w 6573"/>
                  <a:gd name="T15" fmla="*/ 0 h 6140"/>
                  <a:gd name="T16" fmla="*/ 0 w 6573"/>
                  <a:gd name="T17" fmla="*/ 0 h 6140"/>
                  <a:gd name="T18" fmla="*/ 0 w 6573"/>
                  <a:gd name="T19" fmla="*/ 0 h 6140"/>
                  <a:gd name="T20" fmla="*/ 0 w 6573"/>
                  <a:gd name="T21" fmla="*/ 0 h 6140"/>
                  <a:gd name="T22" fmla="*/ 0 w 6573"/>
                  <a:gd name="T23" fmla="*/ 0 h 6140"/>
                  <a:gd name="T24" fmla="*/ 0 w 6573"/>
                  <a:gd name="T25" fmla="*/ 0 h 6140"/>
                  <a:gd name="T26" fmla="*/ 0 w 6573"/>
                  <a:gd name="T27" fmla="*/ 0 h 6140"/>
                  <a:gd name="T28" fmla="*/ 0 w 6573"/>
                  <a:gd name="T29" fmla="*/ 0 h 6140"/>
                  <a:gd name="T30" fmla="*/ 0 w 6573"/>
                  <a:gd name="T31" fmla="*/ 0 h 6140"/>
                  <a:gd name="T32" fmla="*/ 0 w 6573"/>
                  <a:gd name="T33" fmla="*/ 0 h 6140"/>
                  <a:gd name="T34" fmla="*/ 0 w 6573"/>
                  <a:gd name="T35" fmla="*/ 0 h 6140"/>
                  <a:gd name="T36" fmla="*/ 0 w 6573"/>
                  <a:gd name="T37" fmla="*/ 0 h 6140"/>
                  <a:gd name="T38" fmla="*/ 0 w 6573"/>
                  <a:gd name="T39" fmla="*/ 0 h 6140"/>
                  <a:gd name="T40" fmla="*/ 0 w 6573"/>
                  <a:gd name="T41" fmla="*/ 0 h 6140"/>
                  <a:gd name="T42" fmla="*/ 0 w 6573"/>
                  <a:gd name="T43" fmla="*/ 0 h 6140"/>
                  <a:gd name="T44" fmla="*/ 0 w 6573"/>
                  <a:gd name="T45" fmla="*/ 0 h 6140"/>
                  <a:gd name="T46" fmla="*/ 0 w 6573"/>
                  <a:gd name="T47" fmla="*/ 0 h 6140"/>
                  <a:gd name="T48" fmla="*/ 0 w 6573"/>
                  <a:gd name="T49" fmla="*/ 0 h 6140"/>
                  <a:gd name="T50" fmla="*/ 0 w 6573"/>
                  <a:gd name="T51" fmla="*/ 0 h 6140"/>
                  <a:gd name="T52" fmla="*/ 0 w 6573"/>
                  <a:gd name="T53" fmla="*/ 0 h 6140"/>
                  <a:gd name="T54" fmla="*/ 0 w 6573"/>
                  <a:gd name="T55" fmla="*/ 0 h 6140"/>
                  <a:gd name="T56" fmla="*/ 0 w 6573"/>
                  <a:gd name="T57" fmla="*/ 0 h 6140"/>
                  <a:gd name="T58" fmla="*/ 0 w 6573"/>
                  <a:gd name="T59" fmla="*/ 0 h 6140"/>
                  <a:gd name="T60" fmla="*/ 0 w 6573"/>
                  <a:gd name="T61" fmla="*/ 0 h 6140"/>
                  <a:gd name="T62" fmla="*/ 0 w 6573"/>
                  <a:gd name="T63" fmla="*/ 0 h 6140"/>
                  <a:gd name="T64" fmla="*/ 0 w 6573"/>
                  <a:gd name="T65" fmla="*/ 0 h 6140"/>
                  <a:gd name="T66" fmla="*/ 0 w 6573"/>
                  <a:gd name="T67" fmla="*/ 0 h 6140"/>
                  <a:gd name="T68" fmla="*/ 0 w 6573"/>
                  <a:gd name="T69" fmla="*/ 0 h 6140"/>
                  <a:gd name="T70" fmla="*/ 0 w 6573"/>
                  <a:gd name="T71" fmla="*/ 0 h 6140"/>
                  <a:gd name="T72" fmla="*/ 0 w 6573"/>
                  <a:gd name="T73" fmla="*/ 0 h 6140"/>
                  <a:gd name="T74" fmla="*/ 0 w 6573"/>
                  <a:gd name="T75" fmla="*/ 0 h 6140"/>
                  <a:gd name="T76" fmla="*/ 0 w 6573"/>
                  <a:gd name="T77" fmla="*/ 0 h 6140"/>
                  <a:gd name="T78" fmla="*/ 0 w 6573"/>
                  <a:gd name="T79" fmla="*/ 0 h 6140"/>
                  <a:gd name="T80" fmla="*/ 0 w 6573"/>
                  <a:gd name="T81" fmla="*/ 0 h 6140"/>
                  <a:gd name="T82" fmla="*/ 0 w 6573"/>
                  <a:gd name="T83" fmla="*/ 0 h 6140"/>
                  <a:gd name="T84" fmla="*/ 0 w 6573"/>
                  <a:gd name="T85" fmla="*/ 0 h 6140"/>
                  <a:gd name="T86" fmla="*/ 0 w 6573"/>
                  <a:gd name="T87" fmla="*/ 0 h 6140"/>
                  <a:gd name="T88" fmla="*/ 0 w 6573"/>
                  <a:gd name="T89" fmla="*/ 0 h 6140"/>
                  <a:gd name="T90" fmla="*/ 0 w 6573"/>
                  <a:gd name="T91" fmla="*/ 0 h 614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6573"/>
                  <a:gd name="T139" fmla="*/ 0 h 6140"/>
                  <a:gd name="T140" fmla="*/ 6573 w 6573"/>
                  <a:gd name="T141" fmla="*/ 6140 h 6140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6573" h="6140">
                    <a:moveTo>
                      <a:pt x="5709" y="1254"/>
                    </a:moveTo>
                    <a:lnTo>
                      <a:pt x="5882" y="1600"/>
                    </a:lnTo>
                    <a:cubicBezTo>
                      <a:pt x="5752" y="1816"/>
                      <a:pt x="5752" y="2032"/>
                      <a:pt x="5838" y="2249"/>
                    </a:cubicBezTo>
                    <a:lnTo>
                      <a:pt x="5838" y="2595"/>
                    </a:lnTo>
                    <a:lnTo>
                      <a:pt x="5492" y="2984"/>
                    </a:lnTo>
                    <a:lnTo>
                      <a:pt x="5492" y="3157"/>
                    </a:lnTo>
                    <a:lnTo>
                      <a:pt x="5665" y="3330"/>
                    </a:lnTo>
                    <a:lnTo>
                      <a:pt x="5925" y="3200"/>
                    </a:lnTo>
                    <a:lnTo>
                      <a:pt x="6573" y="4713"/>
                    </a:lnTo>
                    <a:lnTo>
                      <a:pt x="5925" y="5492"/>
                    </a:lnTo>
                    <a:lnTo>
                      <a:pt x="5665" y="5362"/>
                    </a:lnTo>
                    <a:cubicBezTo>
                      <a:pt x="5579" y="5146"/>
                      <a:pt x="5017" y="4886"/>
                      <a:pt x="4930" y="5275"/>
                    </a:cubicBezTo>
                    <a:lnTo>
                      <a:pt x="4152" y="5146"/>
                    </a:lnTo>
                    <a:cubicBezTo>
                      <a:pt x="3676" y="4540"/>
                      <a:pt x="3633" y="5146"/>
                      <a:pt x="3373" y="5146"/>
                    </a:cubicBezTo>
                    <a:cubicBezTo>
                      <a:pt x="2854" y="4886"/>
                      <a:pt x="2898" y="4929"/>
                      <a:pt x="2941" y="5535"/>
                    </a:cubicBezTo>
                    <a:lnTo>
                      <a:pt x="2552" y="6054"/>
                    </a:lnTo>
                    <a:lnTo>
                      <a:pt x="2033" y="5967"/>
                    </a:lnTo>
                    <a:cubicBezTo>
                      <a:pt x="1946" y="5665"/>
                      <a:pt x="1687" y="5578"/>
                      <a:pt x="1298" y="5665"/>
                    </a:cubicBezTo>
                    <a:lnTo>
                      <a:pt x="606" y="6140"/>
                    </a:lnTo>
                    <a:lnTo>
                      <a:pt x="346" y="5881"/>
                    </a:lnTo>
                    <a:lnTo>
                      <a:pt x="43" y="5881"/>
                    </a:lnTo>
                    <a:lnTo>
                      <a:pt x="0" y="5881"/>
                    </a:lnTo>
                    <a:cubicBezTo>
                      <a:pt x="43" y="5751"/>
                      <a:pt x="43" y="5665"/>
                      <a:pt x="87" y="5665"/>
                    </a:cubicBezTo>
                    <a:cubicBezTo>
                      <a:pt x="260" y="5578"/>
                      <a:pt x="389" y="5578"/>
                      <a:pt x="519" y="5362"/>
                    </a:cubicBezTo>
                    <a:cubicBezTo>
                      <a:pt x="606" y="5059"/>
                      <a:pt x="692" y="4800"/>
                      <a:pt x="735" y="4497"/>
                    </a:cubicBezTo>
                    <a:cubicBezTo>
                      <a:pt x="649" y="4497"/>
                      <a:pt x="562" y="4454"/>
                      <a:pt x="476" y="4454"/>
                    </a:cubicBezTo>
                    <a:cubicBezTo>
                      <a:pt x="519" y="4324"/>
                      <a:pt x="519" y="4194"/>
                      <a:pt x="562" y="4065"/>
                    </a:cubicBezTo>
                    <a:cubicBezTo>
                      <a:pt x="476" y="3978"/>
                      <a:pt x="433" y="3935"/>
                      <a:pt x="346" y="3848"/>
                    </a:cubicBezTo>
                    <a:cubicBezTo>
                      <a:pt x="562" y="3546"/>
                      <a:pt x="779" y="3243"/>
                      <a:pt x="995" y="2940"/>
                    </a:cubicBezTo>
                    <a:cubicBezTo>
                      <a:pt x="1211" y="3200"/>
                      <a:pt x="1470" y="3157"/>
                      <a:pt x="1687" y="2984"/>
                    </a:cubicBezTo>
                    <a:cubicBezTo>
                      <a:pt x="1816" y="2811"/>
                      <a:pt x="1903" y="2681"/>
                      <a:pt x="2033" y="2508"/>
                    </a:cubicBezTo>
                    <a:cubicBezTo>
                      <a:pt x="2206" y="2292"/>
                      <a:pt x="2119" y="1903"/>
                      <a:pt x="1816" y="1903"/>
                    </a:cubicBezTo>
                    <a:cubicBezTo>
                      <a:pt x="1470" y="2335"/>
                      <a:pt x="1341" y="1989"/>
                      <a:pt x="1730" y="1643"/>
                    </a:cubicBezTo>
                    <a:cubicBezTo>
                      <a:pt x="1773" y="1384"/>
                      <a:pt x="1687" y="1297"/>
                      <a:pt x="1860" y="1168"/>
                    </a:cubicBezTo>
                    <a:cubicBezTo>
                      <a:pt x="2033" y="1038"/>
                      <a:pt x="2119" y="865"/>
                      <a:pt x="2119" y="605"/>
                    </a:cubicBezTo>
                    <a:cubicBezTo>
                      <a:pt x="1989" y="303"/>
                      <a:pt x="2033" y="173"/>
                      <a:pt x="2249" y="173"/>
                    </a:cubicBezTo>
                    <a:lnTo>
                      <a:pt x="2379" y="216"/>
                    </a:lnTo>
                    <a:cubicBezTo>
                      <a:pt x="2508" y="519"/>
                      <a:pt x="2595" y="346"/>
                      <a:pt x="2638" y="130"/>
                    </a:cubicBezTo>
                    <a:cubicBezTo>
                      <a:pt x="2811" y="0"/>
                      <a:pt x="2941" y="0"/>
                      <a:pt x="3071" y="260"/>
                    </a:cubicBezTo>
                    <a:cubicBezTo>
                      <a:pt x="3114" y="476"/>
                      <a:pt x="3244" y="562"/>
                      <a:pt x="3460" y="476"/>
                    </a:cubicBezTo>
                    <a:cubicBezTo>
                      <a:pt x="3676" y="476"/>
                      <a:pt x="3763" y="649"/>
                      <a:pt x="3763" y="865"/>
                    </a:cubicBezTo>
                    <a:cubicBezTo>
                      <a:pt x="3849" y="1254"/>
                      <a:pt x="4022" y="1124"/>
                      <a:pt x="4238" y="995"/>
                    </a:cubicBezTo>
                    <a:cubicBezTo>
                      <a:pt x="4844" y="951"/>
                      <a:pt x="4973" y="1211"/>
                      <a:pt x="5146" y="1384"/>
                    </a:cubicBezTo>
                    <a:cubicBezTo>
                      <a:pt x="5363" y="1168"/>
                      <a:pt x="5492" y="1124"/>
                      <a:pt x="5406" y="1384"/>
                    </a:cubicBezTo>
                    <a:cubicBezTo>
                      <a:pt x="5406" y="1600"/>
                      <a:pt x="5579" y="1514"/>
                      <a:pt x="5665" y="1297"/>
                    </a:cubicBezTo>
                    <a:lnTo>
                      <a:pt x="5709" y="1254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1774" y="2289"/>
              <a:ext cx="1480" cy="1366"/>
              <a:chOff x="1774" y="2289"/>
              <a:chExt cx="1480" cy="1366"/>
            </a:xfrm>
          </p:grpSpPr>
          <p:sp>
            <p:nvSpPr>
              <p:cNvPr id="18593" name="Freeform 29"/>
              <p:cNvSpPr>
                <a:spLocks/>
              </p:cNvSpPr>
              <p:nvPr/>
            </p:nvSpPr>
            <p:spPr bwMode="auto">
              <a:xfrm>
                <a:off x="1774" y="2312"/>
                <a:ext cx="1427" cy="1343"/>
              </a:xfrm>
              <a:custGeom>
                <a:avLst/>
                <a:gdLst>
                  <a:gd name="T0" fmla="*/ 0 w 8520"/>
                  <a:gd name="T1" fmla="*/ 0 h 8000"/>
                  <a:gd name="T2" fmla="*/ 0 w 8520"/>
                  <a:gd name="T3" fmla="*/ 0 h 8000"/>
                  <a:gd name="T4" fmla="*/ 0 w 8520"/>
                  <a:gd name="T5" fmla="*/ 0 h 8000"/>
                  <a:gd name="T6" fmla="*/ 0 w 8520"/>
                  <a:gd name="T7" fmla="*/ 0 h 8000"/>
                  <a:gd name="T8" fmla="*/ 0 w 8520"/>
                  <a:gd name="T9" fmla="*/ 0 h 8000"/>
                  <a:gd name="T10" fmla="*/ 0 w 8520"/>
                  <a:gd name="T11" fmla="*/ 0 h 8000"/>
                  <a:gd name="T12" fmla="*/ 0 w 8520"/>
                  <a:gd name="T13" fmla="*/ 0 h 8000"/>
                  <a:gd name="T14" fmla="*/ 0 w 8520"/>
                  <a:gd name="T15" fmla="*/ 0 h 8000"/>
                  <a:gd name="T16" fmla="*/ 0 w 8520"/>
                  <a:gd name="T17" fmla="*/ 0 h 8000"/>
                  <a:gd name="T18" fmla="*/ 0 w 8520"/>
                  <a:gd name="T19" fmla="*/ 0 h 8000"/>
                  <a:gd name="T20" fmla="*/ 0 w 8520"/>
                  <a:gd name="T21" fmla="*/ 0 h 8000"/>
                  <a:gd name="T22" fmla="*/ 0 w 8520"/>
                  <a:gd name="T23" fmla="*/ 0 h 8000"/>
                  <a:gd name="T24" fmla="*/ 0 w 8520"/>
                  <a:gd name="T25" fmla="*/ 0 h 8000"/>
                  <a:gd name="T26" fmla="*/ 0 w 8520"/>
                  <a:gd name="T27" fmla="*/ 0 h 8000"/>
                  <a:gd name="T28" fmla="*/ 0 w 8520"/>
                  <a:gd name="T29" fmla="*/ 0 h 8000"/>
                  <a:gd name="T30" fmla="*/ 0 w 8520"/>
                  <a:gd name="T31" fmla="*/ 0 h 8000"/>
                  <a:gd name="T32" fmla="*/ 0 w 8520"/>
                  <a:gd name="T33" fmla="*/ 0 h 8000"/>
                  <a:gd name="T34" fmla="*/ 0 w 8520"/>
                  <a:gd name="T35" fmla="*/ 0 h 8000"/>
                  <a:gd name="T36" fmla="*/ 0 w 8520"/>
                  <a:gd name="T37" fmla="*/ 0 h 8000"/>
                  <a:gd name="T38" fmla="*/ 0 w 8520"/>
                  <a:gd name="T39" fmla="*/ 0 h 8000"/>
                  <a:gd name="T40" fmla="*/ 0 w 8520"/>
                  <a:gd name="T41" fmla="*/ 0 h 8000"/>
                  <a:gd name="T42" fmla="*/ 0 w 8520"/>
                  <a:gd name="T43" fmla="*/ 0 h 8000"/>
                  <a:gd name="T44" fmla="*/ 0 w 8520"/>
                  <a:gd name="T45" fmla="*/ 0 h 8000"/>
                  <a:gd name="T46" fmla="*/ 0 w 8520"/>
                  <a:gd name="T47" fmla="*/ 0 h 8000"/>
                  <a:gd name="T48" fmla="*/ 0 w 8520"/>
                  <a:gd name="T49" fmla="*/ 0 h 8000"/>
                  <a:gd name="T50" fmla="*/ 0 w 8520"/>
                  <a:gd name="T51" fmla="*/ 0 h 8000"/>
                  <a:gd name="T52" fmla="*/ 0 w 8520"/>
                  <a:gd name="T53" fmla="*/ 0 h 8000"/>
                  <a:gd name="T54" fmla="*/ 0 w 8520"/>
                  <a:gd name="T55" fmla="*/ 0 h 8000"/>
                  <a:gd name="T56" fmla="*/ 0 w 8520"/>
                  <a:gd name="T57" fmla="*/ 0 h 8000"/>
                  <a:gd name="T58" fmla="*/ 0 w 8520"/>
                  <a:gd name="T59" fmla="*/ 0 h 8000"/>
                  <a:gd name="T60" fmla="*/ 0 w 8520"/>
                  <a:gd name="T61" fmla="*/ 0 h 8000"/>
                  <a:gd name="T62" fmla="*/ 0 w 8520"/>
                  <a:gd name="T63" fmla="*/ 0 h 8000"/>
                  <a:gd name="T64" fmla="*/ 0 w 8520"/>
                  <a:gd name="T65" fmla="*/ 0 h 8000"/>
                  <a:gd name="T66" fmla="*/ 0 w 8520"/>
                  <a:gd name="T67" fmla="*/ 0 h 8000"/>
                  <a:gd name="T68" fmla="*/ 0 w 8520"/>
                  <a:gd name="T69" fmla="*/ 0 h 8000"/>
                  <a:gd name="T70" fmla="*/ 0 w 8520"/>
                  <a:gd name="T71" fmla="*/ 0 h 8000"/>
                  <a:gd name="T72" fmla="*/ 0 w 8520"/>
                  <a:gd name="T73" fmla="*/ 0 h 8000"/>
                  <a:gd name="T74" fmla="*/ 0 w 8520"/>
                  <a:gd name="T75" fmla="*/ 0 h 8000"/>
                  <a:gd name="T76" fmla="*/ 0 w 8520"/>
                  <a:gd name="T77" fmla="*/ 0 h 8000"/>
                  <a:gd name="T78" fmla="*/ 0 w 8520"/>
                  <a:gd name="T79" fmla="*/ 0 h 8000"/>
                  <a:gd name="T80" fmla="*/ 0 w 8520"/>
                  <a:gd name="T81" fmla="*/ 0 h 8000"/>
                  <a:gd name="T82" fmla="*/ 0 w 8520"/>
                  <a:gd name="T83" fmla="*/ 0 h 8000"/>
                  <a:gd name="T84" fmla="*/ 0 w 8520"/>
                  <a:gd name="T85" fmla="*/ 0 h 8000"/>
                  <a:gd name="T86" fmla="*/ 0 w 8520"/>
                  <a:gd name="T87" fmla="*/ 0 h 8000"/>
                  <a:gd name="T88" fmla="*/ 0 w 8520"/>
                  <a:gd name="T89" fmla="*/ 0 h 8000"/>
                  <a:gd name="T90" fmla="*/ 0 w 8520"/>
                  <a:gd name="T91" fmla="*/ 0 h 8000"/>
                  <a:gd name="T92" fmla="*/ 0 w 8520"/>
                  <a:gd name="T93" fmla="*/ 0 h 8000"/>
                  <a:gd name="T94" fmla="*/ 0 w 8520"/>
                  <a:gd name="T95" fmla="*/ 0 h 8000"/>
                  <a:gd name="T96" fmla="*/ 0 w 8520"/>
                  <a:gd name="T97" fmla="*/ 0 h 80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8520"/>
                  <a:gd name="T148" fmla="*/ 0 h 8000"/>
                  <a:gd name="T149" fmla="*/ 8520 w 8520"/>
                  <a:gd name="T150" fmla="*/ 8000 h 80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8520" h="8000">
                    <a:moveTo>
                      <a:pt x="6228" y="6962"/>
                    </a:moveTo>
                    <a:lnTo>
                      <a:pt x="5580" y="7092"/>
                    </a:lnTo>
                    <a:cubicBezTo>
                      <a:pt x="5363" y="7265"/>
                      <a:pt x="5277" y="7481"/>
                      <a:pt x="5320" y="7697"/>
                    </a:cubicBezTo>
                    <a:cubicBezTo>
                      <a:pt x="5234" y="7827"/>
                      <a:pt x="5147" y="7870"/>
                      <a:pt x="5017" y="7914"/>
                    </a:cubicBezTo>
                    <a:lnTo>
                      <a:pt x="4023" y="7914"/>
                    </a:lnTo>
                    <a:cubicBezTo>
                      <a:pt x="3633" y="7957"/>
                      <a:pt x="3633" y="7741"/>
                      <a:pt x="3460" y="7654"/>
                    </a:cubicBezTo>
                    <a:cubicBezTo>
                      <a:pt x="3331" y="7611"/>
                      <a:pt x="3244" y="7611"/>
                      <a:pt x="3244" y="7784"/>
                    </a:cubicBezTo>
                    <a:lnTo>
                      <a:pt x="3244" y="7957"/>
                    </a:lnTo>
                    <a:lnTo>
                      <a:pt x="3028" y="8000"/>
                    </a:lnTo>
                    <a:lnTo>
                      <a:pt x="2985" y="7438"/>
                    </a:lnTo>
                    <a:cubicBezTo>
                      <a:pt x="2941" y="7351"/>
                      <a:pt x="2855" y="7265"/>
                      <a:pt x="2812" y="7222"/>
                    </a:cubicBezTo>
                    <a:lnTo>
                      <a:pt x="692" y="7395"/>
                    </a:lnTo>
                    <a:lnTo>
                      <a:pt x="433" y="5924"/>
                    </a:lnTo>
                    <a:lnTo>
                      <a:pt x="260" y="5881"/>
                    </a:lnTo>
                    <a:lnTo>
                      <a:pt x="260" y="3287"/>
                    </a:lnTo>
                    <a:lnTo>
                      <a:pt x="87" y="3070"/>
                    </a:lnTo>
                    <a:lnTo>
                      <a:pt x="87" y="2854"/>
                    </a:lnTo>
                    <a:lnTo>
                      <a:pt x="0" y="2811"/>
                    </a:lnTo>
                    <a:lnTo>
                      <a:pt x="44" y="2811"/>
                    </a:lnTo>
                    <a:cubicBezTo>
                      <a:pt x="44" y="2465"/>
                      <a:pt x="44" y="2162"/>
                      <a:pt x="44" y="1816"/>
                    </a:cubicBezTo>
                    <a:cubicBezTo>
                      <a:pt x="87" y="1730"/>
                      <a:pt x="173" y="1643"/>
                      <a:pt x="260" y="1557"/>
                    </a:cubicBezTo>
                    <a:cubicBezTo>
                      <a:pt x="346" y="1470"/>
                      <a:pt x="390" y="1341"/>
                      <a:pt x="433" y="1211"/>
                    </a:cubicBezTo>
                    <a:cubicBezTo>
                      <a:pt x="1471" y="1124"/>
                      <a:pt x="2552" y="1038"/>
                      <a:pt x="3590" y="951"/>
                    </a:cubicBezTo>
                    <a:cubicBezTo>
                      <a:pt x="3763" y="692"/>
                      <a:pt x="3893" y="433"/>
                      <a:pt x="4152" y="519"/>
                    </a:cubicBezTo>
                    <a:cubicBezTo>
                      <a:pt x="4282" y="649"/>
                      <a:pt x="4369" y="562"/>
                      <a:pt x="4455" y="303"/>
                    </a:cubicBezTo>
                    <a:cubicBezTo>
                      <a:pt x="4498" y="0"/>
                      <a:pt x="4844" y="0"/>
                      <a:pt x="4888" y="216"/>
                    </a:cubicBezTo>
                    <a:cubicBezTo>
                      <a:pt x="4888" y="519"/>
                      <a:pt x="4974" y="735"/>
                      <a:pt x="5104" y="216"/>
                    </a:cubicBezTo>
                    <a:cubicBezTo>
                      <a:pt x="5147" y="130"/>
                      <a:pt x="5234" y="0"/>
                      <a:pt x="5363" y="0"/>
                    </a:cubicBezTo>
                    <a:cubicBezTo>
                      <a:pt x="5493" y="43"/>
                      <a:pt x="5623" y="87"/>
                      <a:pt x="5753" y="130"/>
                    </a:cubicBezTo>
                    <a:cubicBezTo>
                      <a:pt x="5926" y="433"/>
                      <a:pt x="6142" y="562"/>
                      <a:pt x="6401" y="649"/>
                    </a:cubicBezTo>
                    <a:cubicBezTo>
                      <a:pt x="6531" y="346"/>
                      <a:pt x="6704" y="346"/>
                      <a:pt x="6791" y="649"/>
                    </a:cubicBezTo>
                    <a:cubicBezTo>
                      <a:pt x="6964" y="735"/>
                      <a:pt x="7137" y="779"/>
                      <a:pt x="7310" y="865"/>
                    </a:cubicBezTo>
                    <a:cubicBezTo>
                      <a:pt x="7396" y="822"/>
                      <a:pt x="7439" y="779"/>
                      <a:pt x="7526" y="735"/>
                    </a:cubicBezTo>
                    <a:cubicBezTo>
                      <a:pt x="7742" y="822"/>
                      <a:pt x="7958" y="865"/>
                      <a:pt x="8218" y="908"/>
                    </a:cubicBezTo>
                    <a:cubicBezTo>
                      <a:pt x="8347" y="951"/>
                      <a:pt x="8434" y="1081"/>
                      <a:pt x="8520" y="1211"/>
                    </a:cubicBezTo>
                    <a:cubicBezTo>
                      <a:pt x="8304" y="1254"/>
                      <a:pt x="8218" y="1384"/>
                      <a:pt x="8347" y="1687"/>
                    </a:cubicBezTo>
                    <a:cubicBezTo>
                      <a:pt x="8347" y="1946"/>
                      <a:pt x="8261" y="2119"/>
                      <a:pt x="8088" y="2249"/>
                    </a:cubicBezTo>
                    <a:cubicBezTo>
                      <a:pt x="7915" y="2379"/>
                      <a:pt x="8001" y="2465"/>
                      <a:pt x="7958" y="2724"/>
                    </a:cubicBezTo>
                    <a:cubicBezTo>
                      <a:pt x="7569" y="3070"/>
                      <a:pt x="7699" y="3416"/>
                      <a:pt x="8045" y="2984"/>
                    </a:cubicBezTo>
                    <a:cubicBezTo>
                      <a:pt x="8347" y="2984"/>
                      <a:pt x="8434" y="3373"/>
                      <a:pt x="8261" y="3589"/>
                    </a:cubicBezTo>
                    <a:cubicBezTo>
                      <a:pt x="8131" y="3762"/>
                      <a:pt x="8045" y="3892"/>
                      <a:pt x="7915" y="4065"/>
                    </a:cubicBezTo>
                    <a:cubicBezTo>
                      <a:pt x="7699" y="4238"/>
                      <a:pt x="7439" y="4281"/>
                      <a:pt x="7223" y="4022"/>
                    </a:cubicBezTo>
                    <a:cubicBezTo>
                      <a:pt x="7007" y="4324"/>
                      <a:pt x="6791" y="4627"/>
                      <a:pt x="6574" y="4930"/>
                    </a:cubicBezTo>
                    <a:cubicBezTo>
                      <a:pt x="6661" y="5016"/>
                      <a:pt x="6704" y="5060"/>
                      <a:pt x="6791" y="5146"/>
                    </a:cubicBezTo>
                    <a:cubicBezTo>
                      <a:pt x="6747" y="5276"/>
                      <a:pt x="6747" y="5406"/>
                      <a:pt x="6704" y="5535"/>
                    </a:cubicBezTo>
                    <a:cubicBezTo>
                      <a:pt x="6791" y="5535"/>
                      <a:pt x="6877" y="5579"/>
                      <a:pt x="6964" y="5579"/>
                    </a:cubicBezTo>
                    <a:cubicBezTo>
                      <a:pt x="6920" y="5881"/>
                      <a:pt x="6834" y="6141"/>
                      <a:pt x="6747" y="6443"/>
                    </a:cubicBezTo>
                    <a:cubicBezTo>
                      <a:pt x="6618" y="6660"/>
                      <a:pt x="6488" y="6660"/>
                      <a:pt x="6315" y="6746"/>
                    </a:cubicBezTo>
                    <a:cubicBezTo>
                      <a:pt x="6272" y="6746"/>
                      <a:pt x="6272" y="6833"/>
                      <a:pt x="6228" y="6962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94" name="Freeform 30"/>
              <p:cNvSpPr>
                <a:spLocks/>
              </p:cNvSpPr>
              <p:nvPr/>
            </p:nvSpPr>
            <p:spPr bwMode="auto">
              <a:xfrm>
                <a:off x="1774" y="2289"/>
                <a:ext cx="1480" cy="1366"/>
              </a:xfrm>
              <a:custGeom>
                <a:avLst/>
                <a:gdLst>
                  <a:gd name="T0" fmla="*/ 0 w 8520"/>
                  <a:gd name="T1" fmla="*/ 0 h 8000"/>
                  <a:gd name="T2" fmla="*/ 0 w 8520"/>
                  <a:gd name="T3" fmla="*/ 0 h 8000"/>
                  <a:gd name="T4" fmla="*/ 0 w 8520"/>
                  <a:gd name="T5" fmla="*/ 0 h 8000"/>
                  <a:gd name="T6" fmla="*/ 0 w 8520"/>
                  <a:gd name="T7" fmla="*/ 0 h 8000"/>
                  <a:gd name="T8" fmla="*/ 0 w 8520"/>
                  <a:gd name="T9" fmla="*/ 0 h 8000"/>
                  <a:gd name="T10" fmla="*/ 0 w 8520"/>
                  <a:gd name="T11" fmla="*/ 0 h 8000"/>
                  <a:gd name="T12" fmla="*/ 0 w 8520"/>
                  <a:gd name="T13" fmla="*/ 0 h 8000"/>
                  <a:gd name="T14" fmla="*/ 0 w 8520"/>
                  <a:gd name="T15" fmla="*/ 0 h 8000"/>
                  <a:gd name="T16" fmla="*/ 0 w 8520"/>
                  <a:gd name="T17" fmla="*/ 0 h 8000"/>
                  <a:gd name="T18" fmla="*/ 0 w 8520"/>
                  <a:gd name="T19" fmla="*/ 0 h 8000"/>
                  <a:gd name="T20" fmla="*/ 0 w 8520"/>
                  <a:gd name="T21" fmla="*/ 0 h 8000"/>
                  <a:gd name="T22" fmla="*/ 0 w 8520"/>
                  <a:gd name="T23" fmla="*/ 0 h 8000"/>
                  <a:gd name="T24" fmla="*/ 0 w 8520"/>
                  <a:gd name="T25" fmla="*/ 0 h 8000"/>
                  <a:gd name="T26" fmla="*/ 0 w 8520"/>
                  <a:gd name="T27" fmla="*/ 0 h 8000"/>
                  <a:gd name="T28" fmla="*/ 0 w 8520"/>
                  <a:gd name="T29" fmla="*/ 0 h 8000"/>
                  <a:gd name="T30" fmla="*/ 0 w 8520"/>
                  <a:gd name="T31" fmla="*/ 0 h 8000"/>
                  <a:gd name="T32" fmla="*/ 0 w 8520"/>
                  <a:gd name="T33" fmla="*/ 0 h 8000"/>
                  <a:gd name="T34" fmla="*/ 0 w 8520"/>
                  <a:gd name="T35" fmla="*/ 0 h 8000"/>
                  <a:gd name="T36" fmla="*/ 0 w 8520"/>
                  <a:gd name="T37" fmla="*/ 0 h 8000"/>
                  <a:gd name="T38" fmla="*/ 0 w 8520"/>
                  <a:gd name="T39" fmla="*/ 0 h 8000"/>
                  <a:gd name="T40" fmla="*/ 0 w 8520"/>
                  <a:gd name="T41" fmla="*/ 0 h 8000"/>
                  <a:gd name="T42" fmla="*/ 0 w 8520"/>
                  <a:gd name="T43" fmla="*/ 0 h 8000"/>
                  <a:gd name="T44" fmla="*/ 0 w 8520"/>
                  <a:gd name="T45" fmla="*/ 0 h 8000"/>
                  <a:gd name="T46" fmla="*/ 0 w 8520"/>
                  <a:gd name="T47" fmla="*/ 0 h 8000"/>
                  <a:gd name="T48" fmla="*/ 0 w 8520"/>
                  <a:gd name="T49" fmla="*/ 0 h 8000"/>
                  <a:gd name="T50" fmla="*/ 0 w 8520"/>
                  <a:gd name="T51" fmla="*/ 0 h 8000"/>
                  <a:gd name="T52" fmla="*/ 0 w 8520"/>
                  <a:gd name="T53" fmla="*/ 0 h 8000"/>
                  <a:gd name="T54" fmla="*/ 0 w 8520"/>
                  <a:gd name="T55" fmla="*/ 0 h 8000"/>
                  <a:gd name="T56" fmla="*/ 0 w 8520"/>
                  <a:gd name="T57" fmla="*/ 0 h 8000"/>
                  <a:gd name="T58" fmla="*/ 0 w 8520"/>
                  <a:gd name="T59" fmla="*/ 0 h 8000"/>
                  <a:gd name="T60" fmla="*/ 0 w 8520"/>
                  <a:gd name="T61" fmla="*/ 0 h 8000"/>
                  <a:gd name="T62" fmla="*/ 0 w 8520"/>
                  <a:gd name="T63" fmla="*/ 0 h 8000"/>
                  <a:gd name="T64" fmla="*/ 0 w 8520"/>
                  <a:gd name="T65" fmla="*/ 0 h 8000"/>
                  <a:gd name="T66" fmla="*/ 0 w 8520"/>
                  <a:gd name="T67" fmla="*/ 0 h 8000"/>
                  <a:gd name="T68" fmla="*/ 0 w 8520"/>
                  <a:gd name="T69" fmla="*/ 0 h 8000"/>
                  <a:gd name="T70" fmla="*/ 0 w 8520"/>
                  <a:gd name="T71" fmla="*/ 0 h 8000"/>
                  <a:gd name="T72" fmla="*/ 0 w 8520"/>
                  <a:gd name="T73" fmla="*/ 0 h 8000"/>
                  <a:gd name="T74" fmla="*/ 0 w 8520"/>
                  <a:gd name="T75" fmla="*/ 0 h 8000"/>
                  <a:gd name="T76" fmla="*/ 0 w 8520"/>
                  <a:gd name="T77" fmla="*/ 0 h 8000"/>
                  <a:gd name="T78" fmla="*/ 0 w 8520"/>
                  <a:gd name="T79" fmla="*/ 0 h 8000"/>
                  <a:gd name="T80" fmla="*/ 0 w 8520"/>
                  <a:gd name="T81" fmla="*/ 0 h 8000"/>
                  <a:gd name="T82" fmla="*/ 0 w 8520"/>
                  <a:gd name="T83" fmla="*/ 0 h 8000"/>
                  <a:gd name="T84" fmla="*/ 0 w 8520"/>
                  <a:gd name="T85" fmla="*/ 0 h 8000"/>
                  <a:gd name="T86" fmla="*/ 0 w 8520"/>
                  <a:gd name="T87" fmla="*/ 0 h 8000"/>
                  <a:gd name="T88" fmla="*/ 0 w 8520"/>
                  <a:gd name="T89" fmla="*/ 0 h 8000"/>
                  <a:gd name="T90" fmla="*/ 0 w 8520"/>
                  <a:gd name="T91" fmla="*/ 0 h 8000"/>
                  <a:gd name="T92" fmla="*/ 0 w 8520"/>
                  <a:gd name="T93" fmla="*/ 0 h 8000"/>
                  <a:gd name="T94" fmla="*/ 0 w 8520"/>
                  <a:gd name="T95" fmla="*/ 0 h 8000"/>
                  <a:gd name="T96" fmla="*/ 0 w 8520"/>
                  <a:gd name="T97" fmla="*/ 0 h 80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8520"/>
                  <a:gd name="T148" fmla="*/ 0 h 8000"/>
                  <a:gd name="T149" fmla="*/ 8520 w 8520"/>
                  <a:gd name="T150" fmla="*/ 8000 h 80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8520" h="8000">
                    <a:moveTo>
                      <a:pt x="6228" y="6962"/>
                    </a:moveTo>
                    <a:lnTo>
                      <a:pt x="5580" y="7092"/>
                    </a:lnTo>
                    <a:cubicBezTo>
                      <a:pt x="5363" y="7265"/>
                      <a:pt x="5277" y="7481"/>
                      <a:pt x="5320" y="7697"/>
                    </a:cubicBezTo>
                    <a:cubicBezTo>
                      <a:pt x="5234" y="7827"/>
                      <a:pt x="5147" y="7870"/>
                      <a:pt x="5017" y="7914"/>
                    </a:cubicBezTo>
                    <a:lnTo>
                      <a:pt x="4023" y="7914"/>
                    </a:lnTo>
                    <a:cubicBezTo>
                      <a:pt x="3633" y="7957"/>
                      <a:pt x="3633" y="7741"/>
                      <a:pt x="3460" y="7654"/>
                    </a:cubicBezTo>
                    <a:cubicBezTo>
                      <a:pt x="3331" y="7611"/>
                      <a:pt x="3244" y="7611"/>
                      <a:pt x="3244" y="7784"/>
                    </a:cubicBezTo>
                    <a:lnTo>
                      <a:pt x="3244" y="7957"/>
                    </a:lnTo>
                    <a:lnTo>
                      <a:pt x="3028" y="8000"/>
                    </a:lnTo>
                    <a:lnTo>
                      <a:pt x="2985" y="7438"/>
                    </a:lnTo>
                    <a:cubicBezTo>
                      <a:pt x="2941" y="7351"/>
                      <a:pt x="2855" y="7265"/>
                      <a:pt x="2812" y="7222"/>
                    </a:cubicBezTo>
                    <a:lnTo>
                      <a:pt x="692" y="7395"/>
                    </a:lnTo>
                    <a:lnTo>
                      <a:pt x="433" y="5924"/>
                    </a:lnTo>
                    <a:lnTo>
                      <a:pt x="260" y="5881"/>
                    </a:lnTo>
                    <a:lnTo>
                      <a:pt x="260" y="3287"/>
                    </a:lnTo>
                    <a:lnTo>
                      <a:pt x="87" y="3070"/>
                    </a:lnTo>
                    <a:lnTo>
                      <a:pt x="87" y="2854"/>
                    </a:lnTo>
                    <a:lnTo>
                      <a:pt x="0" y="2811"/>
                    </a:lnTo>
                    <a:lnTo>
                      <a:pt x="44" y="2811"/>
                    </a:lnTo>
                    <a:cubicBezTo>
                      <a:pt x="44" y="2465"/>
                      <a:pt x="44" y="2162"/>
                      <a:pt x="44" y="1816"/>
                    </a:cubicBezTo>
                    <a:cubicBezTo>
                      <a:pt x="87" y="1730"/>
                      <a:pt x="173" y="1643"/>
                      <a:pt x="260" y="1557"/>
                    </a:cubicBezTo>
                    <a:cubicBezTo>
                      <a:pt x="346" y="1470"/>
                      <a:pt x="390" y="1341"/>
                      <a:pt x="433" y="1211"/>
                    </a:cubicBezTo>
                    <a:cubicBezTo>
                      <a:pt x="1471" y="1124"/>
                      <a:pt x="2552" y="1038"/>
                      <a:pt x="3590" y="951"/>
                    </a:cubicBezTo>
                    <a:cubicBezTo>
                      <a:pt x="3763" y="692"/>
                      <a:pt x="3893" y="433"/>
                      <a:pt x="4152" y="519"/>
                    </a:cubicBezTo>
                    <a:cubicBezTo>
                      <a:pt x="4282" y="649"/>
                      <a:pt x="4369" y="562"/>
                      <a:pt x="4455" y="303"/>
                    </a:cubicBezTo>
                    <a:cubicBezTo>
                      <a:pt x="4498" y="0"/>
                      <a:pt x="4844" y="0"/>
                      <a:pt x="4888" y="216"/>
                    </a:cubicBezTo>
                    <a:cubicBezTo>
                      <a:pt x="4888" y="519"/>
                      <a:pt x="4974" y="735"/>
                      <a:pt x="5104" y="216"/>
                    </a:cubicBezTo>
                    <a:cubicBezTo>
                      <a:pt x="5147" y="130"/>
                      <a:pt x="5234" y="0"/>
                      <a:pt x="5363" y="0"/>
                    </a:cubicBezTo>
                    <a:cubicBezTo>
                      <a:pt x="5493" y="43"/>
                      <a:pt x="5623" y="87"/>
                      <a:pt x="5753" y="130"/>
                    </a:cubicBezTo>
                    <a:cubicBezTo>
                      <a:pt x="5926" y="433"/>
                      <a:pt x="6142" y="562"/>
                      <a:pt x="6401" y="649"/>
                    </a:cubicBezTo>
                    <a:cubicBezTo>
                      <a:pt x="6531" y="346"/>
                      <a:pt x="6704" y="346"/>
                      <a:pt x="6791" y="649"/>
                    </a:cubicBezTo>
                    <a:cubicBezTo>
                      <a:pt x="6964" y="735"/>
                      <a:pt x="7137" y="779"/>
                      <a:pt x="7310" y="865"/>
                    </a:cubicBezTo>
                    <a:cubicBezTo>
                      <a:pt x="7396" y="822"/>
                      <a:pt x="7439" y="779"/>
                      <a:pt x="7526" y="735"/>
                    </a:cubicBezTo>
                    <a:cubicBezTo>
                      <a:pt x="7742" y="822"/>
                      <a:pt x="7958" y="865"/>
                      <a:pt x="8218" y="908"/>
                    </a:cubicBezTo>
                    <a:cubicBezTo>
                      <a:pt x="8347" y="951"/>
                      <a:pt x="8434" y="1081"/>
                      <a:pt x="8520" y="1211"/>
                    </a:cubicBezTo>
                    <a:cubicBezTo>
                      <a:pt x="8304" y="1254"/>
                      <a:pt x="8218" y="1384"/>
                      <a:pt x="8347" y="1687"/>
                    </a:cubicBezTo>
                    <a:cubicBezTo>
                      <a:pt x="8347" y="1946"/>
                      <a:pt x="8261" y="2119"/>
                      <a:pt x="8088" y="2249"/>
                    </a:cubicBezTo>
                    <a:cubicBezTo>
                      <a:pt x="7915" y="2379"/>
                      <a:pt x="8001" y="2465"/>
                      <a:pt x="7958" y="2724"/>
                    </a:cubicBezTo>
                    <a:cubicBezTo>
                      <a:pt x="7569" y="3070"/>
                      <a:pt x="7699" y="3416"/>
                      <a:pt x="8045" y="2984"/>
                    </a:cubicBezTo>
                    <a:cubicBezTo>
                      <a:pt x="8347" y="2984"/>
                      <a:pt x="8434" y="3373"/>
                      <a:pt x="8261" y="3589"/>
                    </a:cubicBezTo>
                    <a:cubicBezTo>
                      <a:pt x="8131" y="3762"/>
                      <a:pt x="8045" y="3892"/>
                      <a:pt x="7915" y="4065"/>
                    </a:cubicBezTo>
                    <a:cubicBezTo>
                      <a:pt x="7699" y="4238"/>
                      <a:pt x="7439" y="4281"/>
                      <a:pt x="7223" y="4022"/>
                    </a:cubicBezTo>
                    <a:cubicBezTo>
                      <a:pt x="7007" y="4324"/>
                      <a:pt x="6791" y="4627"/>
                      <a:pt x="6574" y="4930"/>
                    </a:cubicBezTo>
                    <a:cubicBezTo>
                      <a:pt x="6661" y="5016"/>
                      <a:pt x="6704" y="5060"/>
                      <a:pt x="6791" y="5146"/>
                    </a:cubicBezTo>
                    <a:cubicBezTo>
                      <a:pt x="6747" y="5276"/>
                      <a:pt x="6747" y="5406"/>
                      <a:pt x="6704" y="5535"/>
                    </a:cubicBezTo>
                    <a:cubicBezTo>
                      <a:pt x="6791" y="5535"/>
                      <a:pt x="6877" y="5579"/>
                      <a:pt x="6964" y="5579"/>
                    </a:cubicBezTo>
                    <a:cubicBezTo>
                      <a:pt x="6920" y="5881"/>
                      <a:pt x="6834" y="6141"/>
                      <a:pt x="6747" y="6443"/>
                    </a:cubicBezTo>
                    <a:cubicBezTo>
                      <a:pt x="6618" y="6660"/>
                      <a:pt x="6488" y="6660"/>
                      <a:pt x="6315" y="6746"/>
                    </a:cubicBezTo>
                    <a:cubicBezTo>
                      <a:pt x="6272" y="6746"/>
                      <a:pt x="6272" y="6833"/>
                      <a:pt x="6228" y="6962"/>
                    </a:cubicBezTo>
                    <a:close/>
                  </a:path>
                </a:pathLst>
              </a:custGeom>
              <a:solidFill>
                <a:srgbClr val="00B0F0"/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1260" y="-776"/>
              <a:ext cx="999" cy="1569"/>
              <a:chOff x="1260" y="-776"/>
              <a:chExt cx="999" cy="1569"/>
            </a:xfrm>
          </p:grpSpPr>
          <p:sp>
            <p:nvSpPr>
              <p:cNvPr id="18591" name="Freeform 32" descr="Точечные ромбики"/>
              <p:cNvSpPr>
                <a:spLocks noEditPoints="1"/>
              </p:cNvSpPr>
              <p:nvPr/>
            </p:nvSpPr>
            <p:spPr bwMode="auto">
              <a:xfrm>
                <a:off x="1260" y="-776"/>
                <a:ext cx="999" cy="1569"/>
              </a:xfrm>
              <a:custGeom>
                <a:avLst/>
                <a:gdLst>
                  <a:gd name="T0" fmla="*/ 0 w 11934"/>
                  <a:gd name="T1" fmla="*/ 0 h 18680"/>
                  <a:gd name="T2" fmla="*/ 0 w 11934"/>
                  <a:gd name="T3" fmla="*/ 0 h 18680"/>
                  <a:gd name="T4" fmla="*/ 0 w 11934"/>
                  <a:gd name="T5" fmla="*/ 0 h 18680"/>
                  <a:gd name="T6" fmla="*/ 0 w 11934"/>
                  <a:gd name="T7" fmla="*/ 0 h 18680"/>
                  <a:gd name="T8" fmla="*/ 0 w 11934"/>
                  <a:gd name="T9" fmla="*/ 0 h 18680"/>
                  <a:gd name="T10" fmla="*/ 0 w 11934"/>
                  <a:gd name="T11" fmla="*/ 0 h 18680"/>
                  <a:gd name="T12" fmla="*/ 0 w 11934"/>
                  <a:gd name="T13" fmla="*/ 0 h 18680"/>
                  <a:gd name="T14" fmla="*/ 0 w 11934"/>
                  <a:gd name="T15" fmla="*/ 0 h 18680"/>
                  <a:gd name="T16" fmla="*/ 0 w 11934"/>
                  <a:gd name="T17" fmla="*/ 0 h 18680"/>
                  <a:gd name="T18" fmla="*/ 0 w 11934"/>
                  <a:gd name="T19" fmla="*/ 0 h 18680"/>
                  <a:gd name="T20" fmla="*/ 0 w 11934"/>
                  <a:gd name="T21" fmla="*/ 0 h 18680"/>
                  <a:gd name="T22" fmla="*/ 0 w 11934"/>
                  <a:gd name="T23" fmla="*/ 0 h 18680"/>
                  <a:gd name="T24" fmla="*/ 0 w 11934"/>
                  <a:gd name="T25" fmla="*/ 0 h 18680"/>
                  <a:gd name="T26" fmla="*/ 0 w 11934"/>
                  <a:gd name="T27" fmla="*/ 0 h 18680"/>
                  <a:gd name="T28" fmla="*/ 0 w 11934"/>
                  <a:gd name="T29" fmla="*/ 0 h 18680"/>
                  <a:gd name="T30" fmla="*/ 0 w 11934"/>
                  <a:gd name="T31" fmla="*/ 0 h 18680"/>
                  <a:gd name="T32" fmla="*/ 0 w 11934"/>
                  <a:gd name="T33" fmla="*/ 0 h 18680"/>
                  <a:gd name="T34" fmla="*/ 0 w 11934"/>
                  <a:gd name="T35" fmla="*/ 0 h 18680"/>
                  <a:gd name="T36" fmla="*/ 0 w 11934"/>
                  <a:gd name="T37" fmla="*/ 0 h 18680"/>
                  <a:gd name="T38" fmla="*/ 0 w 11934"/>
                  <a:gd name="T39" fmla="*/ 0 h 18680"/>
                  <a:gd name="T40" fmla="*/ 0 w 11934"/>
                  <a:gd name="T41" fmla="*/ 0 h 18680"/>
                  <a:gd name="T42" fmla="*/ 0 w 11934"/>
                  <a:gd name="T43" fmla="*/ 0 h 18680"/>
                  <a:gd name="T44" fmla="*/ 0 w 11934"/>
                  <a:gd name="T45" fmla="*/ 0 h 18680"/>
                  <a:gd name="T46" fmla="*/ 0 w 11934"/>
                  <a:gd name="T47" fmla="*/ 0 h 18680"/>
                  <a:gd name="T48" fmla="*/ 0 w 11934"/>
                  <a:gd name="T49" fmla="*/ 0 h 18680"/>
                  <a:gd name="T50" fmla="*/ 0 w 11934"/>
                  <a:gd name="T51" fmla="*/ 0 h 18680"/>
                  <a:gd name="T52" fmla="*/ 0 w 11934"/>
                  <a:gd name="T53" fmla="*/ 0 h 18680"/>
                  <a:gd name="T54" fmla="*/ 0 w 11934"/>
                  <a:gd name="T55" fmla="*/ 0 h 18680"/>
                  <a:gd name="T56" fmla="*/ 0 w 11934"/>
                  <a:gd name="T57" fmla="*/ 0 h 18680"/>
                  <a:gd name="T58" fmla="*/ 0 w 11934"/>
                  <a:gd name="T59" fmla="*/ 0 h 18680"/>
                  <a:gd name="T60" fmla="*/ 0 w 11934"/>
                  <a:gd name="T61" fmla="*/ 0 h 18680"/>
                  <a:gd name="T62" fmla="*/ 0 w 11934"/>
                  <a:gd name="T63" fmla="*/ 0 h 18680"/>
                  <a:gd name="T64" fmla="*/ 0 w 11934"/>
                  <a:gd name="T65" fmla="*/ 0 h 18680"/>
                  <a:gd name="T66" fmla="*/ 0 w 11934"/>
                  <a:gd name="T67" fmla="*/ 0 h 1868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1934"/>
                  <a:gd name="T103" fmla="*/ 0 h 18680"/>
                  <a:gd name="T104" fmla="*/ 11934 w 11934"/>
                  <a:gd name="T105" fmla="*/ 18680 h 1868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1934" h="18680">
                    <a:moveTo>
                      <a:pt x="4151" y="17642"/>
                    </a:moveTo>
                    <a:cubicBezTo>
                      <a:pt x="4151" y="17642"/>
                      <a:pt x="4238" y="17642"/>
                      <a:pt x="4238" y="17556"/>
                    </a:cubicBezTo>
                    <a:cubicBezTo>
                      <a:pt x="3632" y="17815"/>
                      <a:pt x="2854" y="18074"/>
                      <a:pt x="2681" y="17729"/>
                    </a:cubicBezTo>
                    <a:cubicBezTo>
                      <a:pt x="2508" y="16691"/>
                      <a:pt x="1557" y="16258"/>
                      <a:pt x="433" y="16085"/>
                    </a:cubicBezTo>
                    <a:cubicBezTo>
                      <a:pt x="433" y="15912"/>
                      <a:pt x="433" y="15739"/>
                      <a:pt x="519" y="15480"/>
                    </a:cubicBezTo>
                    <a:cubicBezTo>
                      <a:pt x="346" y="15307"/>
                      <a:pt x="173" y="15048"/>
                      <a:pt x="0" y="14875"/>
                    </a:cubicBezTo>
                    <a:cubicBezTo>
                      <a:pt x="346" y="14529"/>
                      <a:pt x="692" y="14269"/>
                      <a:pt x="1125" y="13923"/>
                    </a:cubicBezTo>
                    <a:cubicBezTo>
                      <a:pt x="865" y="13577"/>
                      <a:pt x="606" y="13145"/>
                      <a:pt x="346" y="12799"/>
                    </a:cubicBezTo>
                    <a:cubicBezTo>
                      <a:pt x="519" y="12626"/>
                      <a:pt x="692" y="12453"/>
                      <a:pt x="779" y="12280"/>
                    </a:cubicBezTo>
                    <a:cubicBezTo>
                      <a:pt x="1038" y="12280"/>
                      <a:pt x="1211" y="12280"/>
                      <a:pt x="1471" y="12280"/>
                    </a:cubicBezTo>
                    <a:cubicBezTo>
                      <a:pt x="1471" y="12107"/>
                      <a:pt x="1557" y="11848"/>
                      <a:pt x="1643" y="11675"/>
                    </a:cubicBezTo>
                    <a:cubicBezTo>
                      <a:pt x="1557" y="11588"/>
                      <a:pt x="1471" y="11415"/>
                      <a:pt x="1384" y="11242"/>
                    </a:cubicBezTo>
                    <a:cubicBezTo>
                      <a:pt x="1557" y="11156"/>
                      <a:pt x="1643" y="11069"/>
                      <a:pt x="1816" y="10983"/>
                    </a:cubicBezTo>
                    <a:cubicBezTo>
                      <a:pt x="1730" y="10810"/>
                      <a:pt x="1730" y="10724"/>
                      <a:pt x="1643" y="10551"/>
                    </a:cubicBezTo>
                    <a:cubicBezTo>
                      <a:pt x="1471" y="10551"/>
                      <a:pt x="1298" y="10464"/>
                      <a:pt x="1125" y="10464"/>
                    </a:cubicBezTo>
                    <a:cubicBezTo>
                      <a:pt x="1298" y="10205"/>
                      <a:pt x="1557" y="10032"/>
                      <a:pt x="1730" y="9859"/>
                    </a:cubicBezTo>
                    <a:cubicBezTo>
                      <a:pt x="1730" y="9513"/>
                      <a:pt x="1730" y="9167"/>
                      <a:pt x="1816" y="8821"/>
                    </a:cubicBezTo>
                    <a:cubicBezTo>
                      <a:pt x="2076" y="8561"/>
                      <a:pt x="2249" y="8129"/>
                      <a:pt x="2422" y="7697"/>
                    </a:cubicBezTo>
                    <a:cubicBezTo>
                      <a:pt x="2335" y="7437"/>
                      <a:pt x="2076" y="7178"/>
                      <a:pt x="1903" y="6918"/>
                    </a:cubicBezTo>
                    <a:cubicBezTo>
                      <a:pt x="1643" y="7005"/>
                      <a:pt x="1384" y="7005"/>
                      <a:pt x="952" y="6745"/>
                    </a:cubicBezTo>
                    <a:cubicBezTo>
                      <a:pt x="779" y="6659"/>
                      <a:pt x="606" y="6572"/>
                      <a:pt x="433" y="6486"/>
                    </a:cubicBezTo>
                    <a:lnTo>
                      <a:pt x="1557" y="5794"/>
                    </a:lnTo>
                    <a:cubicBezTo>
                      <a:pt x="2335" y="5621"/>
                      <a:pt x="2941" y="6140"/>
                      <a:pt x="3286" y="7351"/>
                    </a:cubicBezTo>
                    <a:cubicBezTo>
                      <a:pt x="3373" y="7178"/>
                      <a:pt x="3459" y="7005"/>
                      <a:pt x="3632" y="6745"/>
                    </a:cubicBezTo>
                    <a:lnTo>
                      <a:pt x="5275" y="5448"/>
                    </a:lnTo>
                    <a:cubicBezTo>
                      <a:pt x="5621" y="5189"/>
                      <a:pt x="5794" y="4497"/>
                      <a:pt x="6054" y="3978"/>
                    </a:cubicBezTo>
                    <a:cubicBezTo>
                      <a:pt x="6227" y="3719"/>
                      <a:pt x="6486" y="3459"/>
                      <a:pt x="6832" y="3286"/>
                    </a:cubicBezTo>
                    <a:lnTo>
                      <a:pt x="6832" y="3027"/>
                    </a:lnTo>
                    <a:cubicBezTo>
                      <a:pt x="7264" y="2854"/>
                      <a:pt x="7783" y="2940"/>
                      <a:pt x="8215" y="2681"/>
                    </a:cubicBezTo>
                    <a:cubicBezTo>
                      <a:pt x="8561" y="2248"/>
                      <a:pt x="8994" y="1989"/>
                      <a:pt x="9426" y="1902"/>
                    </a:cubicBezTo>
                    <a:lnTo>
                      <a:pt x="10810" y="1038"/>
                    </a:lnTo>
                    <a:cubicBezTo>
                      <a:pt x="11069" y="865"/>
                      <a:pt x="11242" y="346"/>
                      <a:pt x="11588" y="86"/>
                    </a:cubicBezTo>
                    <a:lnTo>
                      <a:pt x="11934" y="778"/>
                    </a:lnTo>
                    <a:cubicBezTo>
                      <a:pt x="11501" y="951"/>
                      <a:pt x="11069" y="1643"/>
                      <a:pt x="10810" y="2681"/>
                    </a:cubicBezTo>
                    <a:lnTo>
                      <a:pt x="9945" y="5362"/>
                    </a:lnTo>
                    <a:lnTo>
                      <a:pt x="10031" y="5967"/>
                    </a:lnTo>
                    <a:lnTo>
                      <a:pt x="9599" y="6313"/>
                    </a:lnTo>
                    <a:lnTo>
                      <a:pt x="9599" y="6918"/>
                    </a:lnTo>
                    <a:lnTo>
                      <a:pt x="10464" y="7610"/>
                    </a:lnTo>
                    <a:lnTo>
                      <a:pt x="10550" y="8389"/>
                    </a:lnTo>
                    <a:cubicBezTo>
                      <a:pt x="10204" y="8561"/>
                      <a:pt x="9945" y="8821"/>
                      <a:pt x="9772" y="9253"/>
                    </a:cubicBezTo>
                    <a:lnTo>
                      <a:pt x="9426" y="9167"/>
                    </a:lnTo>
                    <a:lnTo>
                      <a:pt x="9253" y="9859"/>
                    </a:lnTo>
                    <a:lnTo>
                      <a:pt x="9772" y="10378"/>
                    </a:lnTo>
                    <a:lnTo>
                      <a:pt x="9772" y="10724"/>
                    </a:lnTo>
                    <a:lnTo>
                      <a:pt x="9080" y="10896"/>
                    </a:lnTo>
                    <a:lnTo>
                      <a:pt x="9340" y="12107"/>
                    </a:lnTo>
                    <a:lnTo>
                      <a:pt x="8734" y="12713"/>
                    </a:lnTo>
                    <a:lnTo>
                      <a:pt x="8994" y="12972"/>
                    </a:lnTo>
                    <a:lnTo>
                      <a:pt x="9599" y="12367"/>
                    </a:lnTo>
                    <a:lnTo>
                      <a:pt x="10031" y="12713"/>
                    </a:lnTo>
                    <a:lnTo>
                      <a:pt x="9513" y="14010"/>
                    </a:lnTo>
                    <a:lnTo>
                      <a:pt x="9599" y="15999"/>
                    </a:lnTo>
                    <a:lnTo>
                      <a:pt x="10031" y="16085"/>
                    </a:lnTo>
                    <a:lnTo>
                      <a:pt x="10031" y="16172"/>
                    </a:lnTo>
                    <a:cubicBezTo>
                      <a:pt x="10550" y="16604"/>
                      <a:pt x="10810" y="17210"/>
                      <a:pt x="10983" y="18074"/>
                    </a:cubicBezTo>
                    <a:lnTo>
                      <a:pt x="10291" y="17988"/>
                    </a:lnTo>
                    <a:lnTo>
                      <a:pt x="9253" y="17901"/>
                    </a:lnTo>
                    <a:cubicBezTo>
                      <a:pt x="8907" y="17815"/>
                      <a:pt x="8648" y="17729"/>
                      <a:pt x="8302" y="17642"/>
                    </a:cubicBezTo>
                    <a:cubicBezTo>
                      <a:pt x="8042" y="17556"/>
                      <a:pt x="7870" y="17642"/>
                      <a:pt x="7783" y="17901"/>
                    </a:cubicBezTo>
                    <a:cubicBezTo>
                      <a:pt x="7783" y="18507"/>
                      <a:pt x="7351" y="18680"/>
                      <a:pt x="6659" y="18507"/>
                    </a:cubicBezTo>
                    <a:lnTo>
                      <a:pt x="5016" y="18334"/>
                    </a:lnTo>
                    <a:cubicBezTo>
                      <a:pt x="4670" y="18334"/>
                      <a:pt x="4497" y="18074"/>
                      <a:pt x="4497" y="17642"/>
                    </a:cubicBezTo>
                    <a:cubicBezTo>
                      <a:pt x="4497" y="17556"/>
                      <a:pt x="4497" y="17469"/>
                      <a:pt x="4324" y="17556"/>
                    </a:cubicBezTo>
                    <a:lnTo>
                      <a:pt x="4151" y="17642"/>
                    </a:lnTo>
                    <a:close/>
                    <a:moveTo>
                      <a:pt x="11588" y="86"/>
                    </a:moveTo>
                    <a:cubicBezTo>
                      <a:pt x="11588" y="86"/>
                      <a:pt x="11674" y="0"/>
                      <a:pt x="11674" y="0"/>
                    </a:cubicBezTo>
                    <a:cubicBezTo>
                      <a:pt x="11674" y="86"/>
                      <a:pt x="11588" y="86"/>
                      <a:pt x="11588" y="86"/>
                    </a:cubicBez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92" name="Freeform 33" descr="Точечные ромбики"/>
              <p:cNvSpPr>
                <a:spLocks noEditPoints="1"/>
              </p:cNvSpPr>
              <p:nvPr/>
            </p:nvSpPr>
            <p:spPr bwMode="auto">
              <a:xfrm>
                <a:off x="1260" y="-776"/>
                <a:ext cx="999" cy="1569"/>
              </a:xfrm>
              <a:custGeom>
                <a:avLst/>
                <a:gdLst>
                  <a:gd name="T0" fmla="*/ 0 w 11934"/>
                  <a:gd name="T1" fmla="*/ 0 h 18680"/>
                  <a:gd name="T2" fmla="*/ 0 w 11934"/>
                  <a:gd name="T3" fmla="*/ 0 h 18680"/>
                  <a:gd name="T4" fmla="*/ 0 w 11934"/>
                  <a:gd name="T5" fmla="*/ 0 h 18680"/>
                  <a:gd name="T6" fmla="*/ 0 w 11934"/>
                  <a:gd name="T7" fmla="*/ 0 h 18680"/>
                  <a:gd name="T8" fmla="*/ 0 w 11934"/>
                  <a:gd name="T9" fmla="*/ 0 h 18680"/>
                  <a:gd name="T10" fmla="*/ 0 w 11934"/>
                  <a:gd name="T11" fmla="*/ 0 h 18680"/>
                  <a:gd name="T12" fmla="*/ 0 w 11934"/>
                  <a:gd name="T13" fmla="*/ 0 h 18680"/>
                  <a:gd name="T14" fmla="*/ 0 w 11934"/>
                  <a:gd name="T15" fmla="*/ 0 h 18680"/>
                  <a:gd name="T16" fmla="*/ 0 w 11934"/>
                  <a:gd name="T17" fmla="*/ 0 h 18680"/>
                  <a:gd name="T18" fmla="*/ 0 w 11934"/>
                  <a:gd name="T19" fmla="*/ 0 h 18680"/>
                  <a:gd name="T20" fmla="*/ 0 w 11934"/>
                  <a:gd name="T21" fmla="*/ 0 h 18680"/>
                  <a:gd name="T22" fmla="*/ 0 w 11934"/>
                  <a:gd name="T23" fmla="*/ 0 h 18680"/>
                  <a:gd name="T24" fmla="*/ 0 w 11934"/>
                  <a:gd name="T25" fmla="*/ 0 h 18680"/>
                  <a:gd name="T26" fmla="*/ 0 w 11934"/>
                  <a:gd name="T27" fmla="*/ 0 h 18680"/>
                  <a:gd name="T28" fmla="*/ 0 w 11934"/>
                  <a:gd name="T29" fmla="*/ 0 h 18680"/>
                  <a:gd name="T30" fmla="*/ 0 w 11934"/>
                  <a:gd name="T31" fmla="*/ 0 h 18680"/>
                  <a:gd name="T32" fmla="*/ 0 w 11934"/>
                  <a:gd name="T33" fmla="*/ 0 h 18680"/>
                  <a:gd name="T34" fmla="*/ 0 w 11934"/>
                  <a:gd name="T35" fmla="*/ 0 h 18680"/>
                  <a:gd name="T36" fmla="*/ 0 w 11934"/>
                  <a:gd name="T37" fmla="*/ 0 h 18680"/>
                  <a:gd name="T38" fmla="*/ 0 w 11934"/>
                  <a:gd name="T39" fmla="*/ 0 h 18680"/>
                  <a:gd name="T40" fmla="*/ 0 w 11934"/>
                  <a:gd name="T41" fmla="*/ 0 h 18680"/>
                  <a:gd name="T42" fmla="*/ 0 w 11934"/>
                  <a:gd name="T43" fmla="*/ 0 h 18680"/>
                  <a:gd name="T44" fmla="*/ 0 w 11934"/>
                  <a:gd name="T45" fmla="*/ 0 h 18680"/>
                  <a:gd name="T46" fmla="*/ 0 w 11934"/>
                  <a:gd name="T47" fmla="*/ 0 h 18680"/>
                  <a:gd name="T48" fmla="*/ 0 w 11934"/>
                  <a:gd name="T49" fmla="*/ 0 h 18680"/>
                  <a:gd name="T50" fmla="*/ 0 w 11934"/>
                  <a:gd name="T51" fmla="*/ 0 h 18680"/>
                  <a:gd name="T52" fmla="*/ 0 w 11934"/>
                  <a:gd name="T53" fmla="*/ 0 h 18680"/>
                  <a:gd name="T54" fmla="*/ 0 w 11934"/>
                  <a:gd name="T55" fmla="*/ 0 h 18680"/>
                  <a:gd name="T56" fmla="*/ 0 w 11934"/>
                  <a:gd name="T57" fmla="*/ 0 h 18680"/>
                  <a:gd name="T58" fmla="*/ 0 w 11934"/>
                  <a:gd name="T59" fmla="*/ 0 h 18680"/>
                  <a:gd name="T60" fmla="*/ 0 w 11934"/>
                  <a:gd name="T61" fmla="*/ 0 h 18680"/>
                  <a:gd name="T62" fmla="*/ 0 w 11934"/>
                  <a:gd name="T63" fmla="*/ 0 h 18680"/>
                  <a:gd name="T64" fmla="*/ 0 w 11934"/>
                  <a:gd name="T65" fmla="*/ 0 h 18680"/>
                  <a:gd name="T66" fmla="*/ 0 w 11934"/>
                  <a:gd name="T67" fmla="*/ 0 h 1868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1934"/>
                  <a:gd name="T103" fmla="*/ 0 h 18680"/>
                  <a:gd name="T104" fmla="*/ 11934 w 11934"/>
                  <a:gd name="T105" fmla="*/ 18680 h 1868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1934" h="18680">
                    <a:moveTo>
                      <a:pt x="4151" y="17642"/>
                    </a:moveTo>
                    <a:cubicBezTo>
                      <a:pt x="4151" y="17642"/>
                      <a:pt x="4238" y="17642"/>
                      <a:pt x="4238" y="17556"/>
                    </a:cubicBezTo>
                    <a:cubicBezTo>
                      <a:pt x="3632" y="17815"/>
                      <a:pt x="2854" y="18074"/>
                      <a:pt x="2681" y="17729"/>
                    </a:cubicBezTo>
                    <a:cubicBezTo>
                      <a:pt x="2508" y="16691"/>
                      <a:pt x="1557" y="16258"/>
                      <a:pt x="433" y="16085"/>
                    </a:cubicBezTo>
                    <a:cubicBezTo>
                      <a:pt x="433" y="15912"/>
                      <a:pt x="433" y="15739"/>
                      <a:pt x="519" y="15480"/>
                    </a:cubicBezTo>
                    <a:cubicBezTo>
                      <a:pt x="346" y="15307"/>
                      <a:pt x="173" y="15048"/>
                      <a:pt x="0" y="14875"/>
                    </a:cubicBezTo>
                    <a:cubicBezTo>
                      <a:pt x="346" y="14529"/>
                      <a:pt x="692" y="14269"/>
                      <a:pt x="1125" y="13923"/>
                    </a:cubicBezTo>
                    <a:cubicBezTo>
                      <a:pt x="865" y="13577"/>
                      <a:pt x="606" y="13145"/>
                      <a:pt x="346" y="12799"/>
                    </a:cubicBezTo>
                    <a:cubicBezTo>
                      <a:pt x="519" y="12626"/>
                      <a:pt x="692" y="12453"/>
                      <a:pt x="779" y="12280"/>
                    </a:cubicBezTo>
                    <a:cubicBezTo>
                      <a:pt x="1038" y="12280"/>
                      <a:pt x="1211" y="12280"/>
                      <a:pt x="1471" y="12280"/>
                    </a:cubicBezTo>
                    <a:cubicBezTo>
                      <a:pt x="1471" y="12107"/>
                      <a:pt x="1557" y="11848"/>
                      <a:pt x="1643" y="11675"/>
                    </a:cubicBezTo>
                    <a:cubicBezTo>
                      <a:pt x="1557" y="11588"/>
                      <a:pt x="1471" y="11415"/>
                      <a:pt x="1384" y="11242"/>
                    </a:cubicBezTo>
                    <a:cubicBezTo>
                      <a:pt x="1557" y="11156"/>
                      <a:pt x="1643" y="11069"/>
                      <a:pt x="1816" y="10983"/>
                    </a:cubicBezTo>
                    <a:cubicBezTo>
                      <a:pt x="1730" y="10810"/>
                      <a:pt x="1730" y="10724"/>
                      <a:pt x="1643" y="10551"/>
                    </a:cubicBezTo>
                    <a:cubicBezTo>
                      <a:pt x="1471" y="10551"/>
                      <a:pt x="1298" y="10464"/>
                      <a:pt x="1125" y="10464"/>
                    </a:cubicBezTo>
                    <a:cubicBezTo>
                      <a:pt x="1298" y="10205"/>
                      <a:pt x="1557" y="10032"/>
                      <a:pt x="1730" y="9859"/>
                    </a:cubicBezTo>
                    <a:cubicBezTo>
                      <a:pt x="1730" y="9513"/>
                      <a:pt x="1730" y="9167"/>
                      <a:pt x="1816" y="8821"/>
                    </a:cubicBezTo>
                    <a:cubicBezTo>
                      <a:pt x="2076" y="8561"/>
                      <a:pt x="2249" y="8129"/>
                      <a:pt x="2422" y="7697"/>
                    </a:cubicBezTo>
                    <a:cubicBezTo>
                      <a:pt x="2335" y="7437"/>
                      <a:pt x="2076" y="7178"/>
                      <a:pt x="1903" y="6918"/>
                    </a:cubicBezTo>
                    <a:cubicBezTo>
                      <a:pt x="1643" y="7005"/>
                      <a:pt x="1384" y="7005"/>
                      <a:pt x="952" y="6745"/>
                    </a:cubicBezTo>
                    <a:cubicBezTo>
                      <a:pt x="779" y="6659"/>
                      <a:pt x="606" y="6572"/>
                      <a:pt x="433" y="6486"/>
                    </a:cubicBezTo>
                    <a:lnTo>
                      <a:pt x="1557" y="5794"/>
                    </a:lnTo>
                    <a:cubicBezTo>
                      <a:pt x="2335" y="5621"/>
                      <a:pt x="2941" y="6140"/>
                      <a:pt x="3286" y="7351"/>
                    </a:cubicBezTo>
                    <a:cubicBezTo>
                      <a:pt x="3373" y="7178"/>
                      <a:pt x="3459" y="7005"/>
                      <a:pt x="3632" y="6745"/>
                    </a:cubicBezTo>
                    <a:lnTo>
                      <a:pt x="5275" y="5448"/>
                    </a:lnTo>
                    <a:cubicBezTo>
                      <a:pt x="5621" y="5189"/>
                      <a:pt x="5794" y="4497"/>
                      <a:pt x="6054" y="3978"/>
                    </a:cubicBezTo>
                    <a:cubicBezTo>
                      <a:pt x="6227" y="3719"/>
                      <a:pt x="6486" y="3459"/>
                      <a:pt x="6832" y="3286"/>
                    </a:cubicBezTo>
                    <a:lnTo>
                      <a:pt x="6832" y="3027"/>
                    </a:lnTo>
                    <a:cubicBezTo>
                      <a:pt x="7264" y="2854"/>
                      <a:pt x="7783" y="2940"/>
                      <a:pt x="8215" y="2681"/>
                    </a:cubicBezTo>
                    <a:cubicBezTo>
                      <a:pt x="8561" y="2248"/>
                      <a:pt x="8994" y="1989"/>
                      <a:pt x="9426" y="1902"/>
                    </a:cubicBezTo>
                    <a:lnTo>
                      <a:pt x="10810" y="1038"/>
                    </a:lnTo>
                    <a:cubicBezTo>
                      <a:pt x="11069" y="865"/>
                      <a:pt x="11242" y="346"/>
                      <a:pt x="11588" y="86"/>
                    </a:cubicBezTo>
                    <a:lnTo>
                      <a:pt x="11934" y="778"/>
                    </a:lnTo>
                    <a:cubicBezTo>
                      <a:pt x="11501" y="951"/>
                      <a:pt x="11069" y="1643"/>
                      <a:pt x="10810" y="2681"/>
                    </a:cubicBezTo>
                    <a:lnTo>
                      <a:pt x="9945" y="5362"/>
                    </a:lnTo>
                    <a:lnTo>
                      <a:pt x="10031" y="5967"/>
                    </a:lnTo>
                    <a:lnTo>
                      <a:pt x="9599" y="6313"/>
                    </a:lnTo>
                    <a:lnTo>
                      <a:pt x="9599" y="6918"/>
                    </a:lnTo>
                    <a:lnTo>
                      <a:pt x="10464" y="7610"/>
                    </a:lnTo>
                    <a:lnTo>
                      <a:pt x="10550" y="8389"/>
                    </a:lnTo>
                    <a:cubicBezTo>
                      <a:pt x="10204" y="8561"/>
                      <a:pt x="9945" y="8821"/>
                      <a:pt x="9772" y="9253"/>
                    </a:cubicBezTo>
                    <a:lnTo>
                      <a:pt x="9426" y="9167"/>
                    </a:lnTo>
                    <a:lnTo>
                      <a:pt x="9253" y="9859"/>
                    </a:lnTo>
                    <a:lnTo>
                      <a:pt x="9772" y="10378"/>
                    </a:lnTo>
                    <a:lnTo>
                      <a:pt x="9772" y="10724"/>
                    </a:lnTo>
                    <a:lnTo>
                      <a:pt x="9080" y="10896"/>
                    </a:lnTo>
                    <a:lnTo>
                      <a:pt x="9340" y="12107"/>
                    </a:lnTo>
                    <a:lnTo>
                      <a:pt x="8734" y="12713"/>
                    </a:lnTo>
                    <a:lnTo>
                      <a:pt x="8994" y="12972"/>
                    </a:lnTo>
                    <a:lnTo>
                      <a:pt x="9599" y="12367"/>
                    </a:lnTo>
                    <a:lnTo>
                      <a:pt x="10031" y="12713"/>
                    </a:lnTo>
                    <a:lnTo>
                      <a:pt x="9513" y="14010"/>
                    </a:lnTo>
                    <a:lnTo>
                      <a:pt x="9599" y="15999"/>
                    </a:lnTo>
                    <a:lnTo>
                      <a:pt x="10031" y="16085"/>
                    </a:lnTo>
                    <a:lnTo>
                      <a:pt x="10031" y="16172"/>
                    </a:lnTo>
                    <a:cubicBezTo>
                      <a:pt x="10550" y="16604"/>
                      <a:pt x="10810" y="17210"/>
                      <a:pt x="10983" y="18074"/>
                    </a:cubicBezTo>
                    <a:lnTo>
                      <a:pt x="10291" y="17988"/>
                    </a:lnTo>
                    <a:lnTo>
                      <a:pt x="9253" y="17901"/>
                    </a:lnTo>
                    <a:cubicBezTo>
                      <a:pt x="8907" y="17815"/>
                      <a:pt x="8648" y="17729"/>
                      <a:pt x="8302" y="17642"/>
                    </a:cubicBezTo>
                    <a:cubicBezTo>
                      <a:pt x="8042" y="17556"/>
                      <a:pt x="7870" y="17642"/>
                      <a:pt x="7783" y="17901"/>
                    </a:cubicBezTo>
                    <a:cubicBezTo>
                      <a:pt x="7783" y="18507"/>
                      <a:pt x="7351" y="18680"/>
                      <a:pt x="6659" y="18507"/>
                    </a:cubicBezTo>
                    <a:lnTo>
                      <a:pt x="5016" y="18334"/>
                    </a:lnTo>
                    <a:cubicBezTo>
                      <a:pt x="4670" y="18334"/>
                      <a:pt x="4497" y="18074"/>
                      <a:pt x="4497" y="17642"/>
                    </a:cubicBezTo>
                    <a:cubicBezTo>
                      <a:pt x="4497" y="17556"/>
                      <a:pt x="4497" y="17469"/>
                      <a:pt x="4324" y="17556"/>
                    </a:cubicBezTo>
                    <a:lnTo>
                      <a:pt x="4151" y="17642"/>
                    </a:lnTo>
                    <a:close/>
                    <a:moveTo>
                      <a:pt x="11588" y="86"/>
                    </a:moveTo>
                    <a:cubicBezTo>
                      <a:pt x="11588" y="86"/>
                      <a:pt x="11674" y="0"/>
                      <a:pt x="11674" y="0"/>
                    </a:cubicBezTo>
                    <a:cubicBezTo>
                      <a:pt x="11674" y="86"/>
                      <a:pt x="11588" y="86"/>
                      <a:pt x="11588" y="86"/>
                    </a:cubicBezTo>
                    <a:close/>
                  </a:path>
                </a:pathLst>
              </a:custGeom>
              <a:solidFill>
                <a:srgbClr val="00B0F0"/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1159" y="692"/>
              <a:ext cx="1224" cy="806"/>
              <a:chOff x="1159" y="692"/>
              <a:chExt cx="1224" cy="806"/>
            </a:xfrm>
          </p:grpSpPr>
          <p:sp>
            <p:nvSpPr>
              <p:cNvPr id="18589" name="Freeform 35" descr="Точечные ромбики"/>
              <p:cNvSpPr>
                <a:spLocks/>
              </p:cNvSpPr>
              <p:nvPr/>
            </p:nvSpPr>
            <p:spPr bwMode="auto">
              <a:xfrm>
                <a:off x="1159" y="692"/>
                <a:ext cx="1224" cy="806"/>
              </a:xfrm>
              <a:custGeom>
                <a:avLst/>
                <a:gdLst>
                  <a:gd name="T0" fmla="*/ 0 w 14613"/>
                  <a:gd name="T1" fmla="*/ 0 h 9600"/>
                  <a:gd name="T2" fmla="*/ 0 w 14613"/>
                  <a:gd name="T3" fmla="*/ 0 h 9600"/>
                  <a:gd name="T4" fmla="*/ 0 w 14613"/>
                  <a:gd name="T5" fmla="*/ 0 h 9600"/>
                  <a:gd name="T6" fmla="*/ 0 w 14613"/>
                  <a:gd name="T7" fmla="*/ 0 h 9600"/>
                  <a:gd name="T8" fmla="*/ 0 w 14613"/>
                  <a:gd name="T9" fmla="*/ 0 h 9600"/>
                  <a:gd name="T10" fmla="*/ 0 w 14613"/>
                  <a:gd name="T11" fmla="*/ 0 h 9600"/>
                  <a:gd name="T12" fmla="*/ 0 w 14613"/>
                  <a:gd name="T13" fmla="*/ 0 h 9600"/>
                  <a:gd name="T14" fmla="*/ 0 w 14613"/>
                  <a:gd name="T15" fmla="*/ 0 h 9600"/>
                  <a:gd name="T16" fmla="*/ 0 w 14613"/>
                  <a:gd name="T17" fmla="*/ 0 h 9600"/>
                  <a:gd name="T18" fmla="*/ 0 w 14613"/>
                  <a:gd name="T19" fmla="*/ 0 h 9600"/>
                  <a:gd name="T20" fmla="*/ 0 w 14613"/>
                  <a:gd name="T21" fmla="*/ 0 h 9600"/>
                  <a:gd name="T22" fmla="*/ 0 w 14613"/>
                  <a:gd name="T23" fmla="*/ 0 h 9600"/>
                  <a:gd name="T24" fmla="*/ 0 w 14613"/>
                  <a:gd name="T25" fmla="*/ 0 h 9600"/>
                  <a:gd name="T26" fmla="*/ 0 w 14613"/>
                  <a:gd name="T27" fmla="*/ 0 h 9600"/>
                  <a:gd name="T28" fmla="*/ 0 w 14613"/>
                  <a:gd name="T29" fmla="*/ 0 h 9600"/>
                  <a:gd name="T30" fmla="*/ 0 w 14613"/>
                  <a:gd name="T31" fmla="*/ 0 h 9600"/>
                  <a:gd name="T32" fmla="*/ 0 w 14613"/>
                  <a:gd name="T33" fmla="*/ 0 h 9600"/>
                  <a:gd name="T34" fmla="*/ 0 w 14613"/>
                  <a:gd name="T35" fmla="*/ 0 h 9600"/>
                  <a:gd name="T36" fmla="*/ 0 w 14613"/>
                  <a:gd name="T37" fmla="*/ 0 h 9600"/>
                  <a:gd name="T38" fmla="*/ 0 w 14613"/>
                  <a:gd name="T39" fmla="*/ 0 h 9600"/>
                  <a:gd name="T40" fmla="*/ 0 w 14613"/>
                  <a:gd name="T41" fmla="*/ 0 h 9600"/>
                  <a:gd name="T42" fmla="*/ 0 w 14613"/>
                  <a:gd name="T43" fmla="*/ 0 h 9600"/>
                  <a:gd name="T44" fmla="*/ 0 w 14613"/>
                  <a:gd name="T45" fmla="*/ 0 h 9600"/>
                  <a:gd name="T46" fmla="*/ 0 w 14613"/>
                  <a:gd name="T47" fmla="*/ 0 h 9600"/>
                  <a:gd name="T48" fmla="*/ 0 w 14613"/>
                  <a:gd name="T49" fmla="*/ 0 h 9600"/>
                  <a:gd name="T50" fmla="*/ 0 w 14613"/>
                  <a:gd name="T51" fmla="*/ 0 h 9600"/>
                  <a:gd name="T52" fmla="*/ 0 w 14613"/>
                  <a:gd name="T53" fmla="*/ 0 h 9600"/>
                  <a:gd name="T54" fmla="*/ 0 w 14613"/>
                  <a:gd name="T55" fmla="*/ 0 h 9600"/>
                  <a:gd name="T56" fmla="*/ 0 w 14613"/>
                  <a:gd name="T57" fmla="*/ 0 h 9600"/>
                  <a:gd name="T58" fmla="*/ 0 w 14613"/>
                  <a:gd name="T59" fmla="*/ 0 h 9600"/>
                  <a:gd name="T60" fmla="*/ 0 w 14613"/>
                  <a:gd name="T61" fmla="*/ 0 h 9600"/>
                  <a:gd name="T62" fmla="*/ 0 w 14613"/>
                  <a:gd name="T63" fmla="*/ 0 h 9600"/>
                  <a:gd name="T64" fmla="*/ 0 w 14613"/>
                  <a:gd name="T65" fmla="*/ 0 h 9600"/>
                  <a:gd name="T66" fmla="*/ 0 w 14613"/>
                  <a:gd name="T67" fmla="*/ 0 h 9600"/>
                  <a:gd name="T68" fmla="*/ 0 w 14613"/>
                  <a:gd name="T69" fmla="*/ 0 h 9600"/>
                  <a:gd name="T70" fmla="*/ 0 w 14613"/>
                  <a:gd name="T71" fmla="*/ 0 h 9600"/>
                  <a:gd name="T72" fmla="*/ 0 w 14613"/>
                  <a:gd name="T73" fmla="*/ 0 h 9600"/>
                  <a:gd name="T74" fmla="*/ 0 w 14613"/>
                  <a:gd name="T75" fmla="*/ 0 h 9600"/>
                  <a:gd name="T76" fmla="*/ 0 w 14613"/>
                  <a:gd name="T77" fmla="*/ 0 h 960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4613"/>
                  <a:gd name="T118" fmla="*/ 0 h 9600"/>
                  <a:gd name="T119" fmla="*/ 14613 w 14613"/>
                  <a:gd name="T120" fmla="*/ 9600 h 960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4613" h="9600">
                    <a:moveTo>
                      <a:pt x="7350" y="9427"/>
                    </a:moveTo>
                    <a:lnTo>
                      <a:pt x="7350" y="9427"/>
                    </a:lnTo>
                    <a:lnTo>
                      <a:pt x="7263" y="9427"/>
                    </a:lnTo>
                    <a:cubicBezTo>
                      <a:pt x="7004" y="9341"/>
                      <a:pt x="6658" y="9254"/>
                      <a:pt x="6399" y="9168"/>
                    </a:cubicBezTo>
                    <a:cubicBezTo>
                      <a:pt x="5707" y="8908"/>
                      <a:pt x="5361" y="9427"/>
                      <a:pt x="5015" y="9514"/>
                    </a:cubicBezTo>
                    <a:cubicBezTo>
                      <a:pt x="4669" y="9600"/>
                      <a:pt x="4496" y="9341"/>
                      <a:pt x="4150" y="9427"/>
                    </a:cubicBezTo>
                    <a:cubicBezTo>
                      <a:pt x="3804" y="9600"/>
                      <a:pt x="3459" y="9600"/>
                      <a:pt x="3026" y="9600"/>
                    </a:cubicBezTo>
                    <a:cubicBezTo>
                      <a:pt x="2421" y="9600"/>
                      <a:pt x="1643" y="9514"/>
                      <a:pt x="951" y="9427"/>
                    </a:cubicBezTo>
                    <a:cubicBezTo>
                      <a:pt x="1037" y="8908"/>
                      <a:pt x="1124" y="8303"/>
                      <a:pt x="1383" y="7784"/>
                    </a:cubicBezTo>
                    <a:lnTo>
                      <a:pt x="1124" y="6919"/>
                    </a:lnTo>
                    <a:lnTo>
                      <a:pt x="1210" y="6746"/>
                    </a:lnTo>
                    <a:cubicBezTo>
                      <a:pt x="1297" y="6227"/>
                      <a:pt x="1124" y="5622"/>
                      <a:pt x="864" y="4930"/>
                    </a:cubicBezTo>
                    <a:lnTo>
                      <a:pt x="519" y="5103"/>
                    </a:lnTo>
                    <a:cubicBezTo>
                      <a:pt x="259" y="5103"/>
                      <a:pt x="86" y="5103"/>
                      <a:pt x="86" y="4843"/>
                    </a:cubicBezTo>
                    <a:lnTo>
                      <a:pt x="0" y="4670"/>
                    </a:lnTo>
                    <a:cubicBezTo>
                      <a:pt x="519" y="3373"/>
                      <a:pt x="432" y="2508"/>
                      <a:pt x="1556" y="1989"/>
                    </a:cubicBezTo>
                    <a:cubicBezTo>
                      <a:pt x="2507" y="1816"/>
                      <a:pt x="3632" y="1730"/>
                      <a:pt x="4583" y="1557"/>
                    </a:cubicBezTo>
                    <a:cubicBezTo>
                      <a:pt x="4842" y="1124"/>
                      <a:pt x="5015" y="606"/>
                      <a:pt x="5361" y="173"/>
                    </a:cubicBezTo>
                    <a:lnTo>
                      <a:pt x="5534" y="87"/>
                    </a:lnTo>
                    <a:cubicBezTo>
                      <a:pt x="5707" y="0"/>
                      <a:pt x="5707" y="87"/>
                      <a:pt x="5707" y="173"/>
                    </a:cubicBezTo>
                    <a:cubicBezTo>
                      <a:pt x="5707" y="606"/>
                      <a:pt x="5880" y="865"/>
                      <a:pt x="6226" y="865"/>
                    </a:cubicBezTo>
                    <a:lnTo>
                      <a:pt x="7869" y="1038"/>
                    </a:lnTo>
                    <a:cubicBezTo>
                      <a:pt x="8560" y="1211"/>
                      <a:pt x="8993" y="1038"/>
                      <a:pt x="8993" y="433"/>
                    </a:cubicBezTo>
                    <a:cubicBezTo>
                      <a:pt x="9079" y="173"/>
                      <a:pt x="9252" y="87"/>
                      <a:pt x="9511" y="173"/>
                    </a:cubicBezTo>
                    <a:cubicBezTo>
                      <a:pt x="9857" y="260"/>
                      <a:pt x="10117" y="346"/>
                      <a:pt x="10463" y="433"/>
                    </a:cubicBezTo>
                    <a:lnTo>
                      <a:pt x="11500" y="519"/>
                    </a:lnTo>
                    <a:lnTo>
                      <a:pt x="12192" y="606"/>
                    </a:lnTo>
                    <a:cubicBezTo>
                      <a:pt x="12192" y="779"/>
                      <a:pt x="12192" y="1038"/>
                      <a:pt x="12192" y="1297"/>
                    </a:cubicBezTo>
                    <a:lnTo>
                      <a:pt x="11673" y="1643"/>
                    </a:lnTo>
                    <a:lnTo>
                      <a:pt x="11500" y="2508"/>
                    </a:lnTo>
                    <a:cubicBezTo>
                      <a:pt x="12451" y="2854"/>
                      <a:pt x="13403" y="3287"/>
                      <a:pt x="13921" y="3979"/>
                    </a:cubicBezTo>
                    <a:lnTo>
                      <a:pt x="13921" y="4930"/>
                    </a:lnTo>
                    <a:lnTo>
                      <a:pt x="14613" y="5881"/>
                    </a:lnTo>
                    <a:lnTo>
                      <a:pt x="13576" y="7265"/>
                    </a:lnTo>
                    <a:cubicBezTo>
                      <a:pt x="12451" y="7179"/>
                      <a:pt x="12192" y="7179"/>
                      <a:pt x="11846" y="7957"/>
                    </a:cubicBezTo>
                    <a:cubicBezTo>
                      <a:pt x="11587" y="8649"/>
                      <a:pt x="11068" y="8908"/>
                      <a:pt x="10376" y="8822"/>
                    </a:cubicBezTo>
                    <a:cubicBezTo>
                      <a:pt x="10290" y="7784"/>
                      <a:pt x="9079" y="7784"/>
                      <a:pt x="8647" y="8649"/>
                    </a:cubicBezTo>
                    <a:lnTo>
                      <a:pt x="7696" y="9600"/>
                    </a:lnTo>
                    <a:lnTo>
                      <a:pt x="7350" y="9427"/>
                    </a:ln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90" name="Freeform 36" descr="Точечные ромбики"/>
              <p:cNvSpPr>
                <a:spLocks/>
              </p:cNvSpPr>
              <p:nvPr/>
            </p:nvSpPr>
            <p:spPr bwMode="auto">
              <a:xfrm>
                <a:off x="1159" y="692"/>
                <a:ext cx="1224" cy="806"/>
              </a:xfrm>
              <a:custGeom>
                <a:avLst/>
                <a:gdLst>
                  <a:gd name="T0" fmla="*/ 0 w 14613"/>
                  <a:gd name="T1" fmla="*/ 0 h 9600"/>
                  <a:gd name="T2" fmla="*/ 0 w 14613"/>
                  <a:gd name="T3" fmla="*/ 0 h 9600"/>
                  <a:gd name="T4" fmla="*/ 0 w 14613"/>
                  <a:gd name="T5" fmla="*/ 0 h 9600"/>
                  <a:gd name="T6" fmla="*/ 0 w 14613"/>
                  <a:gd name="T7" fmla="*/ 0 h 9600"/>
                  <a:gd name="T8" fmla="*/ 0 w 14613"/>
                  <a:gd name="T9" fmla="*/ 0 h 9600"/>
                  <a:gd name="T10" fmla="*/ 0 w 14613"/>
                  <a:gd name="T11" fmla="*/ 0 h 9600"/>
                  <a:gd name="T12" fmla="*/ 0 w 14613"/>
                  <a:gd name="T13" fmla="*/ 0 h 9600"/>
                  <a:gd name="T14" fmla="*/ 0 w 14613"/>
                  <a:gd name="T15" fmla="*/ 0 h 9600"/>
                  <a:gd name="T16" fmla="*/ 0 w 14613"/>
                  <a:gd name="T17" fmla="*/ 0 h 9600"/>
                  <a:gd name="T18" fmla="*/ 0 w 14613"/>
                  <a:gd name="T19" fmla="*/ 0 h 9600"/>
                  <a:gd name="T20" fmla="*/ 0 w 14613"/>
                  <a:gd name="T21" fmla="*/ 0 h 9600"/>
                  <a:gd name="T22" fmla="*/ 0 w 14613"/>
                  <a:gd name="T23" fmla="*/ 0 h 9600"/>
                  <a:gd name="T24" fmla="*/ 0 w 14613"/>
                  <a:gd name="T25" fmla="*/ 0 h 9600"/>
                  <a:gd name="T26" fmla="*/ 0 w 14613"/>
                  <a:gd name="T27" fmla="*/ 0 h 9600"/>
                  <a:gd name="T28" fmla="*/ 0 w 14613"/>
                  <a:gd name="T29" fmla="*/ 0 h 9600"/>
                  <a:gd name="T30" fmla="*/ 0 w 14613"/>
                  <a:gd name="T31" fmla="*/ 0 h 9600"/>
                  <a:gd name="T32" fmla="*/ 0 w 14613"/>
                  <a:gd name="T33" fmla="*/ 0 h 9600"/>
                  <a:gd name="T34" fmla="*/ 0 w 14613"/>
                  <a:gd name="T35" fmla="*/ 0 h 9600"/>
                  <a:gd name="T36" fmla="*/ 0 w 14613"/>
                  <a:gd name="T37" fmla="*/ 0 h 9600"/>
                  <a:gd name="T38" fmla="*/ 0 w 14613"/>
                  <a:gd name="T39" fmla="*/ 0 h 9600"/>
                  <a:gd name="T40" fmla="*/ 0 w 14613"/>
                  <a:gd name="T41" fmla="*/ 0 h 9600"/>
                  <a:gd name="T42" fmla="*/ 0 w 14613"/>
                  <a:gd name="T43" fmla="*/ 0 h 9600"/>
                  <a:gd name="T44" fmla="*/ 0 w 14613"/>
                  <a:gd name="T45" fmla="*/ 0 h 9600"/>
                  <a:gd name="T46" fmla="*/ 0 w 14613"/>
                  <a:gd name="T47" fmla="*/ 0 h 9600"/>
                  <a:gd name="T48" fmla="*/ 0 w 14613"/>
                  <a:gd name="T49" fmla="*/ 0 h 9600"/>
                  <a:gd name="T50" fmla="*/ 0 w 14613"/>
                  <a:gd name="T51" fmla="*/ 0 h 9600"/>
                  <a:gd name="T52" fmla="*/ 0 w 14613"/>
                  <a:gd name="T53" fmla="*/ 0 h 9600"/>
                  <a:gd name="T54" fmla="*/ 0 w 14613"/>
                  <a:gd name="T55" fmla="*/ 0 h 9600"/>
                  <a:gd name="T56" fmla="*/ 0 w 14613"/>
                  <a:gd name="T57" fmla="*/ 0 h 9600"/>
                  <a:gd name="T58" fmla="*/ 0 w 14613"/>
                  <a:gd name="T59" fmla="*/ 0 h 9600"/>
                  <a:gd name="T60" fmla="*/ 0 w 14613"/>
                  <a:gd name="T61" fmla="*/ 0 h 9600"/>
                  <a:gd name="T62" fmla="*/ 0 w 14613"/>
                  <a:gd name="T63" fmla="*/ 0 h 9600"/>
                  <a:gd name="T64" fmla="*/ 0 w 14613"/>
                  <a:gd name="T65" fmla="*/ 0 h 9600"/>
                  <a:gd name="T66" fmla="*/ 0 w 14613"/>
                  <a:gd name="T67" fmla="*/ 0 h 9600"/>
                  <a:gd name="T68" fmla="*/ 0 w 14613"/>
                  <a:gd name="T69" fmla="*/ 0 h 9600"/>
                  <a:gd name="T70" fmla="*/ 0 w 14613"/>
                  <a:gd name="T71" fmla="*/ 0 h 9600"/>
                  <a:gd name="T72" fmla="*/ 0 w 14613"/>
                  <a:gd name="T73" fmla="*/ 0 h 9600"/>
                  <a:gd name="T74" fmla="*/ 0 w 14613"/>
                  <a:gd name="T75" fmla="*/ 0 h 9600"/>
                  <a:gd name="T76" fmla="*/ 0 w 14613"/>
                  <a:gd name="T77" fmla="*/ 0 h 960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4613"/>
                  <a:gd name="T118" fmla="*/ 0 h 9600"/>
                  <a:gd name="T119" fmla="*/ 14613 w 14613"/>
                  <a:gd name="T120" fmla="*/ 9600 h 960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4613" h="9600">
                    <a:moveTo>
                      <a:pt x="7350" y="9427"/>
                    </a:moveTo>
                    <a:lnTo>
                      <a:pt x="7350" y="9427"/>
                    </a:lnTo>
                    <a:lnTo>
                      <a:pt x="7263" y="9427"/>
                    </a:lnTo>
                    <a:cubicBezTo>
                      <a:pt x="7004" y="9341"/>
                      <a:pt x="6658" y="9254"/>
                      <a:pt x="6399" y="9168"/>
                    </a:cubicBezTo>
                    <a:cubicBezTo>
                      <a:pt x="5707" y="8908"/>
                      <a:pt x="5361" y="9427"/>
                      <a:pt x="5015" y="9514"/>
                    </a:cubicBezTo>
                    <a:cubicBezTo>
                      <a:pt x="4669" y="9600"/>
                      <a:pt x="4496" y="9341"/>
                      <a:pt x="4150" y="9427"/>
                    </a:cubicBezTo>
                    <a:cubicBezTo>
                      <a:pt x="3804" y="9600"/>
                      <a:pt x="3459" y="9600"/>
                      <a:pt x="3026" y="9600"/>
                    </a:cubicBezTo>
                    <a:cubicBezTo>
                      <a:pt x="2421" y="9600"/>
                      <a:pt x="1643" y="9514"/>
                      <a:pt x="951" y="9427"/>
                    </a:cubicBezTo>
                    <a:cubicBezTo>
                      <a:pt x="1037" y="8908"/>
                      <a:pt x="1124" y="8303"/>
                      <a:pt x="1383" y="7784"/>
                    </a:cubicBezTo>
                    <a:lnTo>
                      <a:pt x="1124" y="6919"/>
                    </a:lnTo>
                    <a:lnTo>
                      <a:pt x="1210" y="6746"/>
                    </a:lnTo>
                    <a:cubicBezTo>
                      <a:pt x="1297" y="6227"/>
                      <a:pt x="1124" y="5622"/>
                      <a:pt x="864" y="4930"/>
                    </a:cubicBezTo>
                    <a:lnTo>
                      <a:pt x="519" y="5103"/>
                    </a:lnTo>
                    <a:cubicBezTo>
                      <a:pt x="259" y="5103"/>
                      <a:pt x="86" y="5103"/>
                      <a:pt x="86" y="4843"/>
                    </a:cubicBezTo>
                    <a:lnTo>
                      <a:pt x="0" y="4670"/>
                    </a:lnTo>
                    <a:cubicBezTo>
                      <a:pt x="519" y="3373"/>
                      <a:pt x="432" y="2508"/>
                      <a:pt x="1556" y="1989"/>
                    </a:cubicBezTo>
                    <a:cubicBezTo>
                      <a:pt x="2507" y="1816"/>
                      <a:pt x="3632" y="1730"/>
                      <a:pt x="4583" y="1557"/>
                    </a:cubicBezTo>
                    <a:cubicBezTo>
                      <a:pt x="4842" y="1124"/>
                      <a:pt x="5015" y="606"/>
                      <a:pt x="5361" y="173"/>
                    </a:cubicBezTo>
                    <a:lnTo>
                      <a:pt x="5534" y="87"/>
                    </a:lnTo>
                    <a:cubicBezTo>
                      <a:pt x="5707" y="0"/>
                      <a:pt x="5707" y="87"/>
                      <a:pt x="5707" y="173"/>
                    </a:cubicBezTo>
                    <a:cubicBezTo>
                      <a:pt x="5707" y="606"/>
                      <a:pt x="5880" y="865"/>
                      <a:pt x="6226" y="865"/>
                    </a:cubicBezTo>
                    <a:lnTo>
                      <a:pt x="7869" y="1038"/>
                    </a:lnTo>
                    <a:cubicBezTo>
                      <a:pt x="8560" y="1211"/>
                      <a:pt x="8993" y="1038"/>
                      <a:pt x="8993" y="433"/>
                    </a:cubicBezTo>
                    <a:cubicBezTo>
                      <a:pt x="9079" y="173"/>
                      <a:pt x="9252" y="87"/>
                      <a:pt x="9511" y="173"/>
                    </a:cubicBezTo>
                    <a:cubicBezTo>
                      <a:pt x="9857" y="260"/>
                      <a:pt x="10117" y="346"/>
                      <a:pt x="10463" y="433"/>
                    </a:cubicBezTo>
                    <a:lnTo>
                      <a:pt x="11500" y="519"/>
                    </a:lnTo>
                    <a:lnTo>
                      <a:pt x="12192" y="606"/>
                    </a:lnTo>
                    <a:cubicBezTo>
                      <a:pt x="12192" y="779"/>
                      <a:pt x="12192" y="1038"/>
                      <a:pt x="12192" y="1297"/>
                    </a:cubicBezTo>
                    <a:lnTo>
                      <a:pt x="11673" y="1643"/>
                    </a:lnTo>
                    <a:lnTo>
                      <a:pt x="11500" y="2508"/>
                    </a:lnTo>
                    <a:cubicBezTo>
                      <a:pt x="12451" y="2854"/>
                      <a:pt x="13403" y="3287"/>
                      <a:pt x="13921" y="3979"/>
                    </a:cubicBezTo>
                    <a:lnTo>
                      <a:pt x="13921" y="4930"/>
                    </a:lnTo>
                    <a:lnTo>
                      <a:pt x="14613" y="5881"/>
                    </a:lnTo>
                    <a:lnTo>
                      <a:pt x="13576" y="7265"/>
                    </a:lnTo>
                    <a:cubicBezTo>
                      <a:pt x="12451" y="7179"/>
                      <a:pt x="12192" y="7179"/>
                      <a:pt x="11846" y="7957"/>
                    </a:cubicBezTo>
                    <a:cubicBezTo>
                      <a:pt x="11587" y="8649"/>
                      <a:pt x="11068" y="8908"/>
                      <a:pt x="10376" y="8822"/>
                    </a:cubicBezTo>
                    <a:cubicBezTo>
                      <a:pt x="10290" y="7784"/>
                      <a:pt x="9079" y="7784"/>
                      <a:pt x="8647" y="8649"/>
                    </a:cubicBezTo>
                    <a:lnTo>
                      <a:pt x="7696" y="9600"/>
                    </a:lnTo>
                    <a:lnTo>
                      <a:pt x="7350" y="9427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4" name="Group 37"/>
            <p:cNvGrpSpPr>
              <a:grpSpLocks/>
            </p:cNvGrpSpPr>
            <p:nvPr/>
          </p:nvGrpSpPr>
          <p:grpSpPr bwMode="auto">
            <a:xfrm>
              <a:off x="1991" y="-1045"/>
              <a:ext cx="1506" cy="1751"/>
              <a:chOff x="1991" y="-1045"/>
              <a:chExt cx="1506" cy="1751"/>
            </a:xfrm>
          </p:grpSpPr>
          <p:sp>
            <p:nvSpPr>
              <p:cNvPr id="18587" name="Freeform 38"/>
              <p:cNvSpPr>
                <a:spLocks/>
              </p:cNvSpPr>
              <p:nvPr/>
            </p:nvSpPr>
            <p:spPr bwMode="auto">
              <a:xfrm>
                <a:off x="1991" y="-1045"/>
                <a:ext cx="1506" cy="1751"/>
              </a:xfrm>
              <a:custGeom>
                <a:avLst/>
                <a:gdLst>
                  <a:gd name="T0" fmla="*/ 0 w 8993"/>
                  <a:gd name="T1" fmla="*/ 0 h 10423"/>
                  <a:gd name="T2" fmla="*/ 0 w 8993"/>
                  <a:gd name="T3" fmla="*/ 0 h 10423"/>
                  <a:gd name="T4" fmla="*/ 0 w 8993"/>
                  <a:gd name="T5" fmla="*/ 0 h 10423"/>
                  <a:gd name="T6" fmla="*/ 0 w 8993"/>
                  <a:gd name="T7" fmla="*/ 0 h 10423"/>
                  <a:gd name="T8" fmla="*/ 0 w 8993"/>
                  <a:gd name="T9" fmla="*/ 0 h 10423"/>
                  <a:gd name="T10" fmla="*/ 0 w 8993"/>
                  <a:gd name="T11" fmla="*/ 0 h 10423"/>
                  <a:gd name="T12" fmla="*/ 0 w 8993"/>
                  <a:gd name="T13" fmla="*/ 0 h 10423"/>
                  <a:gd name="T14" fmla="*/ 0 w 8993"/>
                  <a:gd name="T15" fmla="*/ 0 h 10423"/>
                  <a:gd name="T16" fmla="*/ 0 w 8993"/>
                  <a:gd name="T17" fmla="*/ 0 h 10423"/>
                  <a:gd name="T18" fmla="*/ 0 w 8993"/>
                  <a:gd name="T19" fmla="*/ 0 h 10423"/>
                  <a:gd name="T20" fmla="*/ 0 w 8993"/>
                  <a:gd name="T21" fmla="*/ 0 h 10423"/>
                  <a:gd name="T22" fmla="*/ 0 w 8993"/>
                  <a:gd name="T23" fmla="*/ 0 h 10423"/>
                  <a:gd name="T24" fmla="*/ 0 w 8993"/>
                  <a:gd name="T25" fmla="*/ 0 h 10423"/>
                  <a:gd name="T26" fmla="*/ 0 w 8993"/>
                  <a:gd name="T27" fmla="*/ 0 h 10423"/>
                  <a:gd name="T28" fmla="*/ 0 w 8993"/>
                  <a:gd name="T29" fmla="*/ 0 h 10423"/>
                  <a:gd name="T30" fmla="*/ 0 w 8993"/>
                  <a:gd name="T31" fmla="*/ 0 h 10423"/>
                  <a:gd name="T32" fmla="*/ 0 w 8993"/>
                  <a:gd name="T33" fmla="*/ 0 h 10423"/>
                  <a:gd name="T34" fmla="*/ 0 w 8993"/>
                  <a:gd name="T35" fmla="*/ 0 h 10423"/>
                  <a:gd name="T36" fmla="*/ 0 w 8993"/>
                  <a:gd name="T37" fmla="*/ 0 h 10423"/>
                  <a:gd name="T38" fmla="*/ 0 w 8993"/>
                  <a:gd name="T39" fmla="*/ 0 h 10423"/>
                  <a:gd name="T40" fmla="*/ 0 w 8993"/>
                  <a:gd name="T41" fmla="*/ 0 h 10423"/>
                  <a:gd name="T42" fmla="*/ 0 w 8993"/>
                  <a:gd name="T43" fmla="*/ 0 h 10423"/>
                  <a:gd name="T44" fmla="*/ 0 w 8993"/>
                  <a:gd name="T45" fmla="*/ 0 h 10423"/>
                  <a:gd name="T46" fmla="*/ 0 w 8993"/>
                  <a:gd name="T47" fmla="*/ 0 h 10423"/>
                  <a:gd name="T48" fmla="*/ 0 w 8993"/>
                  <a:gd name="T49" fmla="*/ 0 h 10423"/>
                  <a:gd name="T50" fmla="*/ 0 w 8993"/>
                  <a:gd name="T51" fmla="*/ 0 h 10423"/>
                  <a:gd name="T52" fmla="*/ 0 w 8993"/>
                  <a:gd name="T53" fmla="*/ 0 h 10423"/>
                  <a:gd name="T54" fmla="*/ 0 w 8993"/>
                  <a:gd name="T55" fmla="*/ 0 h 10423"/>
                  <a:gd name="T56" fmla="*/ 0 w 8993"/>
                  <a:gd name="T57" fmla="*/ 0 h 10423"/>
                  <a:gd name="T58" fmla="*/ 0 w 8993"/>
                  <a:gd name="T59" fmla="*/ 0 h 10423"/>
                  <a:gd name="T60" fmla="*/ 0 w 8993"/>
                  <a:gd name="T61" fmla="*/ 0 h 10423"/>
                  <a:gd name="T62" fmla="*/ 0 w 8993"/>
                  <a:gd name="T63" fmla="*/ 0 h 10423"/>
                  <a:gd name="T64" fmla="*/ 0 w 8993"/>
                  <a:gd name="T65" fmla="*/ 0 h 10423"/>
                  <a:gd name="T66" fmla="*/ 0 w 8993"/>
                  <a:gd name="T67" fmla="*/ 0 h 10423"/>
                  <a:gd name="T68" fmla="*/ 0 w 8993"/>
                  <a:gd name="T69" fmla="*/ 0 h 10423"/>
                  <a:gd name="T70" fmla="*/ 0 w 8993"/>
                  <a:gd name="T71" fmla="*/ 0 h 10423"/>
                  <a:gd name="T72" fmla="*/ 0 w 8993"/>
                  <a:gd name="T73" fmla="*/ 0 h 10423"/>
                  <a:gd name="T74" fmla="*/ 0 w 8993"/>
                  <a:gd name="T75" fmla="*/ 0 h 10423"/>
                  <a:gd name="T76" fmla="*/ 0 w 8993"/>
                  <a:gd name="T77" fmla="*/ 0 h 10423"/>
                  <a:gd name="T78" fmla="*/ 0 w 8993"/>
                  <a:gd name="T79" fmla="*/ 0 h 10423"/>
                  <a:gd name="T80" fmla="*/ 0 w 8993"/>
                  <a:gd name="T81" fmla="*/ 0 h 10423"/>
                  <a:gd name="T82" fmla="*/ 0 w 8993"/>
                  <a:gd name="T83" fmla="*/ 0 h 10423"/>
                  <a:gd name="T84" fmla="*/ 0 w 8993"/>
                  <a:gd name="T85" fmla="*/ 0 h 10423"/>
                  <a:gd name="T86" fmla="*/ 0 w 8993"/>
                  <a:gd name="T87" fmla="*/ 0 h 10423"/>
                  <a:gd name="T88" fmla="*/ 0 w 8993"/>
                  <a:gd name="T89" fmla="*/ 0 h 10423"/>
                  <a:gd name="T90" fmla="*/ 0 w 8993"/>
                  <a:gd name="T91" fmla="*/ 0 h 10423"/>
                  <a:gd name="T92" fmla="*/ 0 w 8993"/>
                  <a:gd name="T93" fmla="*/ 0 h 10423"/>
                  <a:gd name="T94" fmla="*/ 0 w 8993"/>
                  <a:gd name="T95" fmla="*/ 0 h 10423"/>
                  <a:gd name="T96" fmla="*/ 0 w 8993"/>
                  <a:gd name="T97" fmla="*/ 0 h 10423"/>
                  <a:gd name="T98" fmla="*/ 0 w 8993"/>
                  <a:gd name="T99" fmla="*/ 0 h 10423"/>
                  <a:gd name="T100" fmla="*/ 0 w 8993"/>
                  <a:gd name="T101" fmla="*/ 0 h 10423"/>
                  <a:gd name="T102" fmla="*/ 0 w 8993"/>
                  <a:gd name="T103" fmla="*/ 0 h 10423"/>
                  <a:gd name="T104" fmla="*/ 0 w 8993"/>
                  <a:gd name="T105" fmla="*/ 0 h 10423"/>
                  <a:gd name="T106" fmla="*/ 0 w 8993"/>
                  <a:gd name="T107" fmla="*/ 0 h 10423"/>
                  <a:gd name="T108" fmla="*/ 0 w 8993"/>
                  <a:gd name="T109" fmla="*/ 0 h 10423"/>
                  <a:gd name="T110" fmla="*/ 0 w 8993"/>
                  <a:gd name="T111" fmla="*/ 0 h 10423"/>
                  <a:gd name="T112" fmla="*/ 0 w 8993"/>
                  <a:gd name="T113" fmla="*/ 0 h 10423"/>
                  <a:gd name="T114" fmla="*/ 0 w 8993"/>
                  <a:gd name="T115" fmla="*/ 0 h 10423"/>
                  <a:gd name="T116" fmla="*/ 0 w 8993"/>
                  <a:gd name="T117" fmla="*/ 0 h 10423"/>
                  <a:gd name="T118" fmla="*/ 0 w 8993"/>
                  <a:gd name="T119" fmla="*/ 0 h 10423"/>
                  <a:gd name="T120" fmla="*/ 0 w 8993"/>
                  <a:gd name="T121" fmla="*/ 0 h 10423"/>
                  <a:gd name="T122" fmla="*/ 0 w 8993"/>
                  <a:gd name="T123" fmla="*/ 0 h 10423"/>
                  <a:gd name="T124" fmla="*/ 0 w 8993"/>
                  <a:gd name="T125" fmla="*/ 0 h 10423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993"/>
                  <a:gd name="T190" fmla="*/ 0 h 10423"/>
                  <a:gd name="T191" fmla="*/ 8993 w 8993"/>
                  <a:gd name="T192" fmla="*/ 10423 h 10423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993" h="10423">
                    <a:moveTo>
                      <a:pt x="3156" y="303"/>
                    </a:moveTo>
                    <a:lnTo>
                      <a:pt x="4324" y="346"/>
                    </a:lnTo>
                    <a:lnTo>
                      <a:pt x="4410" y="0"/>
                    </a:lnTo>
                    <a:lnTo>
                      <a:pt x="6097" y="87"/>
                    </a:lnTo>
                    <a:lnTo>
                      <a:pt x="6053" y="2163"/>
                    </a:lnTo>
                    <a:lnTo>
                      <a:pt x="6702" y="2206"/>
                    </a:lnTo>
                    <a:lnTo>
                      <a:pt x="6615" y="3676"/>
                    </a:lnTo>
                    <a:lnTo>
                      <a:pt x="7350" y="3763"/>
                    </a:lnTo>
                    <a:lnTo>
                      <a:pt x="7696" y="3590"/>
                    </a:lnTo>
                    <a:lnTo>
                      <a:pt x="7826" y="3849"/>
                    </a:lnTo>
                    <a:lnTo>
                      <a:pt x="7826" y="3979"/>
                    </a:lnTo>
                    <a:lnTo>
                      <a:pt x="8388" y="4066"/>
                    </a:lnTo>
                    <a:cubicBezTo>
                      <a:pt x="8561" y="4412"/>
                      <a:pt x="8648" y="4628"/>
                      <a:pt x="8561" y="4758"/>
                    </a:cubicBezTo>
                    <a:cubicBezTo>
                      <a:pt x="8604" y="5060"/>
                      <a:pt x="7696" y="5190"/>
                      <a:pt x="8561" y="5536"/>
                    </a:cubicBezTo>
                    <a:cubicBezTo>
                      <a:pt x="8821" y="5666"/>
                      <a:pt x="8821" y="5839"/>
                      <a:pt x="8734" y="6055"/>
                    </a:cubicBezTo>
                    <a:cubicBezTo>
                      <a:pt x="8388" y="5969"/>
                      <a:pt x="8302" y="6098"/>
                      <a:pt x="8561" y="6488"/>
                    </a:cubicBezTo>
                    <a:cubicBezTo>
                      <a:pt x="8648" y="6617"/>
                      <a:pt x="8604" y="6747"/>
                      <a:pt x="8475" y="6877"/>
                    </a:cubicBezTo>
                    <a:cubicBezTo>
                      <a:pt x="8475" y="7007"/>
                      <a:pt x="8475" y="7136"/>
                      <a:pt x="8475" y="7266"/>
                    </a:cubicBezTo>
                    <a:lnTo>
                      <a:pt x="8604" y="7353"/>
                    </a:lnTo>
                    <a:cubicBezTo>
                      <a:pt x="8993" y="7742"/>
                      <a:pt x="8907" y="7915"/>
                      <a:pt x="8302" y="7915"/>
                    </a:cubicBezTo>
                    <a:cubicBezTo>
                      <a:pt x="8172" y="7958"/>
                      <a:pt x="7913" y="7915"/>
                      <a:pt x="7783" y="7958"/>
                    </a:cubicBezTo>
                    <a:cubicBezTo>
                      <a:pt x="7653" y="8045"/>
                      <a:pt x="7567" y="8174"/>
                      <a:pt x="7523" y="8131"/>
                    </a:cubicBezTo>
                    <a:cubicBezTo>
                      <a:pt x="7264" y="8001"/>
                      <a:pt x="7221" y="8174"/>
                      <a:pt x="7091" y="8261"/>
                    </a:cubicBezTo>
                    <a:cubicBezTo>
                      <a:pt x="6615" y="8304"/>
                      <a:pt x="6270" y="8304"/>
                      <a:pt x="5794" y="8304"/>
                    </a:cubicBezTo>
                    <a:cubicBezTo>
                      <a:pt x="5578" y="8174"/>
                      <a:pt x="5405" y="8131"/>
                      <a:pt x="5275" y="8304"/>
                    </a:cubicBezTo>
                    <a:cubicBezTo>
                      <a:pt x="5145" y="8520"/>
                      <a:pt x="4886" y="8391"/>
                      <a:pt x="4627" y="8304"/>
                    </a:cubicBezTo>
                    <a:cubicBezTo>
                      <a:pt x="4324" y="8218"/>
                      <a:pt x="4151" y="8261"/>
                      <a:pt x="4194" y="8564"/>
                    </a:cubicBezTo>
                    <a:cubicBezTo>
                      <a:pt x="4237" y="8823"/>
                      <a:pt x="4194" y="8866"/>
                      <a:pt x="4108" y="8996"/>
                    </a:cubicBezTo>
                    <a:cubicBezTo>
                      <a:pt x="4021" y="9126"/>
                      <a:pt x="4064" y="9256"/>
                      <a:pt x="3848" y="9212"/>
                    </a:cubicBezTo>
                    <a:cubicBezTo>
                      <a:pt x="3675" y="9212"/>
                      <a:pt x="3459" y="9256"/>
                      <a:pt x="3416" y="9602"/>
                    </a:cubicBezTo>
                    <a:cubicBezTo>
                      <a:pt x="3286" y="9861"/>
                      <a:pt x="3156" y="9991"/>
                      <a:pt x="3027" y="9861"/>
                    </a:cubicBezTo>
                    <a:cubicBezTo>
                      <a:pt x="2854" y="9731"/>
                      <a:pt x="2681" y="9775"/>
                      <a:pt x="2551" y="10034"/>
                    </a:cubicBezTo>
                    <a:cubicBezTo>
                      <a:pt x="2421" y="10294"/>
                      <a:pt x="2119" y="10423"/>
                      <a:pt x="1946" y="10121"/>
                    </a:cubicBezTo>
                    <a:cubicBezTo>
                      <a:pt x="1903" y="9948"/>
                      <a:pt x="1773" y="9904"/>
                      <a:pt x="1557" y="9948"/>
                    </a:cubicBezTo>
                    <a:cubicBezTo>
                      <a:pt x="1297" y="9948"/>
                      <a:pt x="1038" y="9861"/>
                      <a:pt x="822" y="9645"/>
                    </a:cubicBezTo>
                    <a:lnTo>
                      <a:pt x="649" y="9645"/>
                    </a:lnTo>
                    <a:lnTo>
                      <a:pt x="433" y="9602"/>
                    </a:lnTo>
                    <a:lnTo>
                      <a:pt x="389" y="8607"/>
                    </a:lnTo>
                    <a:lnTo>
                      <a:pt x="649" y="7958"/>
                    </a:lnTo>
                    <a:lnTo>
                      <a:pt x="433" y="7785"/>
                    </a:lnTo>
                    <a:lnTo>
                      <a:pt x="130" y="8088"/>
                    </a:lnTo>
                    <a:lnTo>
                      <a:pt x="0" y="7958"/>
                    </a:lnTo>
                    <a:lnTo>
                      <a:pt x="303" y="7655"/>
                    </a:lnTo>
                    <a:lnTo>
                      <a:pt x="173" y="7050"/>
                    </a:lnTo>
                    <a:lnTo>
                      <a:pt x="519" y="6963"/>
                    </a:lnTo>
                    <a:lnTo>
                      <a:pt x="519" y="6790"/>
                    </a:lnTo>
                    <a:lnTo>
                      <a:pt x="260" y="6531"/>
                    </a:lnTo>
                    <a:lnTo>
                      <a:pt x="346" y="6185"/>
                    </a:lnTo>
                    <a:lnTo>
                      <a:pt x="519" y="6228"/>
                    </a:lnTo>
                    <a:cubicBezTo>
                      <a:pt x="605" y="6012"/>
                      <a:pt x="735" y="5882"/>
                      <a:pt x="908" y="5796"/>
                    </a:cubicBezTo>
                    <a:lnTo>
                      <a:pt x="865" y="5406"/>
                    </a:lnTo>
                    <a:lnTo>
                      <a:pt x="433" y="5060"/>
                    </a:lnTo>
                    <a:lnTo>
                      <a:pt x="433" y="4758"/>
                    </a:lnTo>
                    <a:lnTo>
                      <a:pt x="649" y="4585"/>
                    </a:lnTo>
                    <a:lnTo>
                      <a:pt x="605" y="4282"/>
                    </a:lnTo>
                    <a:lnTo>
                      <a:pt x="1038" y="2941"/>
                    </a:lnTo>
                    <a:cubicBezTo>
                      <a:pt x="1168" y="2422"/>
                      <a:pt x="1384" y="2076"/>
                      <a:pt x="1600" y="1990"/>
                    </a:cubicBezTo>
                    <a:lnTo>
                      <a:pt x="1427" y="1644"/>
                    </a:lnTo>
                    <a:cubicBezTo>
                      <a:pt x="1427" y="1644"/>
                      <a:pt x="1470" y="1644"/>
                      <a:pt x="1470" y="1600"/>
                    </a:cubicBezTo>
                    <a:cubicBezTo>
                      <a:pt x="1643" y="1514"/>
                      <a:pt x="1816" y="1298"/>
                      <a:pt x="1989" y="1254"/>
                    </a:cubicBezTo>
                    <a:cubicBezTo>
                      <a:pt x="2205" y="1168"/>
                      <a:pt x="2421" y="1168"/>
                      <a:pt x="2638" y="1038"/>
                    </a:cubicBezTo>
                    <a:lnTo>
                      <a:pt x="3156" y="1081"/>
                    </a:lnTo>
                    <a:lnTo>
                      <a:pt x="3156" y="30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88" name="Freeform 39"/>
              <p:cNvSpPr>
                <a:spLocks/>
              </p:cNvSpPr>
              <p:nvPr/>
            </p:nvSpPr>
            <p:spPr bwMode="auto">
              <a:xfrm>
                <a:off x="1991" y="-1045"/>
                <a:ext cx="1506" cy="1751"/>
              </a:xfrm>
              <a:custGeom>
                <a:avLst/>
                <a:gdLst>
                  <a:gd name="T0" fmla="*/ 0 w 8993"/>
                  <a:gd name="T1" fmla="*/ 0 h 10423"/>
                  <a:gd name="T2" fmla="*/ 0 w 8993"/>
                  <a:gd name="T3" fmla="*/ 0 h 10423"/>
                  <a:gd name="T4" fmla="*/ 0 w 8993"/>
                  <a:gd name="T5" fmla="*/ 0 h 10423"/>
                  <a:gd name="T6" fmla="*/ 0 w 8993"/>
                  <a:gd name="T7" fmla="*/ 0 h 10423"/>
                  <a:gd name="T8" fmla="*/ 0 w 8993"/>
                  <a:gd name="T9" fmla="*/ 0 h 10423"/>
                  <a:gd name="T10" fmla="*/ 0 w 8993"/>
                  <a:gd name="T11" fmla="*/ 0 h 10423"/>
                  <a:gd name="T12" fmla="*/ 0 w 8993"/>
                  <a:gd name="T13" fmla="*/ 0 h 10423"/>
                  <a:gd name="T14" fmla="*/ 0 w 8993"/>
                  <a:gd name="T15" fmla="*/ 0 h 10423"/>
                  <a:gd name="T16" fmla="*/ 0 w 8993"/>
                  <a:gd name="T17" fmla="*/ 0 h 10423"/>
                  <a:gd name="T18" fmla="*/ 0 w 8993"/>
                  <a:gd name="T19" fmla="*/ 0 h 10423"/>
                  <a:gd name="T20" fmla="*/ 0 w 8993"/>
                  <a:gd name="T21" fmla="*/ 0 h 10423"/>
                  <a:gd name="T22" fmla="*/ 0 w 8993"/>
                  <a:gd name="T23" fmla="*/ 0 h 10423"/>
                  <a:gd name="T24" fmla="*/ 0 w 8993"/>
                  <a:gd name="T25" fmla="*/ 0 h 10423"/>
                  <a:gd name="T26" fmla="*/ 0 w 8993"/>
                  <a:gd name="T27" fmla="*/ 0 h 10423"/>
                  <a:gd name="T28" fmla="*/ 0 w 8993"/>
                  <a:gd name="T29" fmla="*/ 0 h 10423"/>
                  <a:gd name="T30" fmla="*/ 0 w 8993"/>
                  <a:gd name="T31" fmla="*/ 0 h 10423"/>
                  <a:gd name="T32" fmla="*/ 0 w 8993"/>
                  <a:gd name="T33" fmla="*/ 0 h 10423"/>
                  <a:gd name="T34" fmla="*/ 0 w 8993"/>
                  <a:gd name="T35" fmla="*/ 0 h 10423"/>
                  <a:gd name="T36" fmla="*/ 0 w 8993"/>
                  <a:gd name="T37" fmla="*/ 0 h 10423"/>
                  <a:gd name="T38" fmla="*/ 0 w 8993"/>
                  <a:gd name="T39" fmla="*/ 0 h 10423"/>
                  <a:gd name="T40" fmla="*/ 0 w 8993"/>
                  <a:gd name="T41" fmla="*/ 0 h 10423"/>
                  <a:gd name="T42" fmla="*/ 0 w 8993"/>
                  <a:gd name="T43" fmla="*/ 0 h 10423"/>
                  <a:gd name="T44" fmla="*/ 0 w 8993"/>
                  <a:gd name="T45" fmla="*/ 0 h 10423"/>
                  <a:gd name="T46" fmla="*/ 0 w 8993"/>
                  <a:gd name="T47" fmla="*/ 0 h 10423"/>
                  <a:gd name="T48" fmla="*/ 0 w 8993"/>
                  <a:gd name="T49" fmla="*/ 0 h 10423"/>
                  <a:gd name="T50" fmla="*/ 0 w 8993"/>
                  <a:gd name="T51" fmla="*/ 0 h 10423"/>
                  <a:gd name="T52" fmla="*/ 0 w 8993"/>
                  <a:gd name="T53" fmla="*/ 0 h 10423"/>
                  <a:gd name="T54" fmla="*/ 0 w 8993"/>
                  <a:gd name="T55" fmla="*/ 0 h 10423"/>
                  <a:gd name="T56" fmla="*/ 0 w 8993"/>
                  <a:gd name="T57" fmla="*/ 0 h 10423"/>
                  <a:gd name="T58" fmla="*/ 0 w 8993"/>
                  <a:gd name="T59" fmla="*/ 0 h 10423"/>
                  <a:gd name="T60" fmla="*/ 0 w 8993"/>
                  <a:gd name="T61" fmla="*/ 0 h 10423"/>
                  <a:gd name="T62" fmla="*/ 0 w 8993"/>
                  <a:gd name="T63" fmla="*/ 0 h 10423"/>
                  <a:gd name="T64" fmla="*/ 0 w 8993"/>
                  <a:gd name="T65" fmla="*/ 0 h 10423"/>
                  <a:gd name="T66" fmla="*/ 0 w 8993"/>
                  <a:gd name="T67" fmla="*/ 0 h 10423"/>
                  <a:gd name="T68" fmla="*/ 0 w 8993"/>
                  <a:gd name="T69" fmla="*/ 0 h 10423"/>
                  <a:gd name="T70" fmla="*/ 0 w 8993"/>
                  <a:gd name="T71" fmla="*/ 0 h 10423"/>
                  <a:gd name="T72" fmla="*/ 0 w 8993"/>
                  <a:gd name="T73" fmla="*/ 0 h 10423"/>
                  <a:gd name="T74" fmla="*/ 0 w 8993"/>
                  <a:gd name="T75" fmla="*/ 0 h 10423"/>
                  <a:gd name="T76" fmla="*/ 0 w 8993"/>
                  <a:gd name="T77" fmla="*/ 0 h 10423"/>
                  <a:gd name="T78" fmla="*/ 0 w 8993"/>
                  <a:gd name="T79" fmla="*/ 0 h 10423"/>
                  <a:gd name="T80" fmla="*/ 0 w 8993"/>
                  <a:gd name="T81" fmla="*/ 0 h 10423"/>
                  <a:gd name="T82" fmla="*/ 0 w 8993"/>
                  <a:gd name="T83" fmla="*/ 0 h 10423"/>
                  <a:gd name="T84" fmla="*/ 0 w 8993"/>
                  <a:gd name="T85" fmla="*/ 0 h 10423"/>
                  <a:gd name="T86" fmla="*/ 0 w 8993"/>
                  <a:gd name="T87" fmla="*/ 0 h 10423"/>
                  <a:gd name="T88" fmla="*/ 0 w 8993"/>
                  <a:gd name="T89" fmla="*/ 0 h 10423"/>
                  <a:gd name="T90" fmla="*/ 0 w 8993"/>
                  <a:gd name="T91" fmla="*/ 0 h 10423"/>
                  <a:gd name="T92" fmla="*/ 0 w 8993"/>
                  <a:gd name="T93" fmla="*/ 0 h 10423"/>
                  <a:gd name="T94" fmla="*/ 0 w 8993"/>
                  <a:gd name="T95" fmla="*/ 0 h 10423"/>
                  <a:gd name="T96" fmla="*/ 0 w 8993"/>
                  <a:gd name="T97" fmla="*/ 0 h 10423"/>
                  <a:gd name="T98" fmla="*/ 0 w 8993"/>
                  <a:gd name="T99" fmla="*/ 0 h 10423"/>
                  <a:gd name="T100" fmla="*/ 0 w 8993"/>
                  <a:gd name="T101" fmla="*/ 0 h 10423"/>
                  <a:gd name="T102" fmla="*/ 0 w 8993"/>
                  <a:gd name="T103" fmla="*/ 0 h 10423"/>
                  <a:gd name="T104" fmla="*/ 0 w 8993"/>
                  <a:gd name="T105" fmla="*/ 0 h 10423"/>
                  <a:gd name="T106" fmla="*/ 0 w 8993"/>
                  <a:gd name="T107" fmla="*/ 0 h 10423"/>
                  <a:gd name="T108" fmla="*/ 0 w 8993"/>
                  <a:gd name="T109" fmla="*/ 0 h 10423"/>
                  <a:gd name="T110" fmla="*/ 0 w 8993"/>
                  <a:gd name="T111" fmla="*/ 0 h 10423"/>
                  <a:gd name="T112" fmla="*/ 0 w 8993"/>
                  <a:gd name="T113" fmla="*/ 0 h 10423"/>
                  <a:gd name="T114" fmla="*/ 0 w 8993"/>
                  <a:gd name="T115" fmla="*/ 0 h 10423"/>
                  <a:gd name="T116" fmla="*/ 0 w 8993"/>
                  <a:gd name="T117" fmla="*/ 0 h 10423"/>
                  <a:gd name="T118" fmla="*/ 0 w 8993"/>
                  <a:gd name="T119" fmla="*/ 0 h 10423"/>
                  <a:gd name="T120" fmla="*/ 0 w 8993"/>
                  <a:gd name="T121" fmla="*/ 0 h 10423"/>
                  <a:gd name="T122" fmla="*/ 0 w 8993"/>
                  <a:gd name="T123" fmla="*/ 0 h 10423"/>
                  <a:gd name="T124" fmla="*/ 0 w 8993"/>
                  <a:gd name="T125" fmla="*/ 0 h 10423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993"/>
                  <a:gd name="T190" fmla="*/ 0 h 10423"/>
                  <a:gd name="T191" fmla="*/ 8993 w 8993"/>
                  <a:gd name="T192" fmla="*/ 10423 h 10423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993" h="10423">
                    <a:moveTo>
                      <a:pt x="3156" y="303"/>
                    </a:moveTo>
                    <a:lnTo>
                      <a:pt x="4324" y="346"/>
                    </a:lnTo>
                    <a:lnTo>
                      <a:pt x="4410" y="0"/>
                    </a:lnTo>
                    <a:lnTo>
                      <a:pt x="6097" y="87"/>
                    </a:lnTo>
                    <a:lnTo>
                      <a:pt x="6053" y="2163"/>
                    </a:lnTo>
                    <a:lnTo>
                      <a:pt x="6702" y="2206"/>
                    </a:lnTo>
                    <a:lnTo>
                      <a:pt x="6615" y="3676"/>
                    </a:lnTo>
                    <a:lnTo>
                      <a:pt x="7350" y="3763"/>
                    </a:lnTo>
                    <a:lnTo>
                      <a:pt x="7696" y="3590"/>
                    </a:lnTo>
                    <a:lnTo>
                      <a:pt x="7826" y="3849"/>
                    </a:lnTo>
                    <a:lnTo>
                      <a:pt x="7826" y="3979"/>
                    </a:lnTo>
                    <a:lnTo>
                      <a:pt x="8388" y="4066"/>
                    </a:lnTo>
                    <a:cubicBezTo>
                      <a:pt x="8561" y="4412"/>
                      <a:pt x="8648" y="4628"/>
                      <a:pt x="8561" y="4758"/>
                    </a:cubicBezTo>
                    <a:cubicBezTo>
                      <a:pt x="8604" y="5060"/>
                      <a:pt x="7696" y="5190"/>
                      <a:pt x="8561" y="5536"/>
                    </a:cubicBezTo>
                    <a:cubicBezTo>
                      <a:pt x="8821" y="5666"/>
                      <a:pt x="8821" y="5839"/>
                      <a:pt x="8734" y="6055"/>
                    </a:cubicBezTo>
                    <a:cubicBezTo>
                      <a:pt x="8388" y="5969"/>
                      <a:pt x="8302" y="6098"/>
                      <a:pt x="8561" y="6488"/>
                    </a:cubicBezTo>
                    <a:cubicBezTo>
                      <a:pt x="8648" y="6617"/>
                      <a:pt x="8604" y="6747"/>
                      <a:pt x="8475" y="6877"/>
                    </a:cubicBezTo>
                    <a:cubicBezTo>
                      <a:pt x="8475" y="7007"/>
                      <a:pt x="8475" y="7136"/>
                      <a:pt x="8475" y="7266"/>
                    </a:cubicBezTo>
                    <a:lnTo>
                      <a:pt x="8604" y="7353"/>
                    </a:lnTo>
                    <a:cubicBezTo>
                      <a:pt x="8993" y="7742"/>
                      <a:pt x="8907" y="7915"/>
                      <a:pt x="8302" y="7915"/>
                    </a:cubicBezTo>
                    <a:cubicBezTo>
                      <a:pt x="8172" y="7958"/>
                      <a:pt x="7913" y="7915"/>
                      <a:pt x="7783" y="7958"/>
                    </a:cubicBezTo>
                    <a:cubicBezTo>
                      <a:pt x="7653" y="8045"/>
                      <a:pt x="7567" y="8174"/>
                      <a:pt x="7523" y="8131"/>
                    </a:cubicBezTo>
                    <a:cubicBezTo>
                      <a:pt x="7264" y="8001"/>
                      <a:pt x="7221" y="8174"/>
                      <a:pt x="7091" y="8261"/>
                    </a:cubicBezTo>
                    <a:cubicBezTo>
                      <a:pt x="6615" y="8304"/>
                      <a:pt x="6270" y="8304"/>
                      <a:pt x="5794" y="8304"/>
                    </a:cubicBezTo>
                    <a:cubicBezTo>
                      <a:pt x="5578" y="8174"/>
                      <a:pt x="5405" y="8131"/>
                      <a:pt x="5275" y="8304"/>
                    </a:cubicBezTo>
                    <a:cubicBezTo>
                      <a:pt x="5145" y="8520"/>
                      <a:pt x="4886" y="8391"/>
                      <a:pt x="4627" y="8304"/>
                    </a:cubicBezTo>
                    <a:cubicBezTo>
                      <a:pt x="4324" y="8218"/>
                      <a:pt x="4151" y="8261"/>
                      <a:pt x="4194" y="8564"/>
                    </a:cubicBezTo>
                    <a:cubicBezTo>
                      <a:pt x="4237" y="8823"/>
                      <a:pt x="4194" y="8866"/>
                      <a:pt x="4108" y="8996"/>
                    </a:cubicBezTo>
                    <a:cubicBezTo>
                      <a:pt x="4021" y="9126"/>
                      <a:pt x="4064" y="9256"/>
                      <a:pt x="3848" y="9212"/>
                    </a:cubicBezTo>
                    <a:cubicBezTo>
                      <a:pt x="3675" y="9212"/>
                      <a:pt x="3459" y="9256"/>
                      <a:pt x="3416" y="9602"/>
                    </a:cubicBezTo>
                    <a:cubicBezTo>
                      <a:pt x="3286" y="9861"/>
                      <a:pt x="3156" y="9991"/>
                      <a:pt x="3027" y="9861"/>
                    </a:cubicBezTo>
                    <a:cubicBezTo>
                      <a:pt x="2854" y="9731"/>
                      <a:pt x="2681" y="9775"/>
                      <a:pt x="2551" y="10034"/>
                    </a:cubicBezTo>
                    <a:cubicBezTo>
                      <a:pt x="2421" y="10294"/>
                      <a:pt x="2119" y="10423"/>
                      <a:pt x="1946" y="10121"/>
                    </a:cubicBezTo>
                    <a:cubicBezTo>
                      <a:pt x="1903" y="9948"/>
                      <a:pt x="1773" y="9904"/>
                      <a:pt x="1557" y="9948"/>
                    </a:cubicBezTo>
                    <a:cubicBezTo>
                      <a:pt x="1297" y="9948"/>
                      <a:pt x="1038" y="9861"/>
                      <a:pt x="822" y="9645"/>
                    </a:cubicBezTo>
                    <a:lnTo>
                      <a:pt x="649" y="9645"/>
                    </a:lnTo>
                    <a:lnTo>
                      <a:pt x="433" y="9602"/>
                    </a:lnTo>
                    <a:lnTo>
                      <a:pt x="389" y="8607"/>
                    </a:lnTo>
                    <a:lnTo>
                      <a:pt x="649" y="7958"/>
                    </a:lnTo>
                    <a:lnTo>
                      <a:pt x="433" y="7785"/>
                    </a:lnTo>
                    <a:lnTo>
                      <a:pt x="130" y="8088"/>
                    </a:lnTo>
                    <a:lnTo>
                      <a:pt x="0" y="7958"/>
                    </a:lnTo>
                    <a:lnTo>
                      <a:pt x="303" y="7655"/>
                    </a:lnTo>
                    <a:lnTo>
                      <a:pt x="173" y="7050"/>
                    </a:lnTo>
                    <a:lnTo>
                      <a:pt x="519" y="6963"/>
                    </a:lnTo>
                    <a:lnTo>
                      <a:pt x="519" y="6790"/>
                    </a:lnTo>
                    <a:lnTo>
                      <a:pt x="260" y="6531"/>
                    </a:lnTo>
                    <a:lnTo>
                      <a:pt x="346" y="6185"/>
                    </a:lnTo>
                    <a:lnTo>
                      <a:pt x="519" y="6228"/>
                    </a:lnTo>
                    <a:cubicBezTo>
                      <a:pt x="605" y="6012"/>
                      <a:pt x="735" y="5882"/>
                      <a:pt x="908" y="5796"/>
                    </a:cubicBezTo>
                    <a:lnTo>
                      <a:pt x="865" y="5406"/>
                    </a:lnTo>
                    <a:lnTo>
                      <a:pt x="433" y="5060"/>
                    </a:lnTo>
                    <a:lnTo>
                      <a:pt x="433" y="4758"/>
                    </a:lnTo>
                    <a:lnTo>
                      <a:pt x="649" y="4585"/>
                    </a:lnTo>
                    <a:lnTo>
                      <a:pt x="605" y="4282"/>
                    </a:lnTo>
                    <a:lnTo>
                      <a:pt x="1038" y="2941"/>
                    </a:lnTo>
                    <a:cubicBezTo>
                      <a:pt x="1168" y="2422"/>
                      <a:pt x="1384" y="2076"/>
                      <a:pt x="1600" y="1990"/>
                    </a:cubicBezTo>
                    <a:lnTo>
                      <a:pt x="1427" y="1644"/>
                    </a:lnTo>
                    <a:cubicBezTo>
                      <a:pt x="1427" y="1644"/>
                      <a:pt x="1470" y="1644"/>
                      <a:pt x="1470" y="1600"/>
                    </a:cubicBezTo>
                    <a:cubicBezTo>
                      <a:pt x="1643" y="1514"/>
                      <a:pt x="1816" y="1298"/>
                      <a:pt x="1989" y="1254"/>
                    </a:cubicBezTo>
                    <a:cubicBezTo>
                      <a:pt x="2205" y="1168"/>
                      <a:pt x="2421" y="1168"/>
                      <a:pt x="2638" y="1038"/>
                    </a:cubicBezTo>
                    <a:lnTo>
                      <a:pt x="3156" y="1081"/>
                    </a:lnTo>
                    <a:lnTo>
                      <a:pt x="3156" y="303"/>
                    </a:lnTo>
                    <a:close/>
                  </a:path>
                </a:pathLst>
              </a:custGeom>
              <a:solidFill>
                <a:srgbClr val="00B0F0"/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261" y="2486"/>
              <a:ext cx="1629" cy="1511"/>
              <a:chOff x="261" y="2486"/>
              <a:chExt cx="1629" cy="1511"/>
            </a:xfrm>
          </p:grpSpPr>
          <p:sp>
            <p:nvSpPr>
              <p:cNvPr id="18585" name="Freeform 41" descr="Мелкая сетка"/>
              <p:cNvSpPr>
                <a:spLocks/>
              </p:cNvSpPr>
              <p:nvPr/>
            </p:nvSpPr>
            <p:spPr bwMode="auto">
              <a:xfrm>
                <a:off x="261" y="2486"/>
                <a:ext cx="1629" cy="1511"/>
              </a:xfrm>
              <a:custGeom>
                <a:avLst/>
                <a:gdLst>
                  <a:gd name="T0" fmla="*/ 0 w 9730"/>
                  <a:gd name="T1" fmla="*/ 0 h 8996"/>
                  <a:gd name="T2" fmla="*/ 0 w 9730"/>
                  <a:gd name="T3" fmla="*/ 0 h 8996"/>
                  <a:gd name="T4" fmla="*/ 0 w 9730"/>
                  <a:gd name="T5" fmla="*/ 0 h 8996"/>
                  <a:gd name="T6" fmla="*/ 0 w 9730"/>
                  <a:gd name="T7" fmla="*/ 0 h 8996"/>
                  <a:gd name="T8" fmla="*/ 0 w 9730"/>
                  <a:gd name="T9" fmla="*/ 0 h 8996"/>
                  <a:gd name="T10" fmla="*/ 0 w 9730"/>
                  <a:gd name="T11" fmla="*/ 0 h 8996"/>
                  <a:gd name="T12" fmla="*/ 0 w 9730"/>
                  <a:gd name="T13" fmla="*/ 0 h 8996"/>
                  <a:gd name="T14" fmla="*/ 0 w 9730"/>
                  <a:gd name="T15" fmla="*/ 0 h 8996"/>
                  <a:gd name="T16" fmla="*/ 0 w 9730"/>
                  <a:gd name="T17" fmla="*/ 0 h 8996"/>
                  <a:gd name="T18" fmla="*/ 0 w 9730"/>
                  <a:gd name="T19" fmla="*/ 0 h 8996"/>
                  <a:gd name="T20" fmla="*/ 0 w 9730"/>
                  <a:gd name="T21" fmla="*/ 0 h 8996"/>
                  <a:gd name="T22" fmla="*/ 0 w 9730"/>
                  <a:gd name="T23" fmla="*/ 0 h 8996"/>
                  <a:gd name="T24" fmla="*/ 0 w 9730"/>
                  <a:gd name="T25" fmla="*/ 0 h 8996"/>
                  <a:gd name="T26" fmla="*/ 0 w 9730"/>
                  <a:gd name="T27" fmla="*/ 0 h 8996"/>
                  <a:gd name="T28" fmla="*/ 0 w 9730"/>
                  <a:gd name="T29" fmla="*/ 0 h 8996"/>
                  <a:gd name="T30" fmla="*/ 0 w 9730"/>
                  <a:gd name="T31" fmla="*/ 0 h 8996"/>
                  <a:gd name="T32" fmla="*/ 0 w 9730"/>
                  <a:gd name="T33" fmla="*/ 0 h 8996"/>
                  <a:gd name="T34" fmla="*/ 0 w 9730"/>
                  <a:gd name="T35" fmla="*/ 0 h 8996"/>
                  <a:gd name="T36" fmla="*/ 0 w 9730"/>
                  <a:gd name="T37" fmla="*/ 0 h 8996"/>
                  <a:gd name="T38" fmla="*/ 0 w 9730"/>
                  <a:gd name="T39" fmla="*/ 0 h 8996"/>
                  <a:gd name="T40" fmla="*/ 0 w 9730"/>
                  <a:gd name="T41" fmla="*/ 0 h 8996"/>
                  <a:gd name="T42" fmla="*/ 0 w 9730"/>
                  <a:gd name="T43" fmla="*/ 0 h 8996"/>
                  <a:gd name="T44" fmla="*/ 0 w 9730"/>
                  <a:gd name="T45" fmla="*/ 0 h 8996"/>
                  <a:gd name="T46" fmla="*/ 0 w 9730"/>
                  <a:gd name="T47" fmla="*/ 0 h 8996"/>
                  <a:gd name="T48" fmla="*/ 0 w 9730"/>
                  <a:gd name="T49" fmla="*/ 0 h 8996"/>
                  <a:gd name="T50" fmla="*/ 0 w 9730"/>
                  <a:gd name="T51" fmla="*/ 0 h 8996"/>
                  <a:gd name="T52" fmla="*/ 0 w 9730"/>
                  <a:gd name="T53" fmla="*/ 0 h 8996"/>
                  <a:gd name="T54" fmla="*/ 0 w 9730"/>
                  <a:gd name="T55" fmla="*/ 0 h 8996"/>
                  <a:gd name="T56" fmla="*/ 0 w 9730"/>
                  <a:gd name="T57" fmla="*/ 0 h 8996"/>
                  <a:gd name="T58" fmla="*/ 0 w 9730"/>
                  <a:gd name="T59" fmla="*/ 0 h 8996"/>
                  <a:gd name="T60" fmla="*/ 0 w 9730"/>
                  <a:gd name="T61" fmla="*/ 0 h 8996"/>
                  <a:gd name="T62" fmla="*/ 0 w 9730"/>
                  <a:gd name="T63" fmla="*/ 0 h 8996"/>
                  <a:gd name="T64" fmla="*/ 0 w 9730"/>
                  <a:gd name="T65" fmla="*/ 0 h 8996"/>
                  <a:gd name="T66" fmla="*/ 0 w 9730"/>
                  <a:gd name="T67" fmla="*/ 0 h 8996"/>
                  <a:gd name="T68" fmla="*/ 0 w 9730"/>
                  <a:gd name="T69" fmla="*/ 0 h 8996"/>
                  <a:gd name="T70" fmla="*/ 0 w 9730"/>
                  <a:gd name="T71" fmla="*/ 0 h 8996"/>
                  <a:gd name="T72" fmla="*/ 0 w 9730"/>
                  <a:gd name="T73" fmla="*/ 0 h 8996"/>
                  <a:gd name="T74" fmla="*/ 0 w 9730"/>
                  <a:gd name="T75" fmla="*/ 0 h 8996"/>
                  <a:gd name="T76" fmla="*/ 0 w 9730"/>
                  <a:gd name="T77" fmla="*/ 0 h 8996"/>
                  <a:gd name="T78" fmla="*/ 0 w 9730"/>
                  <a:gd name="T79" fmla="*/ 0 h 8996"/>
                  <a:gd name="T80" fmla="*/ 0 w 9730"/>
                  <a:gd name="T81" fmla="*/ 0 h 8996"/>
                  <a:gd name="T82" fmla="*/ 0 w 9730"/>
                  <a:gd name="T83" fmla="*/ 0 h 8996"/>
                  <a:gd name="T84" fmla="*/ 0 w 9730"/>
                  <a:gd name="T85" fmla="*/ 0 h 8996"/>
                  <a:gd name="T86" fmla="*/ 0 w 9730"/>
                  <a:gd name="T87" fmla="*/ 0 h 8996"/>
                  <a:gd name="T88" fmla="*/ 0 w 9730"/>
                  <a:gd name="T89" fmla="*/ 0 h 8996"/>
                  <a:gd name="T90" fmla="*/ 0 w 9730"/>
                  <a:gd name="T91" fmla="*/ 0 h 8996"/>
                  <a:gd name="T92" fmla="*/ 0 w 9730"/>
                  <a:gd name="T93" fmla="*/ 0 h 8996"/>
                  <a:gd name="T94" fmla="*/ 0 w 9730"/>
                  <a:gd name="T95" fmla="*/ 0 h 8996"/>
                  <a:gd name="T96" fmla="*/ 0 w 9730"/>
                  <a:gd name="T97" fmla="*/ 0 h 8996"/>
                  <a:gd name="T98" fmla="*/ 0 w 9730"/>
                  <a:gd name="T99" fmla="*/ 0 h 8996"/>
                  <a:gd name="T100" fmla="*/ 0 w 9730"/>
                  <a:gd name="T101" fmla="*/ 0 h 8996"/>
                  <a:gd name="T102" fmla="*/ 0 w 9730"/>
                  <a:gd name="T103" fmla="*/ 0 h 8996"/>
                  <a:gd name="T104" fmla="*/ 0 w 9730"/>
                  <a:gd name="T105" fmla="*/ 0 h 8996"/>
                  <a:gd name="T106" fmla="*/ 0 w 9730"/>
                  <a:gd name="T107" fmla="*/ 0 h 8996"/>
                  <a:gd name="T108" fmla="*/ 0 w 9730"/>
                  <a:gd name="T109" fmla="*/ 0 h 89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730"/>
                  <a:gd name="T166" fmla="*/ 0 h 8996"/>
                  <a:gd name="T167" fmla="*/ 9730 w 9730"/>
                  <a:gd name="T168" fmla="*/ 8996 h 899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730" h="8996">
                    <a:moveTo>
                      <a:pt x="9730" y="6358"/>
                    </a:moveTo>
                    <a:lnTo>
                      <a:pt x="5924" y="6704"/>
                    </a:lnTo>
                    <a:lnTo>
                      <a:pt x="5881" y="7137"/>
                    </a:lnTo>
                    <a:lnTo>
                      <a:pt x="5535" y="7266"/>
                    </a:lnTo>
                    <a:lnTo>
                      <a:pt x="5189" y="7958"/>
                    </a:lnTo>
                    <a:lnTo>
                      <a:pt x="4800" y="7742"/>
                    </a:lnTo>
                    <a:lnTo>
                      <a:pt x="3459" y="8823"/>
                    </a:lnTo>
                    <a:cubicBezTo>
                      <a:pt x="3459" y="8823"/>
                      <a:pt x="3503" y="8780"/>
                      <a:pt x="3503" y="8780"/>
                    </a:cubicBezTo>
                    <a:cubicBezTo>
                      <a:pt x="3589" y="8477"/>
                      <a:pt x="3676" y="8175"/>
                      <a:pt x="3762" y="7915"/>
                    </a:cubicBezTo>
                    <a:cubicBezTo>
                      <a:pt x="3416" y="7526"/>
                      <a:pt x="3113" y="7093"/>
                      <a:pt x="2854" y="6661"/>
                    </a:cubicBezTo>
                    <a:cubicBezTo>
                      <a:pt x="2594" y="6834"/>
                      <a:pt x="2335" y="7050"/>
                      <a:pt x="2508" y="7310"/>
                    </a:cubicBezTo>
                    <a:cubicBezTo>
                      <a:pt x="2594" y="7483"/>
                      <a:pt x="2594" y="7656"/>
                      <a:pt x="2465" y="7829"/>
                    </a:cubicBezTo>
                    <a:cubicBezTo>
                      <a:pt x="2465" y="7872"/>
                      <a:pt x="2421" y="7915"/>
                      <a:pt x="2378" y="7958"/>
                    </a:cubicBezTo>
                    <a:cubicBezTo>
                      <a:pt x="2335" y="8045"/>
                      <a:pt x="2335" y="8218"/>
                      <a:pt x="2378" y="8391"/>
                    </a:cubicBezTo>
                    <a:lnTo>
                      <a:pt x="2162" y="8996"/>
                    </a:lnTo>
                    <a:lnTo>
                      <a:pt x="1773" y="8780"/>
                    </a:lnTo>
                    <a:cubicBezTo>
                      <a:pt x="1643" y="8607"/>
                      <a:pt x="1773" y="8521"/>
                      <a:pt x="1773" y="8434"/>
                    </a:cubicBezTo>
                    <a:lnTo>
                      <a:pt x="1730" y="8045"/>
                    </a:lnTo>
                    <a:cubicBezTo>
                      <a:pt x="1297" y="7742"/>
                      <a:pt x="908" y="7612"/>
                      <a:pt x="519" y="7310"/>
                    </a:cubicBezTo>
                    <a:cubicBezTo>
                      <a:pt x="648" y="7093"/>
                      <a:pt x="778" y="6920"/>
                      <a:pt x="908" y="6704"/>
                    </a:cubicBezTo>
                    <a:cubicBezTo>
                      <a:pt x="778" y="6661"/>
                      <a:pt x="648" y="6574"/>
                      <a:pt x="519" y="6531"/>
                    </a:cubicBezTo>
                    <a:cubicBezTo>
                      <a:pt x="259" y="6445"/>
                      <a:pt x="519" y="6185"/>
                      <a:pt x="519" y="5839"/>
                    </a:cubicBezTo>
                    <a:cubicBezTo>
                      <a:pt x="519" y="5623"/>
                      <a:pt x="432" y="5536"/>
                      <a:pt x="389" y="5406"/>
                    </a:cubicBezTo>
                    <a:cubicBezTo>
                      <a:pt x="303" y="5363"/>
                      <a:pt x="216" y="5320"/>
                      <a:pt x="173" y="5320"/>
                    </a:cubicBezTo>
                    <a:cubicBezTo>
                      <a:pt x="0" y="5147"/>
                      <a:pt x="43" y="5017"/>
                      <a:pt x="173" y="4974"/>
                    </a:cubicBezTo>
                    <a:cubicBezTo>
                      <a:pt x="303" y="4887"/>
                      <a:pt x="432" y="4844"/>
                      <a:pt x="475" y="4714"/>
                    </a:cubicBezTo>
                    <a:cubicBezTo>
                      <a:pt x="519" y="4585"/>
                      <a:pt x="562" y="4498"/>
                      <a:pt x="648" y="4541"/>
                    </a:cubicBezTo>
                    <a:cubicBezTo>
                      <a:pt x="648" y="4412"/>
                      <a:pt x="692" y="4325"/>
                      <a:pt x="692" y="4239"/>
                    </a:cubicBezTo>
                    <a:cubicBezTo>
                      <a:pt x="821" y="4109"/>
                      <a:pt x="865" y="3936"/>
                      <a:pt x="908" y="3720"/>
                    </a:cubicBezTo>
                    <a:cubicBezTo>
                      <a:pt x="951" y="3374"/>
                      <a:pt x="1340" y="3417"/>
                      <a:pt x="1513" y="3287"/>
                    </a:cubicBezTo>
                    <a:cubicBezTo>
                      <a:pt x="1730" y="3071"/>
                      <a:pt x="1989" y="3028"/>
                      <a:pt x="2119" y="2811"/>
                    </a:cubicBezTo>
                    <a:cubicBezTo>
                      <a:pt x="2205" y="2682"/>
                      <a:pt x="2249" y="2725"/>
                      <a:pt x="2292" y="2682"/>
                    </a:cubicBezTo>
                    <a:cubicBezTo>
                      <a:pt x="2378" y="2682"/>
                      <a:pt x="2551" y="2768"/>
                      <a:pt x="2508" y="2638"/>
                    </a:cubicBezTo>
                    <a:cubicBezTo>
                      <a:pt x="2421" y="2508"/>
                      <a:pt x="2465" y="2422"/>
                      <a:pt x="2551" y="2422"/>
                    </a:cubicBezTo>
                    <a:cubicBezTo>
                      <a:pt x="2681" y="2465"/>
                      <a:pt x="2724" y="2422"/>
                      <a:pt x="2724" y="2292"/>
                    </a:cubicBezTo>
                    <a:cubicBezTo>
                      <a:pt x="2724" y="2206"/>
                      <a:pt x="2767" y="2119"/>
                      <a:pt x="2767" y="1989"/>
                    </a:cubicBezTo>
                    <a:cubicBezTo>
                      <a:pt x="2724" y="1903"/>
                      <a:pt x="2681" y="1816"/>
                      <a:pt x="2681" y="1687"/>
                    </a:cubicBezTo>
                    <a:cubicBezTo>
                      <a:pt x="2681" y="1600"/>
                      <a:pt x="2638" y="1470"/>
                      <a:pt x="2551" y="1384"/>
                    </a:cubicBezTo>
                    <a:cubicBezTo>
                      <a:pt x="2378" y="1168"/>
                      <a:pt x="2335" y="951"/>
                      <a:pt x="2594" y="822"/>
                    </a:cubicBezTo>
                    <a:cubicBezTo>
                      <a:pt x="2767" y="778"/>
                      <a:pt x="2767" y="692"/>
                      <a:pt x="2638" y="562"/>
                    </a:cubicBezTo>
                    <a:cubicBezTo>
                      <a:pt x="2378" y="173"/>
                      <a:pt x="2767" y="259"/>
                      <a:pt x="2811" y="0"/>
                    </a:cubicBezTo>
                    <a:cubicBezTo>
                      <a:pt x="2984" y="86"/>
                      <a:pt x="3243" y="216"/>
                      <a:pt x="3416" y="346"/>
                    </a:cubicBezTo>
                    <a:cubicBezTo>
                      <a:pt x="3719" y="562"/>
                      <a:pt x="3416" y="778"/>
                      <a:pt x="3892" y="1038"/>
                    </a:cubicBezTo>
                    <a:cubicBezTo>
                      <a:pt x="3978" y="1124"/>
                      <a:pt x="4108" y="1254"/>
                      <a:pt x="4195" y="1341"/>
                    </a:cubicBezTo>
                    <a:cubicBezTo>
                      <a:pt x="4281" y="1514"/>
                      <a:pt x="4411" y="1643"/>
                      <a:pt x="4627" y="1816"/>
                    </a:cubicBezTo>
                    <a:cubicBezTo>
                      <a:pt x="4713" y="2465"/>
                      <a:pt x="4670" y="2162"/>
                      <a:pt x="5059" y="2335"/>
                    </a:cubicBezTo>
                    <a:cubicBezTo>
                      <a:pt x="5449" y="2638"/>
                      <a:pt x="5405" y="2508"/>
                      <a:pt x="5924" y="2379"/>
                    </a:cubicBezTo>
                    <a:cubicBezTo>
                      <a:pt x="6141" y="2508"/>
                      <a:pt x="6357" y="2552"/>
                      <a:pt x="6659" y="2552"/>
                    </a:cubicBezTo>
                    <a:cubicBezTo>
                      <a:pt x="7395" y="2379"/>
                      <a:pt x="8173" y="2119"/>
                      <a:pt x="9038" y="1773"/>
                    </a:cubicBezTo>
                    <a:lnTo>
                      <a:pt x="9124" y="1816"/>
                    </a:lnTo>
                    <a:lnTo>
                      <a:pt x="9124" y="2033"/>
                    </a:lnTo>
                    <a:lnTo>
                      <a:pt x="9297" y="2249"/>
                    </a:lnTo>
                    <a:lnTo>
                      <a:pt x="9297" y="4844"/>
                    </a:lnTo>
                    <a:lnTo>
                      <a:pt x="9470" y="4887"/>
                    </a:lnTo>
                    <a:lnTo>
                      <a:pt x="9730" y="6358"/>
                    </a:lnTo>
                    <a:close/>
                  </a:path>
                </a:pathLst>
              </a:custGeom>
              <a:pattFill prst="smGri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86" name="Freeform 42" descr="Мелкая сетка"/>
              <p:cNvSpPr>
                <a:spLocks/>
              </p:cNvSpPr>
              <p:nvPr/>
            </p:nvSpPr>
            <p:spPr bwMode="auto">
              <a:xfrm>
                <a:off x="261" y="2486"/>
                <a:ext cx="1629" cy="1511"/>
              </a:xfrm>
              <a:custGeom>
                <a:avLst/>
                <a:gdLst>
                  <a:gd name="T0" fmla="*/ 0 w 9730"/>
                  <a:gd name="T1" fmla="*/ 0 h 8996"/>
                  <a:gd name="T2" fmla="*/ 0 w 9730"/>
                  <a:gd name="T3" fmla="*/ 0 h 8996"/>
                  <a:gd name="T4" fmla="*/ 0 w 9730"/>
                  <a:gd name="T5" fmla="*/ 0 h 8996"/>
                  <a:gd name="T6" fmla="*/ 0 w 9730"/>
                  <a:gd name="T7" fmla="*/ 0 h 8996"/>
                  <a:gd name="T8" fmla="*/ 0 w 9730"/>
                  <a:gd name="T9" fmla="*/ 0 h 8996"/>
                  <a:gd name="T10" fmla="*/ 0 w 9730"/>
                  <a:gd name="T11" fmla="*/ 0 h 8996"/>
                  <a:gd name="T12" fmla="*/ 0 w 9730"/>
                  <a:gd name="T13" fmla="*/ 0 h 8996"/>
                  <a:gd name="T14" fmla="*/ 0 w 9730"/>
                  <a:gd name="T15" fmla="*/ 0 h 8996"/>
                  <a:gd name="T16" fmla="*/ 0 w 9730"/>
                  <a:gd name="T17" fmla="*/ 0 h 8996"/>
                  <a:gd name="T18" fmla="*/ 0 w 9730"/>
                  <a:gd name="T19" fmla="*/ 0 h 8996"/>
                  <a:gd name="T20" fmla="*/ 0 w 9730"/>
                  <a:gd name="T21" fmla="*/ 0 h 8996"/>
                  <a:gd name="T22" fmla="*/ 0 w 9730"/>
                  <a:gd name="T23" fmla="*/ 0 h 8996"/>
                  <a:gd name="T24" fmla="*/ 0 w 9730"/>
                  <a:gd name="T25" fmla="*/ 0 h 8996"/>
                  <a:gd name="T26" fmla="*/ 0 w 9730"/>
                  <a:gd name="T27" fmla="*/ 0 h 8996"/>
                  <a:gd name="T28" fmla="*/ 0 w 9730"/>
                  <a:gd name="T29" fmla="*/ 0 h 8996"/>
                  <a:gd name="T30" fmla="*/ 0 w 9730"/>
                  <a:gd name="T31" fmla="*/ 0 h 8996"/>
                  <a:gd name="T32" fmla="*/ 0 w 9730"/>
                  <a:gd name="T33" fmla="*/ 0 h 8996"/>
                  <a:gd name="T34" fmla="*/ 0 w 9730"/>
                  <a:gd name="T35" fmla="*/ 0 h 8996"/>
                  <a:gd name="T36" fmla="*/ 0 w 9730"/>
                  <a:gd name="T37" fmla="*/ 0 h 8996"/>
                  <a:gd name="T38" fmla="*/ 0 w 9730"/>
                  <a:gd name="T39" fmla="*/ 0 h 8996"/>
                  <a:gd name="T40" fmla="*/ 0 w 9730"/>
                  <a:gd name="T41" fmla="*/ 0 h 8996"/>
                  <a:gd name="T42" fmla="*/ 0 w 9730"/>
                  <a:gd name="T43" fmla="*/ 0 h 8996"/>
                  <a:gd name="T44" fmla="*/ 0 w 9730"/>
                  <a:gd name="T45" fmla="*/ 0 h 8996"/>
                  <a:gd name="T46" fmla="*/ 0 w 9730"/>
                  <a:gd name="T47" fmla="*/ 0 h 8996"/>
                  <a:gd name="T48" fmla="*/ 0 w 9730"/>
                  <a:gd name="T49" fmla="*/ 0 h 8996"/>
                  <a:gd name="T50" fmla="*/ 0 w 9730"/>
                  <a:gd name="T51" fmla="*/ 0 h 8996"/>
                  <a:gd name="T52" fmla="*/ 0 w 9730"/>
                  <a:gd name="T53" fmla="*/ 0 h 8996"/>
                  <a:gd name="T54" fmla="*/ 0 w 9730"/>
                  <a:gd name="T55" fmla="*/ 0 h 8996"/>
                  <a:gd name="T56" fmla="*/ 0 w 9730"/>
                  <a:gd name="T57" fmla="*/ 0 h 8996"/>
                  <a:gd name="T58" fmla="*/ 0 w 9730"/>
                  <a:gd name="T59" fmla="*/ 0 h 8996"/>
                  <a:gd name="T60" fmla="*/ 0 w 9730"/>
                  <a:gd name="T61" fmla="*/ 0 h 8996"/>
                  <a:gd name="T62" fmla="*/ 0 w 9730"/>
                  <a:gd name="T63" fmla="*/ 0 h 8996"/>
                  <a:gd name="T64" fmla="*/ 0 w 9730"/>
                  <a:gd name="T65" fmla="*/ 0 h 8996"/>
                  <a:gd name="T66" fmla="*/ 0 w 9730"/>
                  <a:gd name="T67" fmla="*/ 0 h 8996"/>
                  <a:gd name="T68" fmla="*/ 0 w 9730"/>
                  <a:gd name="T69" fmla="*/ 0 h 8996"/>
                  <a:gd name="T70" fmla="*/ 0 w 9730"/>
                  <a:gd name="T71" fmla="*/ 0 h 8996"/>
                  <a:gd name="T72" fmla="*/ 0 w 9730"/>
                  <a:gd name="T73" fmla="*/ 0 h 8996"/>
                  <a:gd name="T74" fmla="*/ 0 w 9730"/>
                  <a:gd name="T75" fmla="*/ 0 h 8996"/>
                  <a:gd name="T76" fmla="*/ 0 w 9730"/>
                  <a:gd name="T77" fmla="*/ 0 h 8996"/>
                  <a:gd name="T78" fmla="*/ 0 w 9730"/>
                  <a:gd name="T79" fmla="*/ 0 h 8996"/>
                  <a:gd name="T80" fmla="*/ 0 w 9730"/>
                  <a:gd name="T81" fmla="*/ 0 h 8996"/>
                  <a:gd name="T82" fmla="*/ 0 w 9730"/>
                  <a:gd name="T83" fmla="*/ 0 h 8996"/>
                  <a:gd name="T84" fmla="*/ 0 w 9730"/>
                  <a:gd name="T85" fmla="*/ 0 h 8996"/>
                  <a:gd name="T86" fmla="*/ 0 w 9730"/>
                  <a:gd name="T87" fmla="*/ 0 h 8996"/>
                  <a:gd name="T88" fmla="*/ 0 w 9730"/>
                  <a:gd name="T89" fmla="*/ 0 h 8996"/>
                  <a:gd name="T90" fmla="*/ 0 w 9730"/>
                  <a:gd name="T91" fmla="*/ 0 h 8996"/>
                  <a:gd name="T92" fmla="*/ 0 w 9730"/>
                  <a:gd name="T93" fmla="*/ 0 h 8996"/>
                  <a:gd name="T94" fmla="*/ 0 w 9730"/>
                  <a:gd name="T95" fmla="*/ 0 h 8996"/>
                  <a:gd name="T96" fmla="*/ 0 w 9730"/>
                  <a:gd name="T97" fmla="*/ 0 h 8996"/>
                  <a:gd name="T98" fmla="*/ 0 w 9730"/>
                  <a:gd name="T99" fmla="*/ 0 h 8996"/>
                  <a:gd name="T100" fmla="*/ 0 w 9730"/>
                  <a:gd name="T101" fmla="*/ 0 h 8996"/>
                  <a:gd name="T102" fmla="*/ 0 w 9730"/>
                  <a:gd name="T103" fmla="*/ 0 h 8996"/>
                  <a:gd name="T104" fmla="*/ 0 w 9730"/>
                  <a:gd name="T105" fmla="*/ 0 h 8996"/>
                  <a:gd name="T106" fmla="*/ 0 w 9730"/>
                  <a:gd name="T107" fmla="*/ 0 h 8996"/>
                  <a:gd name="T108" fmla="*/ 0 w 9730"/>
                  <a:gd name="T109" fmla="*/ 0 h 89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730"/>
                  <a:gd name="T166" fmla="*/ 0 h 8996"/>
                  <a:gd name="T167" fmla="*/ 9730 w 9730"/>
                  <a:gd name="T168" fmla="*/ 8996 h 899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730" h="8996">
                    <a:moveTo>
                      <a:pt x="9730" y="6358"/>
                    </a:moveTo>
                    <a:lnTo>
                      <a:pt x="5924" y="6704"/>
                    </a:lnTo>
                    <a:lnTo>
                      <a:pt x="5881" y="7137"/>
                    </a:lnTo>
                    <a:lnTo>
                      <a:pt x="5535" y="7266"/>
                    </a:lnTo>
                    <a:lnTo>
                      <a:pt x="5189" y="7958"/>
                    </a:lnTo>
                    <a:lnTo>
                      <a:pt x="4800" y="7742"/>
                    </a:lnTo>
                    <a:lnTo>
                      <a:pt x="3459" y="8823"/>
                    </a:lnTo>
                    <a:cubicBezTo>
                      <a:pt x="3459" y="8823"/>
                      <a:pt x="3503" y="8780"/>
                      <a:pt x="3503" y="8780"/>
                    </a:cubicBezTo>
                    <a:cubicBezTo>
                      <a:pt x="3589" y="8477"/>
                      <a:pt x="3676" y="8175"/>
                      <a:pt x="3762" y="7915"/>
                    </a:cubicBezTo>
                    <a:cubicBezTo>
                      <a:pt x="3416" y="7526"/>
                      <a:pt x="3113" y="7093"/>
                      <a:pt x="2854" y="6661"/>
                    </a:cubicBezTo>
                    <a:cubicBezTo>
                      <a:pt x="2594" y="6834"/>
                      <a:pt x="2335" y="7050"/>
                      <a:pt x="2508" y="7310"/>
                    </a:cubicBezTo>
                    <a:cubicBezTo>
                      <a:pt x="2594" y="7483"/>
                      <a:pt x="2594" y="7656"/>
                      <a:pt x="2465" y="7829"/>
                    </a:cubicBezTo>
                    <a:cubicBezTo>
                      <a:pt x="2465" y="7872"/>
                      <a:pt x="2421" y="7915"/>
                      <a:pt x="2378" y="7958"/>
                    </a:cubicBezTo>
                    <a:cubicBezTo>
                      <a:pt x="2335" y="8045"/>
                      <a:pt x="2335" y="8218"/>
                      <a:pt x="2378" y="8391"/>
                    </a:cubicBezTo>
                    <a:lnTo>
                      <a:pt x="2162" y="8996"/>
                    </a:lnTo>
                    <a:lnTo>
                      <a:pt x="1773" y="8780"/>
                    </a:lnTo>
                    <a:cubicBezTo>
                      <a:pt x="1643" y="8607"/>
                      <a:pt x="1773" y="8521"/>
                      <a:pt x="1773" y="8434"/>
                    </a:cubicBezTo>
                    <a:lnTo>
                      <a:pt x="1730" y="8045"/>
                    </a:lnTo>
                    <a:cubicBezTo>
                      <a:pt x="1297" y="7742"/>
                      <a:pt x="908" y="7612"/>
                      <a:pt x="519" y="7310"/>
                    </a:cubicBezTo>
                    <a:cubicBezTo>
                      <a:pt x="648" y="7093"/>
                      <a:pt x="778" y="6920"/>
                      <a:pt x="908" y="6704"/>
                    </a:cubicBezTo>
                    <a:cubicBezTo>
                      <a:pt x="778" y="6661"/>
                      <a:pt x="648" y="6574"/>
                      <a:pt x="519" y="6531"/>
                    </a:cubicBezTo>
                    <a:cubicBezTo>
                      <a:pt x="259" y="6445"/>
                      <a:pt x="519" y="6185"/>
                      <a:pt x="519" y="5839"/>
                    </a:cubicBezTo>
                    <a:cubicBezTo>
                      <a:pt x="519" y="5623"/>
                      <a:pt x="432" y="5536"/>
                      <a:pt x="389" y="5406"/>
                    </a:cubicBezTo>
                    <a:cubicBezTo>
                      <a:pt x="303" y="5363"/>
                      <a:pt x="216" y="5320"/>
                      <a:pt x="173" y="5320"/>
                    </a:cubicBezTo>
                    <a:cubicBezTo>
                      <a:pt x="0" y="5147"/>
                      <a:pt x="43" y="5017"/>
                      <a:pt x="173" y="4974"/>
                    </a:cubicBezTo>
                    <a:cubicBezTo>
                      <a:pt x="303" y="4887"/>
                      <a:pt x="432" y="4844"/>
                      <a:pt x="475" y="4714"/>
                    </a:cubicBezTo>
                    <a:cubicBezTo>
                      <a:pt x="519" y="4585"/>
                      <a:pt x="562" y="4498"/>
                      <a:pt x="648" y="4541"/>
                    </a:cubicBezTo>
                    <a:cubicBezTo>
                      <a:pt x="648" y="4412"/>
                      <a:pt x="692" y="4325"/>
                      <a:pt x="692" y="4239"/>
                    </a:cubicBezTo>
                    <a:cubicBezTo>
                      <a:pt x="821" y="4109"/>
                      <a:pt x="865" y="3936"/>
                      <a:pt x="908" y="3720"/>
                    </a:cubicBezTo>
                    <a:cubicBezTo>
                      <a:pt x="951" y="3374"/>
                      <a:pt x="1340" y="3417"/>
                      <a:pt x="1513" y="3287"/>
                    </a:cubicBezTo>
                    <a:cubicBezTo>
                      <a:pt x="1730" y="3071"/>
                      <a:pt x="1989" y="3028"/>
                      <a:pt x="2119" y="2811"/>
                    </a:cubicBezTo>
                    <a:cubicBezTo>
                      <a:pt x="2205" y="2682"/>
                      <a:pt x="2249" y="2725"/>
                      <a:pt x="2292" y="2682"/>
                    </a:cubicBezTo>
                    <a:cubicBezTo>
                      <a:pt x="2378" y="2682"/>
                      <a:pt x="2551" y="2768"/>
                      <a:pt x="2508" y="2638"/>
                    </a:cubicBezTo>
                    <a:cubicBezTo>
                      <a:pt x="2421" y="2508"/>
                      <a:pt x="2465" y="2422"/>
                      <a:pt x="2551" y="2422"/>
                    </a:cubicBezTo>
                    <a:cubicBezTo>
                      <a:pt x="2681" y="2465"/>
                      <a:pt x="2724" y="2422"/>
                      <a:pt x="2724" y="2292"/>
                    </a:cubicBezTo>
                    <a:cubicBezTo>
                      <a:pt x="2724" y="2206"/>
                      <a:pt x="2767" y="2119"/>
                      <a:pt x="2767" y="1989"/>
                    </a:cubicBezTo>
                    <a:cubicBezTo>
                      <a:pt x="2724" y="1903"/>
                      <a:pt x="2681" y="1816"/>
                      <a:pt x="2681" y="1687"/>
                    </a:cubicBezTo>
                    <a:cubicBezTo>
                      <a:pt x="2681" y="1600"/>
                      <a:pt x="2638" y="1470"/>
                      <a:pt x="2551" y="1384"/>
                    </a:cubicBezTo>
                    <a:cubicBezTo>
                      <a:pt x="2378" y="1168"/>
                      <a:pt x="2335" y="951"/>
                      <a:pt x="2594" y="822"/>
                    </a:cubicBezTo>
                    <a:cubicBezTo>
                      <a:pt x="2767" y="778"/>
                      <a:pt x="2767" y="692"/>
                      <a:pt x="2638" y="562"/>
                    </a:cubicBezTo>
                    <a:cubicBezTo>
                      <a:pt x="2378" y="173"/>
                      <a:pt x="2767" y="259"/>
                      <a:pt x="2811" y="0"/>
                    </a:cubicBezTo>
                    <a:cubicBezTo>
                      <a:pt x="2984" y="86"/>
                      <a:pt x="3243" y="216"/>
                      <a:pt x="3416" y="346"/>
                    </a:cubicBezTo>
                    <a:cubicBezTo>
                      <a:pt x="3719" y="562"/>
                      <a:pt x="3416" y="778"/>
                      <a:pt x="3892" y="1038"/>
                    </a:cubicBezTo>
                    <a:cubicBezTo>
                      <a:pt x="3978" y="1124"/>
                      <a:pt x="4108" y="1254"/>
                      <a:pt x="4195" y="1341"/>
                    </a:cubicBezTo>
                    <a:cubicBezTo>
                      <a:pt x="4281" y="1514"/>
                      <a:pt x="4411" y="1643"/>
                      <a:pt x="4627" y="1816"/>
                    </a:cubicBezTo>
                    <a:cubicBezTo>
                      <a:pt x="4713" y="2465"/>
                      <a:pt x="4670" y="2162"/>
                      <a:pt x="5059" y="2335"/>
                    </a:cubicBezTo>
                    <a:cubicBezTo>
                      <a:pt x="5449" y="2638"/>
                      <a:pt x="5405" y="2508"/>
                      <a:pt x="5924" y="2379"/>
                    </a:cubicBezTo>
                    <a:cubicBezTo>
                      <a:pt x="6141" y="2508"/>
                      <a:pt x="6357" y="2552"/>
                      <a:pt x="6659" y="2552"/>
                    </a:cubicBezTo>
                    <a:cubicBezTo>
                      <a:pt x="7395" y="2379"/>
                      <a:pt x="8173" y="2119"/>
                      <a:pt x="9038" y="1773"/>
                    </a:cubicBezTo>
                    <a:lnTo>
                      <a:pt x="9124" y="1816"/>
                    </a:lnTo>
                    <a:lnTo>
                      <a:pt x="9124" y="2033"/>
                    </a:lnTo>
                    <a:lnTo>
                      <a:pt x="9297" y="2249"/>
                    </a:lnTo>
                    <a:lnTo>
                      <a:pt x="9297" y="4844"/>
                    </a:lnTo>
                    <a:lnTo>
                      <a:pt x="9470" y="4887"/>
                    </a:lnTo>
                    <a:lnTo>
                      <a:pt x="9730" y="6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43"/>
            <p:cNvGrpSpPr>
              <a:grpSpLocks/>
            </p:cNvGrpSpPr>
            <p:nvPr/>
          </p:nvGrpSpPr>
          <p:grpSpPr bwMode="auto">
            <a:xfrm>
              <a:off x="8" y="837"/>
              <a:ext cx="1267" cy="1169"/>
              <a:chOff x="8" y="837"/>
              <a:chExt cx="1267" cy="1169"/>
            </a:xfrm>
          </p:grpSpPr>
          <p:sp>
            <p:nvSpPr>
              <p:cNvPr id="18583" name="Freeform 44" descr="Мелкая сетка"/>
              <p:cNvSpPr>
                <a:spLocks/>
              </p:cNvSpPr>
              <p:nvPr/>
            </p:nvSpPr>
            <p:spPr bwMode="auto">
              <a:xfrm>
                <a:off x="8" y="837"/>
                <a:ext cx="1267" cy="1169"/>
              </a:xfrm>
              <a:custGeom>
                <a:avLst/>
                <a:gdLst>
                  <a:gd name="T0" fmla="*/ 0 w 7567"/>
                  <a:gd name="T1" fmla="*/ 0 h 6963"/>
                  <a:gd name="T2" fmla="*/ 0 w 7567"/>
                  <a:gd name="T3" fmla="*/ 0 h 6963"/>
                  <a:gd name="T4" fmla="*/ 0 w 7567"/>
                  <a:gd name="T5" fmla="*/ 0 h 6963"/>
                  <a:gd name="T6" fmla="*/ 0 w 7567"/>
                  <a:gd name="T7" fmla="*/ 0 h 6963"/>
                  <a:gd name="T8" fmla="*/ 0 w 7567"/>
                  <a:gd name="T9" fmla="*/ 0 h 6963"/>
                  <a:gd name="T10" fmla="*/ 0 w 7567"/>
                  <a:gd name="T11" fmla="*/ 0 h 6963"/>
                  <a:gd name="T12" fmla="*/ 0 w 7567"/>
                  <a:gd name="T13" fmla="*/ 0 h 6963"/>
                  <a:gd name="T14" fmla="*/ 0 w 7567"/>
                  <a:gd name="T15" fmla="*/ 0 h 6963"/>
                  <a:gd name="T16" fmla="*/ 0 w 7567"/>
                  <a:gd name="T17" fmla="*/ 0 h 6963"/>
                  <a:gd name="T18" fmla="*/ 0 w 7567"/>
                  <a:gd name="T19" fmla="*/ 0 h 6963"/>
                  <a:gd name="T20" fmla="*/ 0 w 7567"/>
                  <a:gd name="T21" fmla="*/ 0 h 6963"/>
                  <a:gd name="T22" fmla="*/ 0 w 7567"/>
                  <a:gd name="T23" fmla="*/ 0 h 6963"/>
                  <a:gd name="T24" fmla="*/ 0 w 7567"/>
                  <a:gd name="T25" fmla="*/ 0 h 6963"/>
                  <a:gd name="T26" fmla="*/ 0 w 7567"/>
                  <a:gd name="T27" fmla="*/ 0 h 6963"/>
                  <a:gd name="T28" fmla="*/ 0 w 7567"/>
                  <a:gd name="T29" fmla="*/ 0 h 6963"/>
                  <a:gd name="T30" fmla="*/ 0 w 7567"/>
                  <a:gd name="T31" fmla="*/ 0 h 6963"/>
                  <a:gd name="T32" fmla="*/ 0 w 7567"/>
                  <a:gd name="T33" fmla="*/ 0 h 6963"/>
                  <a:gd name="T34" fmla="*/ 0 w 7567"/>
                  <a:gd name="T35" fmla="*/ 0 h 6963"/>
                  <a:gd name="T36" fmla="*/ 0 w 7567"/>
                  <a:gd name="T37" fmla="*/ 0 h 6963"/>
                  <a:gd name="T38" fmla="*/ 0 w 7567"/>
                  <a:gd name="T39" fmla="*/ 0 h 6963"/>
                  <a:gd name="T40" fmla="*/ 0 w 7567"/>
                  <a:gd name="T41" fmla="*/ 0 h 6963"/>
                  <a:gd name="T42" fmla="*/ 0 w 7567"/>
                  <a:gd name="T43" fmla="*/ 0 h 6963"/>
                  <a:gd name="T44" fmla="*/ 0 w 7567"/>
                  <a:gd name="T45" fmla="*/ 0 h 6963"/>
                  <a:gd name="T46" fmla="*/ 0 w 7567"/>
                  <a:gd name="T47" fmla="*/ 0 h 6963"/>
                  <a:gd name="T48" fmla="*/ 0 w 7567"/>
                  <a:gd name="T49" fmla="*/ 0 h 6963"/>
                  <a:gd name="T50" fmla="*/ 0 w 7567"/>
                  <a:gd name="T51" fmla="*/ 0 h 6963"/>
                  <a:gd name="T52" fmla="*/ 0 w 7567"/>
                  <a:gd name="T53" fmla="*/ 0 h 6963"/>
                  <a:gd name="T54" fmla="*/ 0 w 7567"/>
                  <a:gd name="T55" fmla="*/ 0 h 6963"/>
                  <a:gd name="T56" fmla="*/ 0 w 7567"/>
                  <a:gd name="T57" fmla="*/ 0 h 6963"/>
                  <a:gd name="T58" fmla="*/ 0 w 7567"/>
                  <a:gd name="T59" fmla="*/ 0 h 6963"/>
                  <a:gd name="T60" fmla="*/ 0 w 7567"/>
                  <a:gd name="T61" fmla="*/ 0 h 6963"/>
                  <a:gd name="T62" fmla="*/ 0 w 7567"/>
                  <a:gd name="T63" fmla="*/ 0 h 6963"/>
                  <a:gd name="T64" fmla="*/ 0 w 7567"/>
                  <a:gd name="T65" fmla="*/ 0 h 6963"/>
                  <a:gd name="T66" fmla="*/ 0 w 7567"/>
                  <a:gd name="T67" fmla="*/ 0 h 6963"/>
                  <a:gd name="T68" fmla="*/ 0 w 7567"/>
                  <a:gd name="T69" fmla="*/ 0 h 6963"/>
                  <a:gd name="T70" fmla="*/ 0 w 7567"/>
                  <a:gd name="T71" fmla="*/ 0 h 6963"/>
                  <a:gd name="T72" fmla="*/ 0 w 7567"/>
                  <a:gd name="T73" fmla="*/ 0 h 6963"/>
                  <a:gd name="T74" fmla="*/ 0 w 7567"/>
                  <a:gd name="T75" fmla="*/ 0 h 6963"/>
                  <a:gd name="T76" fmla="*/ 0 w 7567"/>
                  <a:gd name="T77" fmla="*/ 0 h 6963"/>
                  <a:gd name="T78" fmla="*/ 0 w 7567"/>
                  <a:gd name="T79" fmla="*/ 0 h 6963"/>
                  <a:gd name="T80" fmla="*/ 0 w 7567"/>
                  <a:gd name="T81" fmla="*/ 0 h 6963"/>
                  <a:gd name="T82" fmla="*/ 0 w 7567"/>
                  <a:gd name="T83" fmla="*/ 0 h 6963"/>
                  <a:gd name="T84" fmla="*/ 0 w 7567"/>
                  <a:gd name="T85" fmla="*/ 0 h 6963"/>
                  <a:gd name="T86" fmla="*/ 0 w 7567"/>
                  <a:gd name="T87" fmla="*/ 0 h 6963"/>
                  <a:gd name="T88" fmla="*/ 0 w 7567"/>
                  <a:gd name="T89" fmla="*/ 0 h 6963"/>
                  <a:gd name="T90" fmla="*/ 0 w 7567"/>
                  <a:gd name="T91" fmla="*/ 0 h 6963"/>
                  <a:gd name="T92" fmla="*/ 0 w 7567"/>
                  <a:gd name="T93" fmla="*/ 0 h 6963"/>
                  <a:gd name="T94" fmla="*/ 0 w 7567"/>
                  <a:gd name="T95" fmla="*/ 0 h 696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7567"/>
                  <a:gd name="T145" fmla="*/ 0 h 6963"/>
                  <a:gd name="T146" fmla="*/ 7567 w 7567"/>
                  <a:gd name="T147" fmla="*/ 6963 h 6963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7567" h="6963">
                    <a:moveTo>
                      <a:pt x="7351" y="3849"/>
                    </a:moveTo>
                    <a:cubicBezTo>
                      <a:pt x="6962" y="3806"/>
                      <a:pt x="6659" y="3763"/>
                      <a:pt x="6616" y="3806"/>
                    </a:cubicBezTo>
                    <a:cubicBezTo>
                      <a:pt x="6184" y="3936"/>
                      <a:pt x="6011" y="3633"/>
                      <a:pt x="5967" y="3201"/>
                    </a:cubicBezTo>
                    <a:cubicBezTo>
                      <a:pt x="5708" y="3244"/>
                      <a:pt x="5448" y="3330"/>
                      <a:pt x="5146" y="3330"/>
                    </a:cubicBezTo>
                    <a:cubicBezTo>
                      <a:pt x="5276" y="3590"/>
                      <a:pt x="5276" y="3936"/>
                      <a:pt x="5016" y="4412"/>
                    </a:cubicBezTo>
                    <a:cubicBezTo>
                      <a:pt x="4670" y="5060"/>
                      <a:pt x="4497" y="4758"/>
                      <a:pt x="4281" y="5493"/>
                    </a:cubicBezTo>
                    <a:cubicBezTo>
                      <a:pt x="4151" y="5839"/>
                      <a:pt x="4151" y="6142"/>
                      <a:pt x="4108" y="6531"/>
                    </a:cubicBezTo>
                    <a:cubicBezTo>
                      <a:pt x="4065" y="6401"/>
                      <a:pt x="3805" y="6358"/>
                      <a:pt x="3892" y="6704"/>
                    </a:cubicBezTo>
                    <a:cubicBezTo>
                      <a:pt x="3805" y="6790"/>
                      <a:pt x="3373" y="6790"/>
                      <a:pt x="3243" y="6661"/>
                    </a:cubicBezTo>
                    <a:cubicBezTo>
                      <a:pt x="3200" y="6617"/>
                      <a:pt x="3114" y="6574"/>
                      <a:pt x="3114" y="6704"/>
                    </a:cubicBezTo>
                    <a:cubicBezTo>
                      <a:pt x="3157" y="6963"/>
                      <a:pt x="2941" y="6920"/>
                      <a:pt x="2681" y="6574"/>
                    </a:cubicBezTo>
                    <a:cubicBezTo>
                      <a:pt x="2768" y="6358"/>
                      <a:pt x="2638" y="6401"/>
                      <a:pt x="2552" y="6401"/>
                    </a:cubicBezTo>
                    <a:cubicBezTo>
                      <a:pt x="2422" y="6401"/>
                      <a:pt x="2379" y="6228"/>
                      <a:pt x="2552" y="6228"/>
                    </a:cubicBezTo>
                    <a:cubicBezTo>
                      <a:pt x="2854" y="6185"/>
                      <a:pt x="2768" y="5925"/>
                      <a:pt x="2508" y="5882"/>
                    </a:cubicBezTo>
                    <a:cubicBezTo>
                      <a:pt x="2335" y="5839"/>
                      <a:pt x="2335" y="5839"/>
                      <a:pt x="2422" y="5709"/>
                    </a:cubicBezTo>
                    <a:cubicBezTo>
                      <a:pt x="2465" y="5579"/>
                      <a:pt x="2552" y="5450"/>
                      <a:pt x="2162" y="5190"/>
                    </a:cubicBezTo>
                    <a:cubicBezTo>
                      <a:pt x="1946" y="4671"/>
                      <a:pt x="1946" y="4714"/>
                      <a:pt x="1773" y="4541"/>
                    </a:cubicBezTo>
                    <a:cubicBezTo>
                      <a:pt x="1644" y="4455"/>
                      <a:pt x="1471" y="4412"/>
                      <a:pt x="1168" y="4498"/>
                    </a:cubicBezTo>
                    <a:cubicBezTo>
                      <a:pt x="908" y="4714"/>
                      <a:pt x="779" y="4628"/>
                      <a:pt x="736" y="4282"/>
                    </a:cubicBezTo>
                    <a:cubicBezTo>
                      <a:pt x="649" y="4109"/>
                      <a:pt x="563" y="3936"/>
                      <a:pt x="390" y="3763"/>
                    </a:cubicBezTo>
                    <a:cubicBezTo>
                      <a:pt x="0" y="3114"/>
                      <a:pt x="346" y="2898"/>
                      <a:pt x="563" y="2725"/>
                    </a:cubicBezTo>
                    <a:cubicBezTo>
                      <a:pt x="606" y="2682"/>
                      <a:pt x="649" y="2595"/>
                      <a:pt x="606" y="2552"/>
                    </a:cubicBezTo>
                    <a:cubicBezTo>
                      <a:pt x="476" y="2422"/>
                      <a:pt x="390" y="2249"/>
                      <a:pt x="476" y="1990"/>
                    </a:cubicBezTo>
                    <a:cubicBezTo>
                      <a:pt x="476" y="1730"/>
                      <a:pt x="649" y="1557"/>
                      <a:pt x="865" y="1730"/>
                    </a:cubicBezTo>
                    <a:cubicBezTo>
                      <a:pt x="952" y="1773"/>
                      <a:pt x="1081" y="1773"/>
                      <a:pt x="1081" y="1730"/>
                    </a:cubicBezTo>
                    <a:cubicBezTo>
                      <a:pt x="1125" y="1687"/>
                      <a:pt x="1125" y="1687"/>
                      <a:pt x="1211" y="1600"/>
                    </a:cubicBezTo>
                    <a:cubicBezTo>
                      <a:pt x="1081" y="1168"/>
                      <a:pt x="1168" y="952"/>
                      <a:pt x="1427" y="1211"/>
                    </a:cubicBezTo>
                    <a:cubicBezTo>
                      <a:pt x="1471" y="1038"/>
                      <a:pt x="1557" y="1038"/>
                      <a:pt x="1773" y="1081"/>
                    </a:cubicBezTo>
                    <a:cubicBezTo>
                      <a:pt x="1860" y="995"/>
                      <a:pt x="1989" y="995"/>
                      <a:pt x="2206" y="995"/>
                    </a:cubicBezTo>
                    <a:cubicBezTo>
                      <a:pt x="2292" y="908"/>
                      <a:pt x="2379" y="735"/>
                      <a:pt x="2465" y="606"/>
                    </a:cubicBezTo>
                    <a:cubicBezTo>
                      <a:pt x="2465" y="562"/>
                      <a:pt x="2465" y="519"/>
                      <a:pt x="2508" y="433"/>
                    </a:cubicBezTo>
                    <a:cubicBezTo>
                      <a:pt x="3416" y="476"/>
                      <a:pt x="3416" y="216"/>
                      <a:pt x="3632" y="173"/>
                    </a:cubicBezTo>
                    <a:cubicBezTo>
                      <a:pt x="3892" y="433"/>
                      <a:pt x="4108" y="433"/>
                      <a:pt x="4238" y="173"/>
                    </a:cubicBezTo>
                    <a:cubicBezTo>
                      <a:pt x="4368" y="260"/>
                      <a:pt x="4497" y="303"/>
                      <a:pt x="4627" y="216"/>
                    </a:cubicBezTo>
                    <a:cubicBezTo>
                      <a:pt x="4973" y="0"/>
                      <a:pt x="5146" y="433"/>
                      <a:pt x="4843" y="606"/>
                    </a:cubicBezTo>
                    <a:cubicBezTo>
                      <a:pt x="4843" y="649"/>
                      <a:pt x="4843" y="779"/>
                      <a:pt x="4930" y="735"/>
                    </a:cubicBezTo>
                    <a:cubicBezTo>
                      <a:pt x="5016" y="735"/>
                      <a:pt x="5103" y="735"/>
                      <a:pt x="5146" y="822"/>
                    </a:cubicBezTo>
                    <a:cubicBezTo>
                      <a:pt x="5189" y="952"/>
                      <a:pt x="5232" y="1081"/>
                      <a:pt x="5276" y="1168"/>
                    </a:cubicBezTo>
                    <a:cubicBezTo>
                      <a:pt x="5319" y="1298"/>
                      <a:pt x="5405" y="1384"/>
                      <a:pt x="5578" y="1341"/>
                    </a:cubicBezTo>
                    <a:cubicBezTo>
                      <a:pt x="5924" y="1298"/>
                      <a:pt x="6184" y="1211"/>
                      <a:pt x="6313" y="1125"/>
                    </a:cubicBezTo>
                    <a:cubicBezTo>
                      <a:pt x="6443" y="865"/>
                      <a:pt x="6616" y="952"/>
                      <a:pt x="6875" y="1471"/>
                    </a:cubicBezTo>
                    <a:lnTo>
                      <a:pt x="6919" y="1557"/>
                    </a:lnTo>
                    <a:cubicBezTo>
                      <a:pt x="6919" y="1687"/>
                      <a:pt x="7005" y="1687"/>
                      <a:pt x="7135" y="1687"/>
                    </a:cubicBezTo>
                    <a:lnTo>
                      <a:pt x="7308" y="1600"/>
                    </a:lnTo>
                    <a:cubicBezTo>
                      <a:pt x="7437" y="1946"/>
                      <a:pt x="7524" y="2249"/>
                      <a:pt x="7481" y="2509"/>
                    </a:cubicBezTo>
                    <a:lnTo>
                      <a:pt x="7437" y="2595"/>
                    </a:lnTo>
                    <a:lnTo>
                      <a:pt x="7567" y="3028"/>
                    </a:lnTo>
                    <a:cubicBezTo>
                      <a:pt x="7437" y="3287"/>
                      <a:pt x="7394" y="3590"/>
                      <a:pt x="7351" y="3849"/>
                    </a:cubicBezTo>
                    <a:close/>
                  </a:path>
                </a:pathLst>
              </a:custGeom>
              <a:pattFill prst="smGri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84" name="Freeform 45" descr="Мелкая сетка"/>
              <p:cNvSpPr>
                <a:spLocks/>
              </p:cNvSpPr>
              <p:nvPr/>
            </p:nvSpPr>
            <p:spPr bwMode="auto">
              <a:xfrm>
                <a:off x="8" y="837"/>
                <a:ext cx="1267" cy="1169"/>
              </a:xfrm>
              <a:custGeom>
                <a:avLst/>
                <a:gdLst>
                  <a:gd name="T0" fmla="*/ 0 w 7567"/>
                  <a:gd name="T1" fmla="*/ 0 h 6963"/>
                  <a:gd name="T2" fmla="*/ 0 w 7567"/>
                  <a:gd name="T3" fmla="*/ 0 h 6963"/>
                  <a:gd name="T4" fmla="*/ 0 w 7567"/>
                  <a:gd name="T5" fmla="*/ 0 h 6963"/>
                  <a:gd name="T6" fmla="*/ 0 w 7567"/>
                  <a:gd name="T7" fmla="*/ 0 h 6963"/>
                  <a:gd name="T8" fmla="*/ 0 w 7567"/>
                  <a:gd name="T9" fmla="*/ 0 h 6963"/>
                  <a:gd name="T10" fmla="*/ 0 w 7567"/>
                  <a:gd name="T11" fmla="*/ 0 h 6963"/>
                  <a:gd name="T12" fmla="*/ 0 w 7567"/>
                  <a:gd name="T13" fmla="*/ 0 h 6963"/>
                  <a:gd name="T14" fmla="*/ 0 w 7567"/>
                  <a:gd name="T15" fmla="*/ 0 h 6963"/>
                  <a:gd name="T16" fmla="*/ 0 w 7567"/>
                  <a:gd name="T17" fmla="*/ 0 h 6963"/>
                  <a:gd name="T18" fmla="*/ 0 w 7567"/>
                  <a:gd name="T19" fmla="*/ 0 h 6963"/>
                  <a:gd name="T20" fmla="*/ 0 w 7567"/>
                  <a:gd name="T21" fmla="*/ 0 h 6963"/>
                  <a:gd name="T22" fmla="*/ 0 w 7567"/>
                  <a:gd name="T23" fmla="*/ 0 h 6963"/>
                  <a:gd name="T24" fmla="*/ 0 w 7567"/>
                  <a:gd name="T25" fmla="*/ 0 h 6963"/>
                  <a:gd name="T26" fmla="*/ 0 w 7567"/>
                  <a:gd name="T27" fmla="*/ 0 h 6963"/>
                  <a:gd name="T28" fmla="*/ 0 w 7567"/>
                  <a:gd name="T29" fmla="*/ 0 h 6963"/>
                  <a:gd name="T30" fmla="*/ 0 w 7567"/>
                  <a:gd name="T31" fmla="*/ 0 h 6963"/>
                  <a:gd name="T32" fmla="*/ 0 w 7567"/>
                  <a:gd name="T33" fmla="*/ 0 h 6963"/>
                  <a:gd name="T34" fmla="*/ 0 w 7567"/>
                  <a:gd name="T35" fmla="*/ 0 h 6963"/>
                  <a:gd name="T36" fmla="*/ 0 w 7567"/>
                  <a:gd name="T37" fmla="*/ 0 h 6963"/>
                  <a:gd name="T38" fmla="*/ 0 w 7567"/>
                  <a:gd name="T39" fmla="*/ 0 h 6963"/>
                  <a:gd name="T40" fmla="*/ 0 w 7567"/>
                  <a:gd name="T41" fmla="*/ 0 h 6963"/>
                  <a:gd name="T42" fmla="*/ 0 w 7567"/>
                  <a:gd name="T43" fmla="*/ 0 h 6963"/>
                  <a:gd name="T44" fmla="*/ 0 w 7567"/>
                  <a:gd name="T45" fmla="*/ 0 h 6963"/>
                  <a:gd name="T46" fmla="*/ 0 w 7567"/>
                  <a:gd name="T47" fmla="*/ 0 h 6963"/>
                  <a:gd name="T48" fmla="*/ 0 w 7567"/>
                  <a:gd name="T49" fmla="*/ 0 h 6963"/>
                  <a:gd name="T50" fmla="*/ 0 w 7567"/>
                  <a:gd name="T51" fmla="*/ 0 h 6963"/>
                  <a:gd name="T52" fmla="*/ 0 w 7567"/>
                  <a:gd name="T53" fmla="*/ 0 h 6963"/>
                  <a:gd name="T54" fmla="*/ 0 w 7567"/>
                  <a:gd name="T55" fmla="*/ 0 h 6963"/>
                  <a:gd name="T56" fmla="*/ 0 w 7567"/>
                  <a:gd name="T57" fmla="*/ 0 h 6963"/>
                  <a:gd name="T58" fmla="*/ 0 w 7567"/>
                  <a:gd name="T59" fmla="*/ 0 h 6963"/>
                  <a:gd name="T60" fmla="*/ 0 w 7567"/>
                  <a:gd name="T61" fmla="*/ 0 h 6963"/>
                  <a:gd name="T62" fmla="*/ 0 w 7567"/>
                  <a:gd name="T63" fmla="*/ 0 h 6963"/>
                  <a:gd name="T64" fmla="*/ 0 w 7567"/>
                  <a:gd name="T65" fmla="*/ 0 h 6963"/>
                  <a:gd name="T66" fmla="*/ 0 w 7567"/>
                  <a:gd name="T67" fmla="*/ 0 h 6963"/>
                  <a:gd name="T68" fmla="*/ 0 w 7567"/>
                  <a:gd name="T69" fmla="*/ 0 h 6963"/>
                  <a:gd name="T70" fmla="*/ 0 w 7567"/>
                  <a:gd name="T71" fmla="*/ 0 h 6963"/>
                  <a:gd name="T72" fmla="*/ 0 w 7567"/>
                  <a:gd name="T73" fmla="*/ 0 h 6963"/>
                  <a:gd name="T74" fmla="*/ 0 w 7567"/>
                  <a:gd name="T75" fmla="*/ 0 h 6963"/>
                  <a:gd name="T76" fmla="*/ 0 w 7567"/>
                  <a:gd name="T77" fmla="*/ 0 h 6963"/>
                  <a:gd name="T78" fmla="*/ 0 w 7567"/>
                  <a:gd name="T79" fmla="*/ 0 h 6963"/>
                  <a:gd name="T80" fmla="*/ 0 w 7567"/>
                  <a:gd name="T81" fmla="*/ 0 h 6963"/>
                  <a:gd name="T82" fmla="*/ 0 w 7567"/>
                  <a:gd name="T83" fmla="*/ 0 h 6963"/>
                  <a:gd name="T84" fmla="*/ 0 w 7567"/>
                  <a:gd name="T85" fmla="*/ 0 h 6963"/>
                  <a:gd name="T86" fmla="*/ 0 w 7567"/>
                  <a:gd name="T87" fmla="*/ 0 h 6963"/>
                  <a:gd name="T88" fmla="*/ 0 w 7567"/>
                  <a:gd name="T89" fmla="*/ 0 h 6963"/>
                  <a:gd name="T90" fmla="*/ 0 w 7567"/>
                  <a:gd name="T91" fmla="*/ 0 h 6963"/>
                  <a:gd name="T92" fmla="*/ 0 w 7567"/>
                  <a:gd name="T93" fmla="*/ 0 h 6963"/>
                  <a:gd name="T94" fmla="*/ 0 w 7567"/>
                  <a:gd name="T95" fmla="*/ 0 h 696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7567"/>
                  <a:gd name="T145" fmla="*/ 0 h 6963"/>
                  <a:gd name="T146" fmla="*/ 7567 w 7567"/>
                  <a:gd name="T147" fmla="*/ 6963 h 6963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7567" h="6963">
                    <a:moveTo>
                      <a:pt x="7351" y="3849"/>
                    </a:moveTo>
                    <a:cubicBezTo>
                      <a:pt x="6962" y="3806"/>
                      <a:pt x="6659" y="3763"/>
                      <a:pt x="6616" y="3806"/>
                    </a:cubicBezTo>
                    <a:cubicBezTo>
                      <a:pt x="6184" y="3936"/>
                      <a:pt x="6011" y="3633"/>
                      <a:pt x="5967" y="3201"/>
                    </a:cubicBezTo>
                    <a:cubicBezTo>
                      <a:pt x="5708" y="3244"/>
                      <a:pt x="5448" y="3330"/>
                      <a:pt x="5146" y="3330"/>
                    </a:cubicBezTo>
                    <a:cubicBezTo>
                      <a:pt x="5276" y="3590"/>
                      <a:pt x="5276" y="3936"/>
                      <a:pt x="5016" y="4412"/>
                    </a:cubicBezTo>
                    <a:cubicBezTo>
                      <a:pt x="4670" y="5060"/>
                      <a:pt x="4497" y="4758"/>
                      <a:pt x="4281" y="5493"/>
                    </a:cubicBezTo>
                    <a:cubicBezTo>
                      <a:pt x="4151" y="5839"/>
                      <a:pt x="4151" y="6142"/>
                      <a:pt x="4108" y="6531"/>
                    </a:cubicBezTo>
                    <a:cubicBezTo>
                      <a:pt x="4065" y="6401"/>
                      <a:pt x="3805" y="6358"/>
                      <a:pt x="3892" y="6704"/>
                    </a:cubicBezTo>
                    <a:cubicBezTo>
                      <a:pt x="3805" y="6790"/>
                      <a:pt x="3373" y="6790"/>
                      <a:pt x="3243" y="6661"/>
                    </a:cubicBezTo>
                    <a:cubicBezTo>
                      <a:pt x="3200" y="6617"/>
                      <a:pt x="3114" y="6574"/>
                      <a:pt x="3114" y="6704"/>
                    </a:cubicBezTo>
                    <a:cubicBezTo>
                      <a:pt x="3157" y="6963"/>
                      <a:pt x="2941" y="6920"/>
                      <a:pt x="2681" y="6574"/>
                    </a:cubicBezTo>
                    <a:cubicBezTo>
                      <a:pt x="2768" y="6358"/>
                      <a:pt x="2638" y="6401"/>
                      <a:pt x="2552" y="6401"/>
                    </a:cubicBezTo>
                    <a:cubicBezTo>
                      <a:pt x="2422" y="6401"/>
                      <a:pt x="2379" y="6228"/>
                      <a:pt x="2552" y="6228"/>
                    </a:cubicBezTo>
                    <a:cubicBezTo>
                      <a:pt x="2854" y="6185"/>
                      <a:pt x="2768" y="5925"/>
                      <a:pt x="2508" y="5882"/>
                    </a:cubicBezTo>
                    <a:cubicBezTo>
                      <a:pt x="2335" y="5839"/>
                      <a:pt x="2335" y="5839"/>
                      <a:pt x="2422" y="5709"/>
                    </a:cubicBezTo>
                    <a:cubicBezTo>
                      <a:pt x="2465" y="5579"/>
                      <a:pt x="2552" y="5450"/>
                      <a:pt x="2162" y="5190"/>
                    </a:cubicBezTo>
                    <a:cubicBezTo>
                      <a:pt x="1946" y="4671"/>
                      <a:pt x="1946" y="4714"/>
                      <a:pt x="1773" y="4541"/>
                    </a:cubicBezTo>
                    <a:cubicBezTo>
                      <a:pt x="1644" y="4455"/>
                      <a:pt x="1471" y="4412"/>
                      <a:pt x="1168" y="4498"/>
                    </a:cubicBezTo>
                    <a:cubicBezTo>
                      <a:pt x="908" y="4714"/>
                      <a:pt x="779" y="4628"/>
                      <a:pt x="736" y="4282"/>
                    </a:cubicBezTo>
                    <a:cubicBezTo>
                      <a:pt x="649" y="4109"/>
                      <a:pt x="563" y="3936"/>
                      <a:pt x="390" y="3763"/>
                    </a:cubicBezTo>
                    <a:cubicBezTo>
                      <a:pt x="0" y="3114"/>
                      <a:pt x="346" y="2898"/>
                      <a:pt x="563" y="2725"/>
                    </a:cubicBezTo>
                    <a:cubicBezTo>
                      <a:pt x="606" y="2682"/>
                      <a:pt x="649" y="2595"/>
                      <a:pt x="606" y="2552"/>
                    </a:cubicBezTo>
                    <a:cubicBezTo>
                      <a:pt x="476" y="2422"/>
                      <a:pt x="390" y="2249"/>
                      <a:pt x="476" y="1990"/>
                    </a:cubicBezTo>
                    <a:cubicBezTo>
                      <a:pt x="476" y="1730"/>
                      <a:pt x="649" y="1557"/>
                      <a:pt x="865" y="1730"/>
                    </a:cubicBezTo>
                    <a:cubicBezTo>
                      <a:pt x="952" y="1773"/>
                      <a:pt x="1081" y="1773"/>
                      <a:pt x="1081" y="1730"/>
                    </a:cubicBezTo>
                    <a:cubicBezTo>
                      <a:pt x="1125" y="1687"/>
                      <a:pt x="1125" y="1687"/>
                      <a:pt x="1211" y="1600"/>
                    </a:cubicBezTo>
                    <a:cubicBezTo>
                      <a:pt x="1081" y="1168"/>
                      <a:pt x="1168" y="952"/>
                      <a:pt x="1427" y="1211"/>
                    </a:cubicBezTo>
                    <a:cubicBezTo>
                      <a:pt x="1471" y="1038"/>
                      <a:pt x="1557" y="1038"/>
                      <a:pt x="1773" y="1081"/>
                    </a:cubicBezTo>
                    <a:cubicBezTo>
                      <a:pt x="1860" y="995"/>
                      <a:pt x="1989" y="995"/>
                      <a:pt x="2206" y="995"/>
                    </a:cubicBezTo>
                    <a:cubicBezTo>
                      <a:pt x="2292" y="908"/>
                      <a:pt x="2379" y="735"/>
                      <a:pt x="2465" y="606"/>
                    </a:cubicBezTo>
                    <a:cubicBezTo>
                      <a:pt x="2465" y="562"/>
                      <a:pt x="2465" y="519"/>
                      <a:pt x="2508" y="433"/>
                    </a:cubicBezTo>
                    <a:cubicBezTo>
                      <a:pt x="3416" y="476"/>
                      <a:pt x="3416" y="216"/>
                      <a:pt x="3632" y="173"/>
                    </a:cubicBezTo>
                    <a:cubicBezTo>
                      <a:pt x="3892" y="433"/>
                      <a:pt x="4108" y="433"/>
                      <a:pt x="4238" y="173"/>
                    </a:cubicBezTo>
                    <a:cubicBezTo>
                      <a:pt x="4368" y="260"/>
                      <a:pt x="4497" y="303"/>
                      <a:pt x="4627" y="216"/>
                    </a:cubicBezTo>
                    <a:cubicBezTo>
                      <a:pt x="4973" y="0"/>
                      <a:pt x="5146" y="433"/>
                      <a:pt x="4843" y="606"/>
                    </a:cubicBezTo>
                    <a:cubicBezTo>
                      <a:pt x="4843" y="649"/>
                      <a:pt x="4843" y="779"/>
                      <a:pt x="4930" y="735"/>
                    </a:cubicBezTo>
                    <a:cubicBezTo>
                      <a:pt x="5016" y="735"/>
                      <a:pt x="5103" y="735"/>
                      <a:pt x="5146" y="822"/>
                    </a:cubicBezTo>
                    <a:cubicBezTo>
                      <a:pt x="5189" y="952"/>
                      <a:pt x="5232" y="1081"/>
                      <a:pt x="5276" y="1168"/>
                    </a:cubicBezTo>
                    <a:cubicBezTo>
                      <a:pt x="5319" y="1298"/>
                      <a:pt x="5405" y="1384"/>
                      <a:pt x="5578" y="1341"/>
                    </a:cubicBezTo>
                    <a:cubicBezTo>
                      <a:pt x="5924" y="1298"/>
                      <a:pt x="6184" y="1211"/>
                      <a:pt x="6313" y="1125"/>
                    </a:cubicBezTo>
                    <a:cubicBezTo>
                      <a:pt x="6443" y="865"/>
                      <a:pt x="6616" y="952"/>
                      <a:pt x="6875" y="1471"/>
                    </a:cubicBezTo>
                    <a:lnTo>
                      <a:pt x="6919" y="1557"/>
                    </a:lnTo>
                    <a:cubicBezTo>
                      <a:pt x="6919" y="1687"/>
                      <a:pt x="7005" y="1687"/>
                      <a:pt x="7135" y="1687"/>
                    </a:cubicBezTo>
                    <a:lnTo>
                      <a:pt x="7308" y="1600"/>
                    </a:lnTo>
                    <a:cubicBezTo>
                      <a:pt x="7437" y="1946"/>
                      <a:pt x="7524" y="2249"/>
                      <a:pt x="7481" y="2509"/>
                    </a:cubicBezTo>
                    <a:lnTo>
                      <a:pt x="7437" y="2595"/>
                    </a:lnTo>
                    <a:lnTo>
                      <a:pt x="7567" y="3028"/>
                    </a:lnTo>
                    <a:cubicBezTo>
                      <a:pt x="7437" y="3287"/>
                      <a:pt x="7394" y="3590"/>
                      <a:pt x="7351" y="384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" name="Group 46"/>
            <p:cNvGrpSpPr>
              <a:grpSpLocks/>
            </p:cNvGrpSpPr>
            <p:nvPr/>
          </p:nvGrpSpPr>
          <p:grpSpPr bwMode="auto">
            <a:xfrm>
              <a:off x="3809" y="2617"/>
              <a:ext cx="960" cy="1483"/>
              <a:chOff x="3809" y="2617"/>
              <a:chExt cx="960" cy="1483"/>
            </a:xfrm>
          </p:grpSpPr>
          <p:sp>
            <p:nvSpPr>
              <p:cNvPr id="18581" name="Freeform 47" descr="Мелкая сетка"/>
              <p:cNvSpPr>
                <a:spLocks noEditPoints="1"/>
              </p:cNvSpPr>
              <p:nvPr/>
            </p:nvSpPr>
            <p:spPr bwMode="auto">
              <a:xfrm>
                <a:off x="3809" y="2617"/>
                <a:ext cx="949" cy="1424"/>
              </a:xfrm>
              <a:custGeom>
                <a:avLst/>
                <a:gdLst>
                  <a:gd name="T0" fmla="*/ 0 w 5667"/>
                  <a:gd name="T1" fmla="*/ 0 h 8476"/>
                  <a:gd name="T2" fmla="*/ 0 w 5667"/>
                  <a:gd name="T3" fmla="*/ 0 h 8476"/>
                  <a:gd name="T4" fmla="*/ 0 w 5667"/>
                  <a:gd name="T5" fmla="*/ 0 h 8476"/>
                  <a:gd name="T6" fmla="*/ 0 w 5667"/>
                  <a:gd name="T7" fmla="*/ 0 h 8476"/>
                  <a:gd name="T8" fmla="*/ 0 w 5667"/>
                  <a:gd name="T9" fmla="*/ 0 h 8476"/>
                  <a:gd name="T10" fmla="*/ 0 w 5667"/>
                  <a:gd name="T11" fmla="*/ 0 h 8476"/>
                  <a:gd name="T12" fmla="*/ 0 w 5667"/>
                  <a:gd name="T13" fmla="*/ 0 h 8476"/>
                  <a:gd name="T14" fmla="*/ 0 w 5667"/>
                  <a:gd name="T15" fmla="*/ 0 h 8476"/>
                  <a:gd name="T16" fmla="*/ 0 w 5667"/>
                  <a:gd name="T17" fmla="*/ 0 h 8476"/>
                  <a:gd name="T18" fmla="*/ 0 w 5667"/>
                  <a:gd name="T19" fmla="*/ 0 h 8476"/>
                  <a:gd name="T20" fmla="*/ 0 w 5667"/>
                  <a:gd name="T21" fmla="*/ 0 h 8476"/>
                  <a:gd name="T22" fmla="*/ 0 w 5667"/>
                  <a:gd name="T23" fmla="*/ 0 h 8476"/>
                  <a:gd name="T24" fmla="*/ 0 w 5667"/>
                  <a:gd name="T25" fmla="*/ 0 h 8476"/>
                  <a:gd name="T26" fmla="*/ 0 w 5667"/>
                  <a:gd name="T27" fmla="*/ 0 h 8476"/>
                  <a:gd name="T28" fmla="*/ 0 w 5667"/>
                  <a:gd name="T29" fmla="*/ 0 h 8476"/>
                  <a:gd name="T30" fmla="*/ 0 w 5667"/>
                  <a:gd name="T31" fmla="*/ 0 h 8476"/>
                  <a:gd name="T32" fmla="*/ 0 w 5667"/>
                  <a:gd name="T33" fmla="*/ 0 h 8476"/>
                  <a:gd name="T34" fmla="*/ 0 w 5667"/>
                  <a:gd name="T35" fmla="*/ 0 h 8476"/>
                  <a:gd name="T36" fmla="*/ 0 w 5667"/>
                  <a:gd name="T37" fmla="*/ 0 h 8476"/>
                  <a:gd name="T38" fmla="*/ 0 w 5667"/>
                  <a:gd name="T39" fmla="*/ 0 h 8476"/>
                  <a:gd name="T40" fmla="*/ 0 w 5667"/>
                  <a:gd name="T41" fmla="*/ 0 h 8476"/>
                  <a:gd name="T42" fmla="*/ 0 w 5667"/>
                  <a:gd name="T43" fmla="*/ 0 h 8476"/>
                  <a:gd name="T44" fmla="*/ 0 w 5667"/>
                  <a:gd name="T45" fmla="*/ 0 h 8476"/>
                  <a:gd name="T46" fmla="*/ 0 w 5667"/>
                  <a:gd name="T47" fmla="*/ 0 h 8476"/>
                  <a:gd name="T48" fmla="*/ 0 w 5667"/>
                  <a:gd name="T49" fmla="*/ 0 h 8476"/>
                  <a:gd name="T50" fmla="*/ 0 w 5667"/>
                  <a:gd name="T51" fmla="*/ 0 h 8476"/>
                  <a:gd name="T52" fmla="*/ 0 w 5667"/>
                  <a:gd name="T53" fmla="*/ 0 h 8476"/>
                  <a:gd name="T54" fmla="*/ 0 w 5667"/>
                  <a:gd name="T55" fmla="*/ 0 h 8476"/>
                  <a:gd name="T56" fmla="*/ 0 w 5667"/>
                  <a:gd name="T57" fmla="*/ 0 h 8476"/>
                  <a:gd name="T58" fmla="*/ 0 w 5667"/>
                  <a:gd name="T59" fmla="*/ 0 h 8476"/>
                  <a:gd name="T60" fmla="*/ 0 w 5667"/>
                  <a:gd name="T61" fmla="*/ 0 h 8476"/>
                  <a:gd name="T62" fmla="*/ 0 w 5667"/>
                  <a:gd name="T63" fmla="*/ 0 h 8476"/>
                  <a:gd name="T64" fmla="*/ 0 w 5667"/>
                  <a:gd name="T65" fmla="*/ 0 h 8476"/>
                  <a:gd name="T66" fmla="*/ 0 w 5667"/>
                  <a:gd name="T67" fmla="*/ 0 h 847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667"/>
                  <a:gd name="T103" fmla="*/ 0 h 8476"/>
                  <a:gd name="T104" fmla="*/ 5667 w 5667"/>
                  <a:gd name="T105" fmla="*/ 8476 h 847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667" h="8476">
                    <a:moveTo>
                      <a:pt x="4586" y="6876"/>
                    </a:moveTo>
                    <a:cubicBezTo>
                      <a:pt x="4759" y="6617"/>
                      <a:pt x="5062" y="6444"/>
                      <a:pt x="5408" y="6314"/>
                    </a:cubicBezTo>
                    <a:cubicBezTo>
                      <a:pt x="5494" y="6444"/>
                      <a:pt x="5581" y="6574"/>
                      <a:pt x="5667" y="6703"/>
                    </a:cubicBezTo>
                    <a:cubicBezTo>
                      <a:pt x="5537" y="6833"/>
                      <a:pt x="5408" y="6920"/>
                      <a:pt x="5278" y="7049"/>
                    </a:cubicBezTo>
                    <a:cubicBezTo>
                      <a:pt x="5278" y="7093"/>
                      <a:pt x="5278" y="7179"/>
                      <a:pt x="5278" y="7222"/>
                    </a:cubicBezTo>
                    <a:cubicBezTo>
                      <a:pt x="5148" y="7309"/>
                      <a:pt x="4889" y="7309"/>
                      <a:pt x="4629" y="7266"/>
                    </a:cubicBezTo>
                    <a:cubicBezTo>
                      <a:pt x="4586" y="7136"/>
                      <a:pt x="4586" y="7006"/>
                      <a:pt x="4586" y="6876"/>
                    </a:cubicBezTo>
                    <a:close/>
                    <a:moveTo>
                      <a:pt x="0" y="2465"/>
                    </a:moveTo>
                    <a:lnTo>
                      <a:pt x="44" y="2422"/>
                    </a:lnTo>
                    <a:lnTo>
                      <a:pt x="44" y="2162"/>
                    </a:lnTo>
                    <a:lnTo>
                      <a:pt x="995" y="1816"/>
                    </a:lnTo>
                    <a:lnTo>
                      <a:pt x="1125" y="1730"/>
                    </a:lnTo>
                    <a:lnTo>
                      <a:pt x="1125" y="865"/>
                    </a:lnTo>
                    <a:lnTo>
                      <a:pt x="1255" y="649"/>
                    </a:lnTo>
                    <a:lnTo>
                      <a:pt x="1385" y="605"/>
                    </a:lnTo>
                    <a:lnTo>
                      <a:pt x="1514" y="995"/>
                    </a:lnTo>
                    <a:lnTo>
                      <a:pt x="2034" y="1254"/>
                    </a:lnTo>
                    <a:lnTo>
                      <a:pt x="2120" y="1600"/>
                    </a:lnTo>
                    <a:cubicBezTo>
                      <a:pt x="2293" y="1600"/>
                      <a:pt x="2423" y="1513"/>
                      <a:pt x="2466" y="1384"/>
                    </a:cubicBezTo>
                    <a:lnTo>
                      <a:pt x="1990" y="951"/>
                    </a:lnTo>
                    <a:cubicBezTo>
                      <a:pt x="2163" y="649"/>
                      <a:pt x="2207" y="303"/>
                      <a:pt x="2207" y="0"/>
                    </a:cubicBezTo>
                    <a:lnTo>
                      <a:pt x="2726" y="43"/>
                    </a:lnTo>
                    <a:cubicBezTo>
                      <a:pt x="2899" y="346"/>
                      <a:pt x="3158" y="432"/>
                      <a:pt x="3375" y="432"/>
                    </a:cubicBezTo>
                    <a:lnTo>
                      <a:pt x="3461" y="605"/>
                    </a:lnTo>
                    <a:lnTo>
                      <a:pt x="3721" y="692"/>
                    </a:lnTo>
                    <a:cubicBezTo>
                      <a:pt x="3807" y="951"/>
                      <a:pt x="3807" y="1168"/>
                      <a:pt x="3894" y="1470"/>
                    </a:cubicBezTo>
                    <a:cubicBezTo>
                      <a:pt x="4023" y="1816"/>
                      <a:pt x="4023" y="2032"/>
                      <a:pt x="4672" y="2076"/>
                    </a:cubicBezTo>
                    <a:cubicBezTo>
                      <a:pt x="4759" y="2551"/>
                      <a:pt x="4845" y="3114"/>
                      <a:pt x="4932" y="3589"/>
                    </a:cubicBezTo>
                    <a:cubicBezTo>
                      <a:pt x="4715" y="3762"/>
                      <a:pt x="4542" y="3935"/>
                      <a:pt x="4715" y="4238"/>
                    </a:cubicBezTo>
                    <a:cubicBezTo>
                      <a:pt x="4845" y="4411"/>
                      <a:pt x="4932" y="4627"/>
                      <a:pt x="5062" y="4800"/>
                    </a:cubicBezTo>
                    <a:cubicBezTo>
                      <a:pt x="5105" y="5060"/>
                      <a:pt x="5018" y="5190"/>
                      <a:pt x="4802" y="5276"/>
                    </a:cubicBezTo>
                    <a:cubicBezTo>
                      <a:pt x="4672" y="4973"/>
                      <a:pt x="4586" y="4714"/>
                      <a:pt x="4326" y="4411"/>
                    </a:cubicBezTo>
                    <a:cubicBezTo>
                      <a:pt x="4196" y="4498"/>
                      <a:pt x="4067" y="4584"/>
                      <a:pt x="3937" y="4671"/>
                    </a:cubicBezTo>
                    <a:cubicBezTo>
                      <a:pt x="3807" y="4714"/>
                      <a:pt x="3807" y="4887"/>
                      <a:pt x="3721" y="4930"/>
                    </a:cubicBezTo>
                    <a:cubicBezTo>
                      <a:pt x="3591" y="4973"/>
                      <a:pt x="3461" y="4887"/>
                      <a:pt x="3331" y="4887"/>
                    </a:cubicBezTo>
                    <a:cubicBezTo>
                      <a:pt x="3245" y="4887"/>
                      <a:pt x="3158" y="4930"/>
                      <a:pt x="3115" y="5017"/>
                    </a:cubicBezTo>
                    <a:cubicBezTo>
                      <a:pt x="3072" y="5103"/>
                      <a:pt x="3028" y="5146"/>
                      <a:pt x="2899" y="5103"/>
                    </a:cubicBezTo>
                    <a:lnTo>
                      <a:pt x="2769" y="5146"/>
                    </a:lnTo>
                    <a:lnTo>
                      <a:pt x="2812" y="5882"/>
                    </a:lnTo>
                    <a:cubicBezTo>
                      <a:pt x="3028" y="6011"/>
                      <a:pt x="3158" y="6271"/>
                      <a:pt x="3158" y="6660"/>
                    </a:cubicBezTo>
                    <a:lnTo>
                      <a:pt x="3418" y="6530"/>
                    </a:lnTo>
                    <a:lnTo>
                      <a:pt x="3375" y="6314"/>
                    </a:lnTo>
                    <a:cubicBezTo>
                      <a:pt x="3028" y="5882"/>
                      <a:pt x="3764" y="5709"/>
                      <a:pt x="3634" y="6184"/>
                    </a:cubicBezTo>
                    <a:lnTo>
                      <a:pt x="3677" y="6314"/>
                    </a:lnTo>
                    <a:lnTo>
                      <a:pt x="3980" y="6141"/>
                    </a:lnTo>
                    <a:lnTo>
                      <a:pt x="4023" y="6314"/>
                    </a:lnTo>
                    <a:lnTo>
                      <a:pt x="4240" y="6314"/>
                    </a:lnTo>
                    <a:cubicBezTo>
                      <a:pt x="4196" y="6833"/>
                      <a:pt x="4196" y="7309"/>
                      <a:pt x="4153" y="7784"/>
                    </a:cubicBezTo>
                    <a:cubicBezTo>
                      <a:pt x="4110" y="8130"/>
                      <a:pt x="3764" y="8217"/>
                      <a:pt x="3591" y="8044"/>
                    </a:cubicBezTo>
                    <a:cubicBezTo>
                      <a:pt x="3504" y="8044"/>
                      <a:pt x="3461" y="8174"/>
                      <a:pt x="3461" y="8260"/>
                    </a:cubicBezTo>
                    <a:cubicBezTo>
                      <a:pt x="3375" y="8260"/>
                      <a:pt x="3331" y="8260"/>
                      <a:pt x="3245" y="8260"/>
                    </a:cubicBezTo>
                    <a:cubicBezTo>
                      <a:pt x="3158" y="8174"/>
                      <a:pt x="3158" y="8087"/>
                      <a:pt x="3158" y="7957"/>
                    </a:cubicBezTo>
                    <a:cubicBezTo>
                      <a:pt x="3072" y="7957"/>
                      <a:pt x="3028" y="7957"/>
                      <a:pt x="2985" y="8044"/>
                    </a:cubicBezTo>
                    <a:cubicBezTo>
                      <a:pt x="2985" y="8260"/>
                      <a:pt x="2942" y="8260"/>
                      <a:pt x="2899" y="8303"/>
                    </a:cubicBezTo>
                    <a:cubicBezTo>
                      <a:pt x="2726" y="8476"/>
                      <a:pt x="2509" y="8433"/>
                      <a:pt x="2293" y="8174"/>
                    </a:cubicBezTo>
                    <a:cubicBezTo>
                      <a:pt x="2293" y="8087"/>
                      <a:pt x="2077" y="8044"/>
                      <a:pt x="1861" y="8044"/>
                    </a:cubicBezTo>
                    <a:cubicBezTo>
                      <a:pt x="1861" y="8044"/>
                      <a:pt x="1817" y="8087"/>
                      <a:pt x="1817" y="8087"/>
                    </a:cubicBezTo>
                    <a:lnTo>
                      <a:pt x="2034" y="7482"/>
                    </a:lnTo>
                    <a:lnTo>
                      <a:pt x="2509" y="7352"/>
                    </a:lnTo>
                    <a:lnTo>
                      <a:pt x="2509" y="6963"/>
                    </a:lnTo>
                    <a:cubicBezTo>
                      <a:pt x="2336" y="7006"/>
                      <a:pt x="2207" y="6963"/>
                      <a:pt x="2163" y="6790"/>
                    </a:cubicBezTo>
                    <a:lnTo>
                      <a:pt x="1861" y="6790"/>
                    </a:lnTo>
                    <a:lnTo>
                      <a:pt x="1731" y="5276"/>
                    </a:lnTo>
                    <a:cubicBezTo>
                      <a:pt x="1731" y="4757"/>
                      <a:pt x="1644" y="4627"/>
                      <a:pt x="1514" y="4627"/>
                    </a:cubicBezTo>
                    <a:cubicBezTo>
                      <a:pt x="1168" y="4584"/>
                      <a:pt x="1168" y="5146"/>
                      <a:pt x="736" y="5060"/>
                    </a:cubicBezTo>
                    <a:lnTo>
                      <a:pt x="0" y="4757"/>
                    </a:lnTo>
                    <a:lnTo>
                      <a:pt x="649" y="3979"/>
                    </a:lnTo>
                    <a:lnTo>
                      <a:pt x="0" y="2465"/>
                    </a:lnTo>
                    <a:close/>
                  </a:path>
                </a:pathLst>
              </a:custGeom>
              <a:pattFill prst="smGri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82" name="Freeform 48" descr="Мелкая сетка"/>
              <p:cNvSpPr>
                <a:spLocks noEditPoints="1"/>
              </p:cNvSpPr>
              <p:nvPr/>
            </p:nvSpPr>
            <p:spPr bwMode="auto">
              <a:xfrm>
                <a:off x="3820" y="2676"/>
                <a:ext cx="949" cy="1424"/>
              </a:xfrm>
              <a:custGeom>
                <a:avLst/>
                <a:gdLst>
                  <a:gd name="T0" fmla="*/ 0 w 5667"/>
                  <a:gd name="T1" fmla="*/ 0 h 8476"/>
                  <a:gd name="T2" fmla="*/ 0 w 5667"/>
                  <a:gd name="T3" fmla="*/ 0 h 8476"/>
                  <a:gd name="T4" fmla="*/ 0 w 5667"/>
                  <a:gd name="T5" fmla="*/ 0 h 8476"/>
                  <a:gd name="T6" fmla="*/ 0 w 5667"/>
                  <a:gd name="T7" fmla="*/ 0 h 8476"/>
                  <a:gd name="T8" fmla="*/ 0 w 5667"/>
                  <a:gd name="T9" fmla="*/ 0 h 8476"/>
                  <a:gd name="T10" fmla="*/ 0 w 5667"/>
                  <a:gd name="T11" fmla="*/ 0 h 8476"/>
                  <a:gd name="T12" fmla="*/ 0 w 5667"/>
                  <a:gd name="T13" fmla="*/ 0 h 8476"/>
                  <a:gd name="T14" fmla="*/ 0 w 5667"/>
                  <a:gd name="T15" fmla="*/ 0 h 8476"/>
                  <a:gd name="T16" fmla="*/ 0 w 5667"/>
                  <a:gd name="T17" fmla="*/ 0 h 8476"/>
                  <a:gd name="T18" fmla="*/ 0 w 5667"/>
                  <a:gd name="T19" fmla="*/ 0 h 8476"/>
                  <a:gd name="T20" fmla="*/ 0 w 5667"/>
                  <a:gd name="T21" fmla="*/ 0 h 8476"/>
                  <a:gd name="T22" fmla="*/ 0 w 5667"/>
                  <a:gd name="T23" fmla="*/ 0 h 8476"/>
                  <a:gd name="T24" fmla="*/ 0 w 5667"/>
                  <a:gd name="T25" fmla="*/ 0 h 8476"/>
                  <a:gd name="T26" fmla="*/ 0 w 5667"/>
                  <a:gd name="T27" fmla="*/ 0 h 8476"/>
                  <a:gd name="T28" fmla="*/ 0 w 5667"/>
                  <a:gd name="T29" fmla="*/ 0 h 8476"/>
                  <a:gd name="T30" fmla="*/ 0 w 5667"/>
                  <a:gd name="T31" fmla="*/ 0 h 8476"/>
                  <a:gd name="T32" fmla="*/ 0 w 5667"/>
                  <a:gd name="T33" fmla="*/ 0 h 8476"/>
                  <a:gd name="T34" fmla="*/ 0 w 5667"/>
                  <a:gd name="T35" fmla="*/ 0 h 8476"/>
                  <a:gd name="T36" fmla="*/ 0 w 5667"/>
                  <a:gd name="T37" fmla="*/ 0 h 8476"/>
                  <a:gd name="T38" fmla="*/ 0 w 5667"/>
                  <a:gd name="T39" fmla="*/ 0 h 8476"/>
                  <a:gd name="T40" fmla="*/ 0 w 5667"/>
                  <a:gd name="T41" fmla="*/ 0 h 8476"/>
                  <a:gd name="T42" fmla="*/ 0 w 5667"/>
                  <a:gd name="T43" fmla="*/ 0 h 8476"/>
                  <a:gd name="T44" fmla="*/ 0 w 5667"/>
                  <a:gd name="T45" fmla="*/ 0 h 8476"/>
                  <a:gd name="T46" fmla="*/ 0 w 5667"/>
                  <a:gd name="T47" fmla="*/ 0 h 8476"/>
                  <a:gd name="T48" fmla="*/ 0 w 5667"/>
                  <a:gd name="T49" fmla="*/ 0 h 8476"/>
                  <a:gd name="T50" fmla="*/ 0 w 5667"/>
                  <a:gd name="T51" fmla="*/ 0 h 8476"/>
                  <a:gd name="T52" fmla="*/ 0 w 5667"/>
                  <a:gd name="T53" fmla="*/ 0 h 8476"/>
                  <a:gd name="T54" fmla="*/ 0 w 5667"/>
                  <a:gd name="T55" fmla="*/ 0 h 8476"/>
                  <a:gd name="T56" fmla="*/ 0 w 5667"/>
                  <a:gd name="T57" fmla="*/ 0 h 8476"/>
                  <a:gd name="T58" fmla="*/ 0 w 5667"/>
                  <a:gd name="T59" fmla="*/ 0 h 8476"/>
                  <a:gd name="T60" fmla="*/ 0 w 5667"/>
                  <a:gd name="T61" fmla="*/ 0 h 8476"/>
                  <a:gd name="T62" fmla="*/ 0 w 5667"/>
                  <a:gd name="T63" fmla="*/ 0 h 8476"/>
                  <a:gd name="T64" fmla="*/ 0 w 5667"/>
                  <a:gd name="T65" fmla="*/ 0 h 8476"/>
                  <a:gd name="T66" fmla="*/ 0 w 5667"/>
                  <a:gd name="T67" fmla="*/ 0 h 847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667"/>
                  <a:gd name="T103" fmla="*/ 0 h 8476"/>
                  <a:gd name="T104" fmla="*/ 5667 w 5667"/>
                  <a:gd name="T105" fmla="*/ 8476 h 847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667" h="8476">
                    <a:moveTo>
                      <a:pt x="4586" y="6876"/>
                    </a:moveTo>
                    <a:cubicBezTo>
                      <a:pt x="4759" y="6617"/>
                      <a:pt x="5062" y="6444"/>
                      <a:pt x="5408" y="6314"/>
                    </a:cubicBezTo>
                    <a:cubicBezTo>
                      <a:pt x="5494" y="6444"/>
                      <a:pt x="5581" y="6574"/>
                      <a:pt x="5667" y="6703"/>
                    </a:cubicBezTo>
                    <a:cubicBezTo>
                      <a:pt x="5537" y="6833"/>
                      <a:pt x="5408" y="6920"/>
                      <a:pt x="5278" y="7049"/>
                    </a:cubicBezTo>
                    <a:cubicBezTo>
                      <a:pt x="5278" y="7093"/>
                      <a:pt x="5278" y="7179"/>
                      <a:pt x="5278" y="7222"/>
                    </a:cubicBezTo>
                    <a:cubicBezTo>
                      <a:pt x="5148" y="7309"/>
                      <a:pt x="4889" y="7309"/>
                      <a:pt x="4629" y="7266"/>
                    </a:cubicBezTo>
                    <a:cubicBezTo>
                      <a:pt x="4586" y="7136"/>
                      <a:pt x="4586" y="7006"/>
                      <a:pt x="4586" y="6876"/>
                    </a:cubicBezTo>
                    <a:close/>
                    <a:moveTo>
                      <a:pt x="0" y="2465"/>
                    </a:moveTo>
                    <a:lnTo>
                      <a:pt x="44" y="2422"/>
                    </a:lnTo>
                    <a:lnTo>
                      <a:pt x="44" y="2162"/>
                    </a:lnTo>
                    <a:lnTo>
                      <a:pt x="995" y="1816"/>
                    </a:lnTo>
                    <a:lnTo>
                      <a:pt x="1125" y="1730"/>
                    </a:lnTo>
                    <a:lnTo>
                      <a:pt x="1125" y="865"/>
                    </a:lnTo>
                    <a:lnTo>
                      <a:pt x="1255" y="649"/>
                    </a:lnTo>
                    <a:lnTo>
                      <a:pt x="1385" y="605"/>
                    </a:lnTo>
                    <a:lnTo>
                      <a:pt x="1514" y="995"/>
                    </a:lnTo>
                    <a:lnTo>
                      <a:pt x="2034" y="1254"/>
                    </a:lnTo>
                    <a:lnTo>
                      <a:pt x="2120" y="1600"/>
                    </a:lnTo>
                    <a:cubicBezTo>
                      <a:pt x="2293" y="1600"/>
                      <a:pt x="2423" y="1513"/>
                      <a:pt x="2466" y="1384"/>
                    </a:cubicBezTo>
                    <a:lnTo>
                      <a:pt x="1990" y="951"/>
                    </a:lnTo>
                    <a:cubicBezTo>
                      <a:pt x="2163" y="649"/>
                      <a:pt x="2207" y="303"/>
                      <a:pt x="2207" y="0"/>
                    </a:cubicBezTo>
                    <a:lnTo>
                      <a:pt x="2726" y="43"/>
                    </a:lnTo>
                    <a:cubicBezTo>
                      <a:pt x="2899" y="346"/>
                      <a:pt x="3158" y="432"/>
                      <a:pt x="3375" y="432"/>
                    </a:cubicBezTo>
                    <a:lnTo>
                      <a:pt x="3461" y="605"/>
                    </a:lnTo>
                    <a:lnTo>
                      <a:pt x="3721" y="692"/>
                    </a:lnTo>
                    <a:cubicBezTo>
                      <a:pt x="3807" y="951"/>
                      <a:pt x="3807" y="1168"/>
                      <a:pt x="3894" y="1470"/>
                    </a:cubicBezTo>
                    <a:cubicBezTo>
                      <a:pt x="4023" y="1816"/>
                      <a:pt x="4023" y="2032"/>
                      <a:pt x="4672" y="2076"/>
                    </a:cubicBezTo>
                    <a:cubicBezTo>
                      <a:pt x="4759" y="2551"/>
                      <a:pt x="4845" y="3114"/>
                      <a:pt x="4932" y="3589"/>
                    </a:cubicBezTo>
                    <a:cubicBezTo>
                      <a:pt x="4715" y="3762"/>
                      <a:pt x="4542" y="3935"/>
                      <a:pt x="4715" y="4238"/>
                    </a:cubicBezTo>
                    <a:cubicBezTo>
                      <a:pt x="4845" y="4411"/>
                      <a:pt x="4932" y="4627"/>
                      <a:pt x="5062" y="4800"/>
                    </a:cubicBezTo>
                    <a:cubicBezTo>
                      <a:pt x="5105" y="5060"/>
                      <a:pt x="5018" y="5190"/>
                      <a:pt x="4802" y="5276"/>
                    </a:cubicBezTo>
                    <a:cubicBezTo>
                      <a:pt x="4672" y="4973"/>
                      <a:pt x="4586" y="4714"/>
                      <a:pt x="4326" y="4411"/>
                    </a:cubicBezTo>
                    <a:cubicBezTo>
                      <a:pt x="4196" y="4498"/>
                      <a:pt x="4067" y="4584"/>
                      <a:pt x="3937" y="4671"/>
                    </a:cubicBezTo>
                    <a:cubicBezTo>
                      <a:pt x="3807" y="4714"/>
                      <a:pt x="3807" y="4887"/>
                      <a:pt x="3721" y="4930"/>
                    </a:cubicBezTo>
                    <a:cubicBezTo>
                      <a:pt x="3591" y="4973"/>
                      <a:pt x="3461" y="4887"/>
                      <a:pt x="3331" y="4887"/>
                    </a:cubicBezTo>
                    <a:cubicBezTo>
                      <a:pt x="3245" y="4887"/>
                      <a:pt x="3158" y="4930"/>
                      <a:pt x="3115" y="5017"/>
                    </a:cubicBezTo>
                    <a:cubicBezTo>
                      <a:pt x="3072" y="5103"/>
                      <a:pt x="3028" y="5146"/>
                      <a:pt x="2899" y="5103"/>
                    </a:cubicBezTo>
                    <a:lnTo>
                      <a:pt x="2769" y="5146"/>
                    </a:lnTo>
                    <a:lnTo>
                      <a:pt x="2812" y="5882"/>
                    </a:lnTo>
                    <a:cubicBezTo>
                      <a:pt x="3028" y="6011"/>
                      <a:pt x="3158" y="6271"/>
                      <a:pt x="3158" y="6660"/>
                    </a:cubicBezTo>
                    <a:lnTo>
                      <a:pt x="3418" y="6530"/>
                    </a:lnTo>
                    <a:lnTo>
                      <a:pt x="3375" y="6314"/>
                    </a:lnTo>
                    <a:cubicBezTo>
                      <a:pt x="3028" y="5882"/>
                      <a:pt x="3764" y="5709"/>
                      <a:pt x="3634" y="6184"/>
                    </a:cubicBezTo>
                    <a:lnTo>
                      <a:pt x="3677" y="6314"/>
                    </a:lnTo>
                    <a:lnTo>
                      <a:pt x="3980" y="6141"/>
                    </a:lnTo>
                    <a:lnTo>
                      <a:pt x="4023" y="6314"/>
                    </a:lnTo>
                    <a:lnTo>
                      <a:pt x="4240" y="6314"/>
                    </a:lnTo>
                    <a:cubicBezTo>
                      <a:pt x="4196" y="6833"/>
                      <a:pt x="4196" y="7309"/>
                      <a:pt x="4153" y="7784"/>
                    </a:cubicBezTo>
                    <a:cubicBezTo>
                      <a:pt x="4110" y="8130"/>
                      <a:pt x="3764" y="8217"/>
                      <a:pt x="3591" y="8044"/>
                    </a:cubicBezTo>
                    <a:cubicBezTo>
                      <a:pt x="3504" y="8044"/>
                      <a:pt x="3461" y="8174"/>
                      <a:pt x="3461" y="8260"/>
                    </a:cubicBezTo>
                    <a:cubicBezTo>
                      <a:pt x="3375" y="8260"/>
                      <a:pt x="3331" y="8260"/>
                      <a:pt x="3245" y="8260"/>
                    </a:cubicBezTo>
                    <a:cubicBezTo>
                      <a:pt x="3158" y="8174"/>
                      <a:pt x="3158" y="8087"/>
                      <a:pt x="3158" y="7957"/>
                    </a:cubicBezTo>
                    <a:cubicBezTo>
                      <a:pt x="3072" y="7957"/>
                      <a:pt x="3028" y="7957"/>
                      <a:pt x="2985" y="8044"/>
                    </a:cubicBezTo>
                    <a:cubicBezTo>
                      <a:pt x="2985" y="8260"/>
                      <a:pt x="2942" y="8260"/>
                      <a:pt x="2899" y="8303"/>
                    </a:cubicBezTo>
                    <a:cubicBezTo>
                      <a:pt x="2726" y="8476"/>
                      <a:pt x="2509" y="8433"/>
                      <a:pt x="2293" y="8174"/>
                    </a:cubicBezTo>
                    <a:cubicBezTo>
                      <a:pt x="2293" y="8087"/>
                      <a:pt x="2077" y="8044"/>
                      <a:pt x="1861" y="8044"/>
                    </a:cubicBezTo>
                    <a:cubicBezTo>
                      <a:pt x="1861" y="8044"/>
                      <a:pt x="1817" y="8087"/>
                      <a:pt x="1817" y="8087"/>
                    </a:cubicBezTo>
                    <a:lnTo>
                      <a:pt x="2034" y="7482"/>
                    </a:lnTo>
                    <a:lnTo>
                      <a:pt x="2509" y="7352"/>
                    </a:lnTo>
                    <a:lnTo>
                      <a:pt x="2509" y="6963"/>
                    </a:lnTo>
                    <a:cubicBezTo>
                      <a:pt x="2336" y="7006"/>
                      <a:pt x="2207" y="6963"/>
                      <a:pt x="2163" y="6790"/>
                    </a:cubicBezTo>
                    <a:lnTo>
                      <a:pt x="1861" y="6790"/>
                    </a:lnTo>
                    <a:lnTo>
                      <a:pt x="1731" y="5276"/>
                    </a:lnTo>
                    <a:cubicBezTo>
                      <a:pt x="1731" y="4757"/>
                      <a:pt x="1644" y="4627"/>
                      <a:pt x="1514" y="4627"/>
                    </a:cubicBezTo>
                    <a:cubicBezTo>
                      <a:pt x="1168" y="4584"/>
                      <a:pt x="1168" y="5146"/>
                      <a:pt x="736" y="5060"/>
                    </a:cubicBezTo>
                    <a:lnTo>
                      <a:pt x="0" y="4757"/>
                    </a:lnTo>
                    <a:lnTo>
                      <a:pt x="649" y="3979"/>
                    </a:lnTo>
                    <a:lnTo>
                      <a:pt x="0" y="2465"/>
                    </a:lnTo>
                    <a:close/>
                  </a:path>
                </a:pathLst>
              </a:custGeom>
              <a:solidFill>
                <a:srgbClr val="00B0F0"/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" name="Group 49"/>
            <p:cNvGrpSpPr>
              <a:grpSpLocks/>
            </p:cNvGrpSpPr>
            <p:nvPr/>
          </p:nvGrpSpPr>
          <p:grpSpPr bwMode="auto">
            <a:xfrm>
              <a:off x="2527" y="3873"/>
              <a:ext cx="1673" cy="1366"/>
              <a:chOff x="2527" y="3873"/>
              <a:chExt cx="1673" cy="1366"/>
            </a:xfrm>
          </p:grpSpPr>
          <p:sp>
            <p:nvSpPr>
              <p:cNvPr id="18579" name="Freeform 50" descr="Точечные ромбики"/>
              <p:cNvSpPr>
                <a:spLocks/>
              </p:cNvSpPr>
              <p:nvPr/>
            </p:nvSpPr>
            <p:spPr bwMode="auto">
              <a:xfrm>
                <a:off x="2527" y="3873"/>
                <a:ext cx="1673" cy="1366"/>
              </a:xfrm>
              <a:custGeom>
                <a:avLst/>
                <a:gdLst>
                  <a:gd name="T0" fmla="*/ 2 w 4995"/>
                  <a:gd name="T1" fmla="*/ 0 h 4065"/>
                  <a:gd name="T2" fmla="*/ 2 w 4995"/>
                  <a:gd name="T3" fmla="*/ 1 h 4065"/>
                  <a:gd name="T4" fmla="*/ 2 w 4995"/>
                  <a:gd name="T5" fmla="*/ 1 h 4065"/>
                  <a:gd name="T6" fmla="*/ 2 w 4995"/>
                  <a:gd name="T7" fmla="*/ 1 h 4065"/>
                  <a:gd name="T8" fmla="*/ 2 w 4995"/>
                  <a:gd name="T9" fmla="*/ 1 h 4065"/>
                  <a:gd name="T10" fmla="*/ 2 w 4995"/>
                  <a:gd name="T11" fmla="*/ 0 h 4065"/>
                  <a:gd name="T12" fmla="*/ 2 w 4995"/>
                  <a:gd name="T13" fmla="*/ 1 h 4065"/>
                  <a:gd name="T14" fmla="*/ 2 w 4995"/>
                  <a:gd name="T15" fmla="*/ 1 h 4065"/>
                  <a:gd name="T16" fmla="*/ 2 w 4995"/>
                  <a:gd name="T17" fmla="*/ 1 h 4065"/>
                  <a:gd name="T18" fmla="*/ 2 w 4995"/>
                  <a:gd name="T19" fmla="*/ 1 h 4065"/>
                  <a:gd name="T20" fmla="*/ 1 w 4995"/>
                  <a:gd name="T21" fmla="*/ 1 h 4065"/>
                  <a:gd name="T22" fmla="*/ 1 w 4995"/>
                  <a:gd name="T23" fmla="*/ 1 h 4065"/>
                  <a:gd name="T24" fmla="*/ 1 w 4995"/>
                  <a:gd name="T25" fmla="*/ 1 h 4065"/>
                  <a:gd name="T26" fmla="*/ 1 w 4995"/>
                  <a:gd name="T27" fmla="*/ 1 h 4065"/>
                  <a:gd name="T28" fmla="*/ 1 w 4995"/>
                  <a:gd name="T29" fmla="*/ 1 h 4065"/>
                  <a:gd name="T30" fmla="*/ 1 w 4995"/>
                  <a:gd name="T31" fmla="*/ 1 h 4065"/>
                  <a:gd name="T32" fmla="*/ 1 w 4995"/>
                  <a:gd name="T33" fmla="*/ 1 h 4065"/>
                  <a:gd name="T34" fmla="*/ 1 w 4995"/>
                  <a:gd name="T35" fmla="*/ 2 h 4065"/>
                  <a:gd name="T36" fmla="*/ 1 w 4995"/>
                  <a:gd name="T37" fmla="*/ 2 h 4065"/>
                  <a:gd name="T38" fmla="*/ 1 w 4995"/>
                  <a:gd name="T39" fmla="*/ 2 h 4065"/>
                  <a:gd name="T40" fmla="*/ 1 w 4995"/>
                  <a:gd name="T41" fmla="*/ 2 h 4065"/>
                  <a:gd name="T42" fmla="*/ 1 w 4995"/>
                  <a:gd name="T43" fmla="*/ 2 h 4065"/>
                  <a:gd name="T44" fmla="*/ 1 w 4995"/>
                  <a:gd name="T45" fmla="*/ 2 h 4065"/>
                  <a:gd name="T46" fmla="*/ 1 w 4995"/>
                  <a:gd name="T47" fmla="*/ 2 h 4065"/>
                  <a:gd name="T48" fmla="*/ 1 w 4995"/>
                  <a:gd name="T49" fmla="*/ 2 h 4065"/>
                  <a:gd name="T50" fmla="*/ 1 w 4995"/>
                  <a:gd name="T51" fmla="*/ 2 h 4065"/>
                  <a:gd name="T52" fmla="*/ 0 w 4995"/>
                  <a:gd name="T53" fmla="*/ 2 h 4065"/>
                  <a:gd name="T54" fmla="*/ 0 w 4995"/>
                  <a:gd name="T55" fmla="*/ 2 h 4065"/>
                  <a:gd name="T56" fmla="*/ 0 w 4995"/>
                  <a:gd name="T57" fmla="*/ 2 h 4065"/>
                  <a:gd name="T58" fmla="*/ 0 w 4995"/>
                  <a:gd name="T59" fmla="*/ 2 h 4065"/>
                  <a:gd name="T60" fmla="*/ 0 w 4995"/>
                  <a:gd name="T61" fmla="*/ 1 h 4065"/>
                  <a:gd name="T62" fmla="*/ 0 w 4995"/>
                  <a:gd name="T63" fmla="*/ 1 h 4065"/>
                  <a:gd name="T64" fmla="*/ 0 w 4995"/>
                  <a:gd name="T65" fmla="*/ 1 h 4065"/>
                  <a:gd name="T66" fmla="*/ 1 w 4995"/>
                  <a:gd name="T67" fmla="*/ 0 h 4065"/>
                  <a:gd name="T68" fmla="*/ 1 w 4995"/>
                  <a:gd name="T69" fmla="*/ 0 h 4065"/>
                  <a:gd name="T70" fmla="*/ 1 w 4995"/>
                  <a:gd name="T71" fmla="*/ 0 h 4065"/>
                  <a:gd name="T72" fmla="*/ 1 w 4995"/>
                  <a:gd name="T73" fmla="*/ 0 h 4065"/>
                  <a:gd name="T74" fmla="*/ 2 w 4995"/>
                  <a:gd name="T75" fmla="*/ 0 h 4065"/>
                  <a:gd name="T76" fmla="*/ 2 w 4995"/>
                  <a:gd name="T77" fmla="*/ 0 h 4065"/>
                  <a:gd name="T78" fmla="*/ 2 w 4995"/>
                  <a:gd name="T79" fmla="*/ 0 h 406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995"/>
                  <a:gd name="T121" fmla="*/ 0 h 4065"/>
                  <a:gd name="T122" fmla="*/ 4995 w 4995"/>
                  <a:gd name="T123" fmla="*/ 4065 h 406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995" h="4065">
                    <a:moveTo>
                      <a:pt x="4606" y="238"/>
                    </a:moveTo>
                    <a:cubicBezTo>
                      <a:pt x="4562" y="260"/>
                      <a:pt x="4541" y="281"/>
                      <a:pt x="4519" y="281"/>
                    </a:cubicBezTo>
                    <a:cubicBezTo>
                      <a:pt x="4433" y="281"/>
                      <a:pt x="4368" y="324"/>
                      <a:pt x="4324" y="368"/>
                    </a:cubicBezTo>
                    <a:lnTo>
                      <a:pt x="4692" y="1579"/>
                    </a:lnTo>
                    <a:lnTo>
                      <a:pt x="4995" y="1752"/>
                    </a:lnTo>
                    <a:lnTo>
                      <a:pt x="4887" y="1881"/>
                    </a:lnTo>
                    <a:lnTo>
                      <a:pt x="4779" y="1838"/>
                    </a:lnTo>
                    <a:lnTo>
                      <a:pt x="4714" y="1881"/>
                    </a:lnTo>
                    <a:lnTo>
                      <a:pt x="4584" y="1860"/>
                    </a:lnTo>
                    <a:lnTo>
                      <a:pt x="4519" y="1752"/>
                    </a:lnTo>
                    <a:lnTo>
                      <a:pt x="4541" y="1622"/>
                    </a:lnTo>
                    <a:lnTo>
                      <a:pt x="4216" y="865"/>
                    </a:lnTo>
                    <a:lnTo>
                      <a:pt x="4087" y="908"/>
                    </a:lnTo>
                    <a:lnTo>
                      <a:pt x="4195" y="1124"/>
                    </a:lnTo>
                    <a:cubicBezTo>
                      <a:pt x="4260" y="1254"/>
                      <a:pt x="4151" y="1276"/>
                      <a:pt x="4130" y="1341"/>
                    </a:cubicBezTo>
                    <a:lnTo>
                      <a:pt x="4324" y="1643"/>
                    </a:lnTo>
                    <a:lnTo>
                      <a:pt x="4238" y="1752"/>
                    </a:lnTo>
                    <a:lnTo>
                      <a:pt x="3979" y="1470"/>
                    </a:lnTo>
                    <a:lnTo>
                      <a:pt x="3827" y="1600"/>
                    </a:lnTo>
                    <a:cubicBezTo>
                      <a:pt x="3741" y="1427"/>
                      <a:pt x="3741" y="1470"/>
                      <a:pt x="3524" y="1406"/>
                    </a:cubicBezTo>
                    <a:lnTo>
                      <a:pt x="3351" y="1687"/>
                    </a:lnTo>
                    <a:cubicBezTo>
                      <a:pt x="3287" y="1752"/>
                      <a:pt x="3200" y="1730"/>
                      <a:pt x="3114" y="1643"/>
                    </a:cubicBezTo>
                    <a:cubicBezTo>
                      <a:pt x="2984" y="1643"/>
                      <a:pt x="2897" y="1622"/>
                      <a:pt x="2854" y="1535"/>
                    </a:cubicBezTo>
                    <a:lnTo>
                      <a:pt x="2422" y="1470"/>
                    </a:lnTo>
                    <a:cubicBezTo>
                      <a:pt x="2400" y="1341"/>
                      <a:pt x="2357" y="1319"/>
                      <a:pt x="2249" y="1319"/>
                    </a:cubicBezTo>
                    <a:lnTo>
                      <a:pt x="2184" y="1211"/>
                    </a:lnTo>
                    <a:lnTo>
                      <a:pt x="2119" y="1189"/>
                    </a:lnTo>
                    <a:lnTo>
                      <a:pt x="2076" y="1103"/>
                    </a:lnTo>
                    <a:cubicBezTo>
                      <a:pt x="2032" y="1189"/>
                      <a:pt x="2054" y="1276"/>
                      <a:pt x="2097" y="1362"/>
                    </a:cubicBezTo>
                    <a:cubicBezTo>
                      <a:pt x="2141" y="1427"/>
                      <a:pt x="2076" y="1557"/>
                      <a:pt x="1946" y="1730"/>
                    </a:cubicBezTo>
                    <a:cubicBezTo>
                      <a:pt x="1816" y="1795"/>
                      <a:pt x="1795" y="1860"/>
                      <a:pt x="1881" y="2033"/>
                    </a:cubicBezTo>
                    <a:cubicBezTo>
                      <a:pt x="1881" y="2184"/>
                      <a:pt x="1881" y="2335"/>
                      <a:pt x="1838" y="2465"/>
                    </a:cubicBezTo>
                    <a:cubicBezTo>
                      <a:pt x="2011" y="2616"/>
                      <a:pt x="1989" y="2703"/>
                      <a:pt x="1730" y="2768"/>
                    </a:cubicBezTo>
                    <a:cubicBezTo>
                      <a:pt x="1643" y="2811"/>
                      <a:pt x="1578" y="2919"/>
                      <a:pt x="1513" y="2962"/>
                    </a:cubicBezTo>
                    <a:cubicBezTo>
                      <a:pt x="1384" y="3006"/>
                      <a:pt x="1340" y="3092"/>
                      <a:pt x="1297" y="3265"/>
                    </a:cubicBezTo>
                    <a:cubicBezTo>
                      <a:pt x="1297" y="3330"/>
                      <a:pt x="1254" y="3395"/>
                      <a:pt x="1211" y="3460"/>
                    </a:cubicBezTo>
                    <a:lnTo>
                      <a:pt x="1297" y="3503"/>
                    </a:lnTo>
                    <a:lnTo>
                      <a:pt x="1449" y="3546"/>
                    </a:lnTo>
                    <a:lnTo>
                      <a:pt x="1946" y="3243"/>
                    </a:lnTo>
                    <a:lnTo>
                      <a:pt x="1881" y="3503"/>
                    </a:lnTo>
                    <a:cubicBezTo>
                      <a:pt x="1881" y="3568"/>
                      <a:pt x="1903" y="3611"/>
                      <a:pt x="1946" y="3611"/>
                    </a:cubicBezTo>
                    <a:lnTo>
                      <a:pt x="1968" y="3741"/>
                    </a:lnTo>
                    <a:lnTo>
                      <a:pt x="2076" y="3762"/>
                    </a:lnTo>
                    <a:lnTo>
                      <a:pt x="2076" y="3827"/>
                    </a:lnTo>
                    <a:lnTo>
                      <a:pt x="2184" y="3892"/>
                    </a:lnTo>
                    <a:lnTo>
                      <a:pt x="2054" y="4044"/>
                    </a:lnTo>
                    <a:lnTo>
                      <a:pt x="1903" y="4065"/>
                    </a:lnTo>
                    <a:lnTo>
                      <a:pt x="1730" y="3719"/>
                    </a:lnTo>
                    <a:lnTo>
                      <a:pt x="1730" y="3611"/>
                    </a:lnTo>
                    <a:lnTo>
                      <a:pt x="1319" y="3525"/>
                    </a:lnTo>
                    <a:lnTo>
                      <a:pt x="1232" y="3676"/>
                    </a:lnTo>
                    <a:lnTo>
                      <a:pt x="1103" y="3633"/>
                    </a:lnTo>
                    <a:lnTo>
                      <a:pt x="1016" y="3784"/>
                    </a:lnTo>
                    <a:cubicBezTo>
                      <a:pt x="930" y="3741"/>
                      <a:pt x="821" y="3741"/>
                      <a:pt x="757" y="3654"/>
                    </a:cubicBezTo>
                    <a:lnTo>
                      <a:pt x="778" y="3827"/>
                    </a:lnTo>
                    <a:lnTo>
                      <a:pt x="670" y="3827"/>
                    </a:lnTo>
                    <a:lnTo>
                      <a:pt x="627" y="3654"/>
                    </a:lnTo>
                    <a:lnTo>
                      <a:pt x="540" y="3654"/>
                    </a:lnTo>
                    <a:lnTo>
                      <a:pt x="432" y="3719"/>
                    </a:lnTo>
                    <a:cubicBezTo>
                      <a:pt x="346" y="3633"/>
                      <a:pt x="216" y="3611"/>
                      <a:pt x="151" y="3438"/>
                    </a:cubicBezTo>
                    <a:lnTo>
                      <a:pt x="43" y="3243"/>
                    </a:lnTo>
                    <a:cubicBezTo>
                      <a:pt x="65" y="3157"/>
                      <a:pt x="86" y="3071"/>
                      <a:pt x="108" y="2984"/>
                    </a:cubicBezTo>
                    <a:cubicBezTo>
                      <a:pt x="0" y="2508"/>
                      <a:pt x="130" y="2270"/>
                      <a:pt x="454" y="2249"/>
                    </a:cubicBezTo>
                    <a:cubicBezTo>
                      <a:pt x="540" y="2249"/>
                      <a:pt x="497" y="2119"/>
                      <a:pt x="540" y="2054"/>
                    </a:cubicBezTo>
                    <a:cubicBezTo>
                      <a:pt x="562" y="1968"/>
                      <a:pt x="584" y="1903"/>
                      <a:pt x="649" y="1860"/>
                    </a:cubicBezTo>
                    <a:lnTo>
                      <a:pt x="519" y="1838"/>
                    </a:lnTo>
                    <a:lnTo>
                      <a:pt x="540" y="779"/>
                    </a:lnTo>
                    <a:lnTo>
                      <a:pt x="2638" y="714"/>
                    </a:lnTo>
                    <a:lnTo>
                      <a:pt x="2638" y="627"/>
                    </a:lnTo>
                    <a:lnTo>
                      <a:pt x="2659" y="303"/>
                    </a:lnTo>
                    <a:lnTo>
                      <a:pt x="2832" y="108"/>
                    </a:lnTo>
                    <a:lnTo>
                      <a:pt x="2789" y="87"/>
                    </a:lnTo>
                    <a:lnTo>
                      <a:pt x="2811" y="0"/>
                    </a:lnTo>
                    <a:lnTo>
                      <a:pt x="3070" y="130"/>
                    </a:lnTo>
                    <a:lnTo>
                      <a:pt x="3092" y="43"/>
                    </a:lnTo>
                    <a:lnTo>
                      <a:pt x="3308" y="108"/>
                    </a:lnTo>
                    <a:lnTo>
                      <a:pt x="3719" y="281"/>
                    </a:lnTo>
                    <a:lnTo>
                      <a:pt x="3784" y="195"/>
                    </a:lnTo>
                    <a:lnTo>
                      <a:pt x="4065" y="108"/>
                    </a:lnTo>
                    <a:lnTo>
                      <a:pt x="4497" y="151"/>
                    </a:lnTo>
                    <a:lnTo>
                      <a:pt x="4606" y="238"/>
                    </a:ln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80" name="Freeform 51" descr="Точечные ромбики"/>
              <p:cNvSpPr>
                <a:spLocks/>
              </p:cNvSpPr>
              <p:nvPr/>
            </p:nvSpPr>
            <p:spPr bwMode="auto">
              <a:xfrm>
                <a:off x="2527" y="3873"/>
                <a:ext cx="1673" cy="1366"/>
              </a:xfrm>
              <a:custGeom>
                <a:avLst/>
                <a:gdLst>
                  <a:gd name="T0" fmla="*/ 2 w 4995"/>
                  <a:gd name="T1" fmla="*/ 0 h 4065"/>
                  <a:gd name="T2" fmla="*/ 2 w 4995"/>
                  <a:gd name="T3" fmla="*/ 1 h 4065"/>
                  <a:gd name="T4" fmla="*/ 2 w 4995"/>
                  <a:gd name="T5" fmla="*/ 1 h 4065"/>
                  <a:gd name="T6" fmla="*/ 2 w 4995"/>
                  <a:gd name="T7" fmla="*/ 1 h 4065"/>
                  <a:gd name="T8" fmla="*/ 2 w 4995"/>
                  <a:gd name="T9" fmla="*/ 1 h 4065"/>
                  <a:gd name="T10" fmla="*/ 2 w 4995"/>
                  <a:gd name="T11" fmla="*/ 0 h 4065"/>
                  <a:gd name="T12" fmla="*/ 2 w 4995"/>
                  <a:gd name="T13" fmla="*/ 1 h 4065"/>
                  <a:gd name="T14" fmla="*/ 2 w 4995"/>
                  <a:gd name="T15" fmla="*/ 1 h 4065"/>
                  <a:gd name="T16" fmla="*/ 2 w 4995"/>
                  <a:gd name="T17" fmla="*/ 1 h 4065"/>
                  <a:gd name="T18" fmla="*/ 2 w 4995"/>
                  <a:gd name="T19" fmla="*/ 1 h 4065"/>
                  <a:gd name="T20" fmla="*/ 1 w 4995"/>
                  <a:gd name="T21" fmla="*/ 1 h 4065"/>
                  <a:gd name="T22" fmla="*/ 1 w 4995"/>
                  <a:gd name="T23" fmla="*/ 1 h 4065"/>
                  <a:gd name="T24" fmla="*/ 1 w 4995"/>
                  <a:gd name="T25" fmla="*/ 1 h 4065"/>
                  <a:gd name="T26" fmla="*/ 1 w 4995"/>
                  <a:gd name="T27" fmla="*/ 1 h 4065"/>
                  <a:gd name="T28" fmla="*/ 1 w 4995"/>
                  <a:gd name="T29" fmla="*/ 1 h 4065"/>
                  <a:gd name="T30" fmla="*/ 1 w 4995"/>
                  <a:gd name="T31" fmla="*/ 1 h 4065"/>
                  <a:gd name="T32" fmla="*/ 1 w 4995"/>
                  <a:gd name="T33" fmla="*/ 1 h 4065"/>
                  <a:gd name="T34" fmla="*/ 1 w 4995"/>
                  <a:gd name="T35" fmla="*/ 2 h 4065"/>
                  <a:gd name="T36" fmla="*/ 1 w 4995"/>
                  <a:gd name="T37" fmla="*/ 2 h 4065"/>
                  <a:gd name="T38" fmla="*/ 1 w 4995"/>
                  <a:gd name="T39" fmla="*/ 2 h 4065"/>
                  <a:gd name="T40" fmla="*/ 1 w 4995"/>
                  <a:gd name="T41" fmla="*/ 2 h 4065"/>
                  <a:gd name="T42" fmla="*/ 1 w 4995"/>
                  <a:gd name="T43" fmla="*/ 2 h 4065"/>
                  <a:gd name="T44" fmla="*/ 1 w 4995"/>
                  <a:gd name="T45" fmla="*/ 2 h 4065"/>
                  <a:gd name="T46" fmla="*/ 1 w 4995"/>
                  <a:gd name="T47" fmla="*/ 2 h 4065"/>
                  <a:gd name="T48" fmla="*/ 1 w 4995"/>
                  <a:gd name="T49" fmla="*/ 2 h 4065"/>
                  <a:gd name="T50" fmla="*/ 1 w 4995"/>
                  <a:gd name="T51" fmla="*/ 2 h 4065"/>
                  <a:gd name="T52" fmla="*/ 0 w 4995"/>
                  <a:gd name="T53" fmla="*/ 2 h 4065"/>
                  <a:gd name="T54" fmla="*/ 0 w 4995"/>
                  <a:gd name="T55" fmla="*/ 2 h 4065"/>
                  <a:gd name="T56" fmla="*/ 0 w 4995"/>
                  <a:gd name="T57" fmla="*/ 2 h 4065"/>
                  <a:gd name="T58" fmla="*/ 0 w 4995"/>
                  <a:gd name="T59" fmla="*/ 2 h 4065"/>
                  <a:gd name="T60" fmla="*/ 0 w 4995"/>
                  <a:gd name="T61" fmla="*/ 1 h 4065"/>
                  <a:gd name="T62" fmla="*/ 0 w 4995"/>
                  <a:gd name="T63" fmla="*/ 1 h 4065"/>
                  <a:gd name="T64" fmla="*/ 0 w 4995"/>
                  <a:gd name="T65" fmla="*/ 1 h 4065"/>
                  <a:gd name="T66" fmla="*/ 1 w 4995"/>
                  <a:gd name="T67" fmla="*/ 0 h 4065"/>
                  <a:gd name="T68" fmla="*/ 1 w 4995"/>
                  <a:gd name="T69" fmla="*/ 0 h 4065"/>
                  <a:gd name="T70" fmla="*/ 1 w 4995"/>
                  <a:gd name="T71" fmla="*/ 0 h 4065"/>
                  <a:gd name="T72" fmla="*/ 1 w 4995"/>
                  <a:gd name="T73" fmla="*/ 0 h 4065"/>
                  <a:gd name="T74" fmla="*/ 2 w 4995"/>
                  <a:gd name="T75" fmla="*/ 0 h 4065"/>
                  <a:gd name="T76" fmla="*/ 2 w 4995"/>
                  <a:gd name="T77" fmla="*/ 0 h 4065"/>
                  <a:gd name="T78" fmla="*/ 2 w 4995"/>
                  <a:gd name="T79" fmla="*/ 0 h 406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995"/>
                  <a:gd name="T121" fmla="*/ 0 h 4065"/>
                  <a:gd name="T122" fmla="*/ 4995 w 4995"/>
                  <a:gd name="T123" fmla="*/ 4065 h 406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995" h="4065">
                    <a:moveTo>
                      <a:pt x="4606" y="238"/>
                    </a:moveTo>
                    <a:cubicBezTo>
                      <a:pt x="4562" y="260"/>
                      <a:pt x="4541" y="281"/>
                      <a:pt x="4519" y="281"/>
                    </a:cubicBezTo>
                    <a:cubicBezTo>
                      <a:pt x="4433" y="281"/>
                      <a:pt x="4368" y="324"/>
                      <a:pt x="4324" y="368"/>
                    </a:cubicBezTo>
                    <a:lnTo>
                      <a:pt x="4692" y="1579"/>
                    </a:lnTo>
                    <a:lnTo>
                      <a:pt x="4995" y="1752"/>
                    </a:lnTo>
                    <a:lnTo>
                      <a:pt x="4887" y="1881"/>
                    </a:lnTo>
                    <a:lnTo>
                      <a:pt x="4779" y="1838"/>
                    </a:lnTo>
                    <a:lnTo>
                      <a:pt x="4714" y="1881"/>
                    </a:lnTo>
                    <a:lnTo>
                      <a:pt x="4584" y="1860"/>
                    </a:lnTo>
                    <a:lnTo>
                      <a:pt x="4519" y="1752"/>
                    </a:lnTo>
                    <a:lnTo>
                      <a:pt x="4541" y="1622"/>
                    </a:lnTo>
                    <a:lnTo>
                      <a:pt x="4216" y="865"/>
                    </a:lnTo>
                    <a:lnTo>
                      <a:pt x="4087" y="908"/>
                    </a:lnTo>
                    <a:lnTo>
                      <a:pt x="4195" y="1124"/>
                    </a:lnTo>
                    <a:cubicBezTo>
                      <a:pt x="4260" y="1254"/>
                      <a:pt x="4151" y="1276"/>
                      <a:pt x="4130" y="1341"/>
                    </a:cubicBezTo>
                    <a:lnTo>
                      <a:pt x="4324" y="1643"/>
                    </a:lnTo>
                    <a:lnTo>
                      <a:pt x="4238" y="1752"/>
                    </a:lnTo>
                    <a:lnTo>
                      <a:pt x="3979" y="1470"/>
                    </a:lnTo>
                    <a:lnTo>
                      <a:pt x="3827" y="1600"/>
                    </a:lnTo>
                    <a:cubicBezTo>
                      <a:pt x="3741" y="1427"/>
                      <a:pt x="3741" y="1470"/>
                      <a:pt x="3524" y="1406"/>
                    </a:cubicBezTo>
                    <a:lnTo>
                      <a:pt x="3351" y="1687"/>
                    </a:lnTo>
                    <a:cubicBezTo>
                      <a:pt x="3287" y="1752"/>
                      <a:pt x="3200" y="1730"/>
                      <a:pt x="3114" y="1643"/>
                    </a:cubicBezTo>
                    <a:cubicBezTo>
                      <a:pt x="2984" y="1643"/>
                      <a:pt x="2897" y="1622"/>
                      <a:pt x="2854" y="1535"/>
                    </a:cubicBezTo>
                    <a:lnTo>
                      <a:pt x="2422" y="1470"/>
                    </a:lnTo>
                    <a:cubicBezTo>
                      <a:pt x="2400" y="1341"/>
                      <a:pt x="2357" y="1319"/>
                      <a:pt x="2249" y="1319"/>
                    </a:cubicBezTo>
                    <a:lnTo>
                      <a:pt x="2184" y="1211"/>
                    </a:lnTo>
                    <a:lnTo>
                      <a:pt x="2119" y="1189"/>
                    </a:lnTo>
                    <a:lnTo>
                      <a:pt x="2076" y="1103"/>
                    </a:lnTo>
                    <a:cubicBezTo>
                      <a:pt x="2032" y="1189"/>
                      <a:pt x="2054" y="1276"/>
                      <a:pt x="2097" y="1362"/>
                    </a:cubicBezTo>
                    <a:cubicBezTo>
                      <a:pt x="2141" y="1427"/>
                      <a:pt x="2076" y="1557"/>
                      <a:pt x="1946" y="1730"/>
                    </a:cubicBezTo>
                    <a:cubicBezTo>
                      <a:pt x="1816" y="1795"/>
                      <a:pt x="1795" y="1860"/>
                      <a:pt x="1881" y="2033"/>
                    </a:cubicBezTo>
                    <a:cubicBezTo>
                      <a:pt x="1881" y="2184"/>
                      <a:pt x="1881" y="2335"/>
                      <a:pt x="1838" y="2465"/>
                    </a:cubicBezTo>
                    <a:cubicBezTo>
                      <a:pt x="2011" y="2616"/>
                      <a:pt x="1989" y="2703"/>
                      <a:pt x="1730" y="2768"/>
                    </a:cubicBezTo>
                    <a:cubicBezTo>
                      <a:pt x="1643" y="2811"/>
                      <a:pt x="1578" y="2919"/>
                      <a:pt x="1513" y="2962"/>
                    </a:cubicBezTo>
                    <a:cubicBezTo>
                      <a:pt x="1384" y="3006"/>
                      <a:pt x="1340" y="3092"/>
                      <a:pt x="1297" y="3265"/>
                    </a:cubicBezTo>
                    <a:cubicBezTo>
                      <a:pt x="1297" y="3330"/>
                      <a:pt x="1254" y="3395"/>
                      <a:pt x="1211" y="3460"/>
                    </a:cubicBezTo>
                    <a:lnTo>
                      <a:pt x="1297" y="3503"/>
                    </a:lnTo>
                    <a:lnTo>
                      <a:pt x="1449" y="3546"/>
                    </a:lnTo>
                    <a:lnTo>
                      <a:pt x="1946" y="3243"/>
                    </a:lnTo>
                    <a:lnTo>
                      <a:pt x="1881" y="3503"/>
                    </a:lnTo>
                    <a:cubicBezTo>
                      <a:pt x="1881" y="3568"/>
                      <a:pt x="1903" y="3611"/>
                      <a:pt x="1946" y="3611"/>
                    </a:cubicBezTo>
                    <a:lnTo>
                      <a:pt x="1968" y="3741"/>
                    </a:lnTo>
                    <a:lnTo>
                      <a:pt x="2076" y="3762"/>
                    </a:lnTo>
                    <a:lnTo>
                      <a:pt x="2076" y="3827"/>
                    </a:lnTo>
                    <a:lnTo>
                      <a:pt x="2184" y="3892"/>
                    </a:lnTo>
                    <a:lnTo>
                      <a:pt x="2054" y="4044"/>
                    </a:lnTo>
                    <a:lnTo>
                      <a:pt x="1903" y="4065"/>
                    </a:lnTo>
                    <a:lnTo>
                      <a:pt x="1730" y="3719"/>
                    </a:lnTo>
                    <a:lnTo>
                      <a:pt x="1730" y="3611"/>
                    </a:lnTo>
                    <a:lnTo>
                      <a:pt x="1319" y="3525"/>
                    </a:lnTo>
                    <a:lnTo>
                      <a:pt x="1232" y="3676"/>
                    </a:lnTo>
                    <a:lnTo>
                      <a:pt x="1103" y="3633"/>
                    </a:lnTo>
                    <a:lnTo>
                      <a:pt x="1016" y="3784"/>
                    </a:lnTo>
                    <a:cubicBezTo>
                      <a:pt x="930" y="3741"/>
                      <a:pt x="821" y="3741"/>
                      <a:pt x="757" y="3654"/>
                    </a:cubicBezTo>
                    <a:lnTo>
                      <a:pt x="778" y="3827"/>
                    </a:lnTo>
                    <a:lnTo>
                      <a:pt x="670" y="3827"/>
                    </a:lnTo>
                    <a:lnTo>
                      <a:pt x="627" y="3654"/>
                    </a:lnTo>
                    <a:lnTo>
                      <a:pt x="540" y="3654"/>
                    </a:lnTo>
                    <a:lnTo>
                      <a:pt x="432" y="3719"/>
                    </a:lnTo>
                    <a:cubicBezTo>
                      <a:pt x="346" y="3633"/>
                      <a:pt x="216" y="3611"/>
                      <a:pt x="151" y="3438"/>
                    </a:cubicBezTo>
                    <a:lnTo>
                      <a:pt x="43" y="3243"/>
                    </a:lnTo>
                    <a:cubicBezTo>
                      <a:pt x="65" y="3157"/>
                      <a:pt x="86" y="3071"/>
                      <a:pt x="108" y="2984"/>
                    </a:cubicBezTo>
                    <a:cubicBezTo>
                      <a:pt x="0" y="2508"/>
                      <a:pt x="130" y="2270"/>
                      <a:pt x="454" y="2249"/>
                    </a:cubicBezTo>
                    <a:cubicBezTo>
                      <a:pt x="540" y="2249"/>
                      <a:pt x="497" y="2119"/>
                      <a:pt x="540" y="2054"/>
                    </a:cubicBezTo>
                    <a:cubicBezTo>
                      <a:pt x="562" y="1968"/>
                      <a:pt x="584" y="1903"/>
                      <a:pt x="649" y="1860"/>
                    </a:cubicBezTo>
                    <a:lnTo>
                      <a:pt x="519" y="1838"/>
                    </a:lnTo>
                    <a:lnTo>
                      <a:pt x="540" y="779"/>
                    </a:lnTo>
                    <a:lnTo>
                      <a:pt x="2638" y="714"/>
                    </a:lnTo>
                    <a:lnTo>
                      <a:pt x="2638" y="627"/>
                    </a:lnTo>
                    <a:lnTo>
                      <a:pt x="2659" y="303"/>
                    </a:lnTo>
                    <a:lnTo>
                      <a:pt x="2832" y="108"/>
                    </a:lnTo>
                    <a:lnTo>
                      <a:pt x="2789" y="87"/>
                    </a:lnTo>
                    <a:lnTo>
                      <a:pt x="2811" y="0"/>
                    </a:lnTo>
                    <a:lnTo>
                      <a:pt x="3070" y="130"/>
                    </a:lnTo>
                    <a:lnTo>
                      <a:pt x="3092" y="43"/>
                    </a:lnTo>
                    <a:lnTo>
                      <a:pt x="3308" y="108"/>
                    </a:lnTo>
                    <a:lnTo>
                      <a:pt x="3719" y="281"/>
                    </a:lnTo>
                    <a:lnTo>
                      <a:pt x="3784" y="195"/>
                    </a:lnTo>
                    <a:lnTo>
                      <a:pt x="4065" y="108"/>
                    </a:lnTo>
                    <a:lnTo>
                      <a:pt x="4497" y="151"/>
                    </a:lnTo>
                    <a:lnTo>
                      <a:pt x="4606" y="23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" name="Group 52"/>
            <p:cNvGrpSpPr>
              <a:grpSpLocks/>
            </p:cNvGrpSpPr>
            <p:nvPr/>
          </p:nvGrpSpPr>
          <p:grpSpPr bwMode="auto">
            <a:xfrm>
              <a:off x="2281" y="3256"/>
              <a:ext cx="1948" cy="879"/>
              <a:chOff x="2281" y="3256"/>
              <a:chExt cx="1948" cy="879"/>
            </a:xfrm>
          </p:grpSpPr>
          <p:sp>
            <p:nvSpPr>
              <p:cNvPr id="18577" name="Freeform 53"/>
              <p:cNvSpPr>
                <a:spLocks/>
              </p:cNvSpPr>
              <p:nvPr/>
            </p:nvSpPr>
            <p:spPr bwMode="auto">
              <a:xfrm>
                <a:off x="2281" y="3256"/>
                <a:ext cx="1948" cy="879"/>
              </a:xfrm>
              <a:custGeom>
                <a:avLst/>
                <a:gdLst>
                  <a:gd name="T0" fmla="*/ 0 w 11633"/>
                  <a:gd name="T1" fmla="*/ 0 h 5233"/>
                  <a:gd name="T2" fmla="*/ 0 w 11633"/>
                  <a:gd name="T3" fmla="*/ 0 h 5233"/>
                  <a:gd name="T4" fmla="*/ 0 w 11633"/>
                  <a:gd name="T5" fmla="*/ 0 h 5233"/>
                  <a:gd name="T6" fmla="*/ 0 w 11633"/>
                  <a:gd name="T7" fmla="*/ 0 h 5233"/>
                  <a:gd name="T8" fmla="*/ 0 w 11633"/>
                  <a:gd name="T9" fmla="*/ 0 h 5233"/>
                  <a:gd name="T10" fmla="*/ 0 w 11633"/>
                  <a:gd name="T11" fmla="*/ 0 h 5233"/>
                  <a:gd name="T12" fmla="*/ 0 w 11633"/>
                  <a:gd name="T13" fmla="*/ 0 h 5233"/>
                  <a:gd name="T14" fmla="*/ 0 w 11633"/>
                  <a:gd name="T15" fmla="*/ 0 h 5233"/>
                  <a:gd name="T16" fmla="*/ 0 w 11633"/>
                  <a:gd name="T17" fmla="*/ 0 h 5233"/>
                  <a:gd name="T18" fmla="*/ 0 w 11633"/>
                  <a:gd name="T19" fmla="*/ 0 h 5233"/>
                  <a:gd name="T20" fmla="*/ 0 w 11633"/>
                  <a:gd name="T21" fmla="*/ 0 h 5233"/>
                  <a:gd name="T22" fmla="*/ 0 w 11633"/>
                  <a:gd name="T23" fmla="*/ 0 h 5233"/>
                  <a:gd name="T24" fmla="*/ 0 w 11633"/>
                  <a:gd name="T25" fmla="*/ 0 h 5233"/>
                  <a:gd name="T26" fmla="*/ 0 w 11633"/>
                  <a:gd name="T27" fmla="*/ 0 h 5233"/>
                  <a:gd name="T28" fmla="*/ 0 w 11633"/>
                  <a:gd name="T29" fmla="*/ 0 h 5233"/>
                  <a:gd name="T30" fmla="*/ 0 w 11633"/>
                  <a:gd name="T31" fmla="*/ 0 h 5233"/>
                  <a:gd name="T32" fmla="*/ 0 w 11633"/>
                  <a:gd name="T33" fmla="*/ 0 h 5233"/>
                  <a:gd name="T34" fmla="*/ 0 w 11633"/>
                  <a:gd name="T35" fmla="*/ 0 h 5233"/>
                  <a:gd name="T36" fmla="*/ 0 w 11633"/>
                  <a:gd name="T37" fmla="*/ 0 h 5233"/>
                  <a:gd name="T38" fmla="*/ 0 w 11633"/>
                  <a:gd name="T39" fmla="*/ 0 h 5233"/>
                  <a:gd name="T40" fmla="*/ 0 w 11633"/>
                  <a:gd name="T41" fmla="*/ 0 h 5233"/>
                  <a:gd name="T42" fmla="*/ 0 w 11633"/>
                  <a:gd name="T43" fmla="*/ 0 h 5233"/>
                  <a:gd name="T44" fmla="*/ 0 w 11633"/>
                  <a:gd name="T45" fmla="*/ 0 h 5233"/>
                  <a:gd name="T46" fmla="*/ 0 w 11633"/>
                  <a:gd name="T47" fmla="*/ 0 h 5233"/>
                  <a:gd name="T48" fmla="*/ 0 w 11633"/>
                  <a:gd name="T49" fmla="*/ 0 h 5233"/>
                  <a:gd name="T50" fmla="*/ 0 w 11633"/>
                  <a:gd name="T51" fmla="*/ 0 h 5233"/>
                  <a:gd name="T52" fmla="*/ 0 w 11633"/>
                  <a:gd name="T53" fmla="*/ 0 h 5233"/>
                  <a:gd name="T54" fmla="*/ 0 w 11633"/>
                  <a:gd name="T55" fmla="*/ 0 h 5233"/>
                  <a:gd name="T56" fmla="*/ 0 w 11633"/>
                  <a:gd name="T57" fmla="*/ 0 h 5233"/>
                  <a:gd name="T58" fmla="*/ 0 w 11633"/>
                  <a:gd name="T59" fmla="*/ 0 h 5233"/>
                  <a:gd name="T60" fmla="*/ 0 w 11633"/>
                  <a:gd name="T61" fmla="*/ 0 h 5233"/>
                  <a:gd name="T62" fmla="*/ 0 w 11633"/>
                  <a:gd name="T63" fmla="*/ 0 h 5233"/>
                  <a:gd name="T64" fmla="*/ 0 w 11633"/>
                  <a:gd name="T65" fmla="*/ 0 h 5233"/>
                  <a:gd name="T66" fmla="*/ 0 w 11633"/>
                  <a:gd name="T67" fmla="*/ 0 h 5233"/>
                  <a:gd name="T68" fmla="*/ 0 w 11633"/>
                  <a:gd name="T69" fmla="*/ 0 h 5233"/>
                  <a:gd name="T70" fmla="*/ 0 w 11633"/>
                  <a:gd name="T71" fmla="*/ 0 h 5233"/>
                  <a:gd name="T72" fmla="*/ 0 w 11633"/>
                  <a:gd name="T73" fmla="*/ 0 h 5233"/>
                  <a:gd name="T74" fmla="*/ 0 w 11633"/>
                  <a:gd name="T75" fmla="*/ 0 h 5233"/>
                  <a:gd name="T76" fmla="*/ 0 w 11633"/>
                  <a:gd name="T77" fmla="*/ 0 h 5233"/>
                  <a:gd name="T78" fmla="*/ 0 w 11633"/>
                  <a:gd name="T79" fmla="*/ 0 h 5233"/>
                  <a:gd name="T80" fmla="*/ 0 w 11633"/>
                  <a:gd name="T81" fmla="*/ 0 h 5233"/>
                  <a:gd name="T82" fmla="*/ 0 w 11633"/>
                  <a:gd name="T83" fmla="*/ 0 h 5233"/>
                  <a:gd name="T84" fmla="*/ 0 w 11633"/>
                  <a:gd name="T85" fmla="*/ 0 h 5233"/>
                  <a:gd name="T86" fmla="*/ 0 w 11633"/>
                  <a:gd name="T87" fmla="*/ 0 h 5233"/>
                  <a:gd name="T88" fmla="*/ 0 w 11633"/>
                  <a:gd name="T89" fmla="*/ 0 h 5233"/>
                  <a:gd name="T90" fmla="*/ 0 w 11633"/>
                  <a:gd name="T91" fmla="*/ 0 h 5233"/>
                  <a:gd name="T92" fmla="*/ 0 w 11633"/>
                  <a:gd name="T93" fmla="*/ 0 h 5233"/>
                  <a:gd name="T94" fmla="*/ 0 w 11633"/>
                  <a:gd name="T95" fmla="*/ 0 h 5233"/>
                  <a:gd name="T96" fmla="*/ 0 w 11633"/>
                  <a:gd name="T97" fmla="*/ 0 h 523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633"/>
                  <a:gd name="T148" fmla="*/ 0 h 5233"/>
                  <a:gd name="T149" fmla="*/ 11633 w 11633"/>
                  <a:gd name="T150" fmla="*/ 5233 h 523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633" h="5233">
                    <a:moveTo>
                      <a:pt x="10682" y="4152"/>
                    </a:moveTo>
                    <a:lnTo>
                      <a:pt x="10466" y="3979"/>
                    </a:lnTo>
                    <a:lnTo>
                      <a:pt x="9601" y="3893"/>
                    </a:lnTo>
                    <a:lnTo>
                      <a:pt x="9039" y="4066"/>
                    </a:lnTo>
                    <a:lnTo>
                      <a:pt x="8909" y="4239"/>
                    </a:lnTo>
                    <a:lnTo>
                      <a:pt x="8087" y="3893"/>
                    </a:lnTo>
                    <a:lnTo>
                      <a:pt x="7655" y="3763"/>
                    </a:lnTo>
                    <a:lnTo>
                      <a:pt x="7612" y="3936"/>
                    </a:lnTo>
                    <a:lnTo>
                      <a:pt x="7093" y="3676"/>
                    </a:lnTo>
                    <a:lnTo>
                      <a:pt x="7049" y="3849"/>
                    </a:lnTo>
                    <a:lnTo>
                      <a:pt x="7136" y="3893"/>
                    </a:lnTo>
                    <a:lnTo>
                      <a:pt x="6790" y="4282"/>
                    </a:lnTo>
                    <a:lnTo>
                      <a:pt x="6747" y="4931"/>
                    </a:lnTo>
                    <a:lnTo>
                      <a:pt x="6747" y="5104"/>
                    </a:lnTo>
                    <a:lnTo>
                      <a:pt x="2552" y="5233"/>
                    </a:lnTo>
                    <a:lnTo>
                      <a:pt x="2638" y="3720"/>
                    </a:lnTo>
                    <a:lnTo>
                      <a:pt x="2508" y="3720"/>
                    </a:lnTo>
                    <a:lnTo>
                      <a:pt x="2508" y="3849"/>
                    </a:lnTo>
                    <a:lnTo>
                      <a:pt x="43" y="3893"/>
                    </a:lnTo>
                    <a:lnTo>
                      <a:pt x="0" y="2379"/>
                    </a:lnTo>
                    <a:lnTo>
                      <a:pt x="216" y="2336"/>
                    </a:lnTo>
                    <a:lnTo>
                      <a:pt x="216" y="2163"/>
                    </a:lnTo>
                    <a:cubicBezTo>
                      <a:pt x="216" y="1990"/>
                      <a:pt x="303" y="1990"/>
                      <a:pt x="433" y="2033"/>
                    </a:cubicBezTo>
                    <a:cubicBezTo>
                      <a:pt x="606" y="2119"/>
                      <a:pt x="606" y="2336"/>
                      <a:pt x="995" y="2292"/>
                    </a:cubicBezTo>
                    <a:lnTo>
                      <a:pt x="1989" y="2292"/>
                    </a:lnTo>
                    <a:cubicBezTo>
                      <a:pt x="2119" y="2249"/>
                      <a:pt x="2206" y="2206"/>
                      <a:pt x="2292" y="2076"/>
                    </a:cubicBezTo>
                    <a:cubicBezTo>
                      <a:pt x="2249" y="1860"/>
                      <a:pt x="2335" y="1644"/>
                      <a:pt x="2552" y="1471"/>
                    </a:cubicBezTo>
                    <a:lnTo>
                      <a:pt x="3244" y="1341"/>
                    </a:lnTo>
                    <a:lnTo>
                      <a:pt x="3546" y="1341"/>
                    </a:lnTo>
                    <a:lnTo>
                      <a:pt x="3806" y="1600"/>
                    </a:lnTo>
                    <a:lnTo>
                      <a:pt x="4498" y="1125"/>
                    </a:lnTo>
                    <a:cubicBezTo>
                      <a:pt x="4887" y="1038"/>
                      <a:pt x="5146" y="1125"/>
                      <a:pt x="5233" y="1427"/>
                    </a:cubicBezTo>
                    <a:lnTo>
                      <a:pt x="5752" y="1514"/>
                    </a:lnTo>
                    <a:lnTo>
                      <a:pt x="6141" y="995"/>
                    </a:lnTo>
                    <a:cubicBezTo>
                      <a:pt x="6098" y="389"/>
                      <a:pt x="6055" y="346"/>
                      <a:pt x="6574" y="606"/>
                    </a:cubicBezTo>
                    <a:cubicBezTo>
                      <a:pt x="6833" y="606"/>
                      <a:pt x="6876" y="0"/>
                      <a:pt x="7352" y="606"/>
                    </a:cubicBezTo>
                    <a:lnTo>
                      <a:pt x="8130" y="735"/>
                    </a:lnTo>
                    <a:cubicBezTo>
                      <a:pt x="8217" y="346"/>
                      <a:pt x="8779" y="606"/>
                      <a:pt x="8866" y="822"/>
                    </a:cubicBezTo>
                    <a:lnTo>
                      <a:pt x="9860" y="1254"/>
                    </a:lnTo>
                    <a:cubicBezTo>
                      <a:pt x="10293" y="1341"/>
                      <a:pt x="10293" y="779"/>
                      <a:pt x="10639" y="822"/>
                    </a:cubicBezTo>
                    <a:cubicBezTo>
                      <a:pt x="10769" y="822"/>
                      <a:pt x="10855" y="952"/>
                      <a:pt x="10855" y="1471"/>
                    </a:cubicBezTo>
                    <a:lnTo>
                      <a:pt x="10985" y="2984"/>
                    </a:lnTo>
                    <a:lnTo>
                      <a:pt x="11287" y="2984"/>
                    </a:lnTo>
                    <a:cubicBezTo>
                      <a:pt x="11331" y="3157"/>
                      <a:pt x="11460" y="3201"/>
                      <a:pt x="11633" y="3157"/>
                    </a:cubicBezTo>
                    <a:lnTo>
                      <a:pt x="11633" y="3547"/>
                    </a:lnTo>
                    <a:lnTo>
                      <a:pt x="11158" y="3676"/>
                    </a:lnTo>
                    <a:lnTo>
                      <a:pt x="10942" y="4282"/>
                    </a:lnTo>
                    <a:cubicBezTo>
                      <a:pt x="10812" y="4282"/>
                      <a:pt x="10812" y="4152"/>
                      <a:pt x="10725" y="4152"/>
                    </a:cubicBezTo>
                    <a:cubicBezTo>
                      <a:pt x="10725" y="4152"/>
                      <a:pt x="10682" y="4152"/>
                      <a:pt x="10682" y="4152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78" name="Freeform 54" descr="Точечные ромбики"/>
              <p:cNvSpPr>
                <a:spLocks/>
              </p:cNvSpPr>
              <p:nvPr/>
            </p:nvSpPr>
            <p:spPr bwMode="auto">
              <a:xfrm>
                <a:off x="2281" y="3263"/>
                <a:ext cx="1948" cy="872"/>
              </a:xfrm>
              <a:custGeom>
                <a:avLst/>
                <a:gdLst>
                  <a:gd name="T0" fmla="*/ 0 w 11633"/>
                  <a:gd name="T1" fmla="*/ 0 h 5233"/>
                  <a:gd name="T2" fmla="*/ 0 w 11633"/>
                  <a:gd name="T3" fmla="*/ 0 h 5233"/>
                  <a:gd name="T4" fmla="*/ 0 w 11633"/>
                  <a:gd name="T5" fmla="*/ 0 h 5233"/>
                  <a:gd name="T6" fmla="*/ 0 w 11633"/>
                  <a:gd name="T7" fmla="*/ 0 h 5233"/>
                  <a:gd name="T8" fmla="*/ 0 w 11633"/>
                  <a:gd name="T9" fmla="*/ 0 h 5233"/>
                  <a:gd name="T10" fmla="*/ 0 w 11633"/>
                  <a:gd name="T11" fmla="*/ 0 h 5233"/>
                  <a:gd name="T12" fmla="*/ 0 w 11633"/>
                  <a:gd name="T13" fmla="*/ 0 h 5233"/>
                  <a:gd name="T14" fmla="*/ 0 w 11633"/>
                  <a:gd name="T15" fmla="*/ 0 h 5233"/>
                  <a:gd name="T16" fmla="*/ 0 w 11633"/>
                  <a:gd name="T17" fmla="*/ 0 h 5233"/>
                  <a:gd name="T18" fmla="*/ 0 w 11633"/>
                  <a:gd name="T19" fmla="*/ 0 h 5233"/>
                  <a:gd name="T20" fmla="*/ 0 w 11633"/>
                  <a:gd name="T21" fmla="*/ 0 h 5233"/>
                  <a:gd name="T22" fmla="*/ 0 w 11633"/>
                  <a:gd name="T23" fmla="*/ 0 h 5233"/>
                  <a:gd name="T24" fmla="*/ 0 w 11633"/>
                  <a:gd name="T25" fmla="*/ 0 h 5233"/>
                  <a:gd name="T26" fmla="*/ 0 w 11633"/>
                  <a:gd name="T27" fmla="*/ 0 h 5233"/>
                  <a:gd name="T28" fmla="*/ 0 w 11633"/>
                  <a:gd name="T29" fmla="*/ 0 h 5233"/>
                  <a:gd name="T30" fmla="*/ 0 w 11633"/>
                  <a:gd name="T31" fmla="*/ 0 h 5233"/>
                  <a:gd name="T32" fmla="*/ 0 w 11633"/>
                  <a:gd name="T33" fmla="*/ 0 h 5233"/>
                  <a:gd name="T34" fmla="*/ 0 w 11633"/>
                  <a:gd name="T35" fmla="*/ 0 h 5233"/>
                  <a:gd name="T36" fmla="*/ 0 w 11633"/>
                  <a:gd name="T37" fmla="*/ 0 h 5233"/>
                  <a:gd name="T38" fmla="*/ 0 w 11633"/>
                  <a:gd name="T39" fmla="*/ 0 h 5233"/>
                  <a:gd name="T40" fmla="*/ 0 w 11633"/>
                  <a:gd name="T41" fmla="*/ 0 h 5233"/>
                  <a:gd name="T42" fmla="*/ 0 w 11633"/>
                  <a:gd name="T43" fmla="*/ 0 h 5233"/>
                  <a:gd name="T44" fmla="*/ 0 w 11633"/>
                  <a:gd name="T45" fmla="*/ 0 h 5233"/>
                  <a:gd name="T46" fmla="*/ 0 w 11633"/>
                  <a:gd name="T47" fmla="*/ 0 h 5233"/>
                  <a:gd name="T48" fmla="*/ 0 w 11633"/>
                  <a:gd name="T49" fmla="*/ 0 h 5233"/>
                  <a:gd name="T50" fmla="*/ 0 w 11633"/>
                  <a:gd name="T51" fmla="*/ 0 h 5233"/>
                  <a:gd name="T52" fmla="*/ 0 w 11633"/>
                  <a:gd name="T53" fmla="*/ 0 h 5233"/>
                  <a:gd name="T54" fmla="*/ 0 w 11633"/>
                  <a:gd name="T55" fmla="*/ 0 h 5233"/>
                  <a:gd name="T56" fmla="*/ 0 w 11633"/>
                  <a:gd name="T57" fmla="*/ 0 h 5233"/>
                  <a:gd name="T58" fmla="*/ 0 w 11633"/>
                  <a:gd name="T59" fmla="*/ 0 h 5233"/>
                  <a:gd name="T60" fmla="*/ 0 w 11633"/>
                  <a:gd name="T61" fmla="*/ 0 h 5233"/>
                  <a:gd name="T62" fmla="*/ 0 w 11633"/>
                  <a:gd name="T63" fmla="*/ 0 h 5233"/>
                  <a:gd name="T64" fmla="*/ 0 w 11633"/>
                  <a:gd name="T65" fmla="*/ 0 h 5233"/>
                  <a:gd name="T66" fmla="*/ 0 w 11633"/>
                  <a:gd name="T67" fmla="*/ 0 h 5233"/>
                  <a:gd name="T68" fmla="*/ 0 w 11633"/>
                  <a:gd name="T69" fmla="*/ 0 h 5233"/>
                  <a:gd name="T70" fmla="*/ 0 w 11633"/>
                  <a:gd name="T71" fmla="*/ 0 h 5233"/>
                  <a:gd name="T72" fmla="*/ 0 w 11633"/>
                  <a:gd name="T73" fmla="*/ 0 h 5233"/>
                  <a:gd name="T74" fmla="*/ 0 w 11633"/>
                  <a:gd name="T75" fmla="*/ 0 h 5233"/>
                  <a:gd name="T76" fmla="*/ 0 w 11633"/>
                  <a:gd name="T77" fmla="*/ 0 h 5233"/>
                  <a:gd name="T78" fmla="*/ 0 w 11633"/>
                  <a:gd name="T79" fmla="*/ 0 h 5233"/>
                  <a:gd name="T80" fmla="*/ 0 w 11633"/>
                  <a:gd name="T81" fmla="*/ 0 h 5233"/>
                  <a:gd name="T82" fmla="*/ 0 w 11633"/>
                  <a:gd name="T83" fmla="*/ 0 h 5233"/>
                  <a:gd name="T84" fmla="*/ 0 w 11633"/>
                  <a:gd name="T85" fmla="*/ 0 h 5233"/>
                  <a:gd name="T86" fmla="*/ 0 w 11633"/>
                  <a:gd name="T87" fmla="*/ 0 h 5233"/>
                  <a:gd name="T88" fmla="*/ 0 w 11633"/>
                  <a:gd name="T89" fmla="*/ 0 h 5233"/>
                  <a:gd name="T90" fmla="*/ 0 w 11633"/>
                  <a:gd name="T91" fmla="*/ 0 h 5233"/>
                  <a:gd name="T92" fmla="*/ 0 w 11633"/>
                  <a:gd name="T93" fmla="*/ 0 h 5233"/>
                  <a:gd name="T94" fmla="*/ 0 w 11633"/>
                  <a:gd name="T95" fmla="*/ 0 h 5233"/>
                  <a:gd name="T96" fmla="*/ 0 w 11633"/>
                  <a:gd name="T97" fmla="*/ 0 h 523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1633"/>
                  <a:gd name="T148" fmla="*/ 0 h 5233"/>
                  <a:gd name="T149" fmla="*/ 11633 w 11633"/>
                  <a:gd name="T150" fmla="*/ 5233 h 523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1633" h="5233">
                    <a:moveTo>
                      <a:pt x="10682" y="4152"/>
                    </a:moveTo>
                    <a:lnTo>
                      <a:pt x="10466" y="3979"/>
                    </a:lnTo>
                    <a:lnTo>
                      <a:pt x="9601" y="3893"/>
                    </a:lnTo>
                    <a:lnTo>
                      <a:pt x="9039" y="4066"/>
                    </a:lnTo>
                    <a:lnTo>
                      <a:pt x="8909" y="4239"/>
                    </a:lnTo>
                    <a:lnTo>
                      <a:pt x="8087" y="3893"/>
                    </a:lnTo>
                    <a:lnTo>
                      <a:pt x="7655" y="3763"/>
                    </a:lnTo>
                    <a:lnTo>
                      <a:pt x="7612" y="3936"/>
                    </a:lnTo>
                    <a:lnTo>
                      <a:pt x="7093" y="3676"/>
                    </a:lnTo>
                    <a:lnTo>
                      <a:pt x="7049" y="3849"/>
                    </a:lnTo>
                    <a:lnTo>
                      <a:pt x="7136" y="3893"/>
                    </a:lnTo>
                    <a:lnTo>
                      <a:pt x="6790" y="4282"/>
                    </a:lnTo>
                    <a:lnTo>
                      <a:pt x="6747" y="4931"/>
                    </a:lnTo>
                    <a:lnTo>
                      <a:pt x="6747" y="5104"/>
                    </a:lnTo>
                    <a:lnTo>
                      <a:pt x="2552" y="5233"/>
                    </a:lnTo>
                    <a:lnTo>
                      <a:pt x="2638" y="3720"/>
                    </a:lnTo>
                    <a:lnTo>
                      <a:pt x="2508" y="3720"/>
                    </a:lnTo>
                    <a:lnTo>
                      <a:pt x="2508" y="3849"/>
                    </a:lnTo>
                    <a:lnTo>
                      <a:pt x="43" y="3893"/>
                    </a:lnTo>
                    <a:lnTo>
                      <a:pt x="0" y="2379"/>
                    </a:lnTo>
                    <a:lnTo>
                      <a:pt x="216" y="2336"/>
                    </a:lnTo>
                    <a:lnTo>
                      <a:pt x="216" y="2163"/>
                    </a:lnTo>
                    <a:cubicBezTo>
                      <a:pt x="216" y="1990"/>
                      <a:pt x="303" y="1990"/>
                      <a:pt x="433" y="2033"/>
                    </a:cubicBezTo>
                    <a:cubicBezTo>
                      <a:pt x="606" y="2119"/>
                      <a:pt x="606" y="2336"/>
                      <a:pt x="995" y="2292"/>
                    </a:cubicBezTo>
                    <a:lnTo>
                      <a:pt x="1989" y="2292"/>
                    </a:lnTo>
                    <a:cubicBezTo>
                      <a:pt x="2119" y="2249"/>
                      <a:pt x="2206" y="2206"/>
                      <a:pt x="2292" y="2076"/>
                    </a:cubicBezTo>
                    <a:cubicBezTo>
                      <a:pt x="2249" y="1860"/>
                      <a:pt x="2335" y="1644"/>
                      <a:pt x="2552" y="1471"/>
                    </a:cubicBezTo>
                    <a:lnTo>
                      <a:pt x="3244" y="1341"/>
                    </a:lnTo>
                    <a:lnTo>
                      <a:pt x="3546" y="1341"/>
                    </a:lnTo>
                    <a:lnTo>
                      <a:pt x="3806" y="1600"/>
                    </a:lnTo>
                    <a:lnTo>
                      <a:pt x="4498" y="1125"/>
                    </a:lnTo>
                    <a:cubicBezTo>
                      <a:pt x="4887" y="1038"/>
                      <a:pt x="5146" y="1125"/>
                      <a:pt x="5233" y="1427"/>
                    </a:cubicBezTo>
                    <a:lnTo>
                      <a:pt x="5752" y="1514"/>
                    </a:lnTo>
                    <a:lnTo>
                      <a:pt x="6141" y="995"/>
                    </a:lnTo>
                    <a:cubicBezTo>
                      <a:pt x="6098" y="389"/>
                      <a:pt x="6055" y="346"/>
                      <a:pt x="6574" y="606"/>
                    </a:cubicBezTo>
                    <a:cubicBezTo>
                      <a:pt x="6833" y="606"/>
                      <a:pt x="6876" y="0"/>
                      <a:pt x="7352" y="606"/>
                    </a:cubicBezTo>
                    <a:lnTo>
                      <a:pt x="8130" y="735"/>
                    </a:lnTo>
                    <a:cubicBezTo>
                      <a:pt x="8217" y="346"/>
                      <a:pt x="8779" y="606"/>
                      <a:pt x="8866" y="822"/>
                    </a:cubicBezTo>
                    <a:lnTo>
                      <a:pt x="9860" y="1254"/>
                    </a:lnTo>
                    <a:cubicBezTo>
                      <a:pt x="10293" y="1341"/>
                      <a:pt x="10293" y="779"/>
                      <a:pt x="10639" y="822"/>
                    </a:cubicBezTo>
                    <a:cubicBezTo>
                      <a:pt x="10769" y="822"/>
                      <a:pt x="10855" y="952"/>
                      <a:pt x="10855" y="1471"/>
                    </a:cubicBezTo>
                    <a:lnTo>
                      <a:pt x="10985" y="2984"/>
                    </a:lnTo>
                    <a:lnTo>
                      <a:pt x="11287" y="2984"/>
                    </a:lnTo>
                    <a:cubicBezTo>
                      <a:pt x="11331" y="3157"/>
                      <a:pt x="11460" y="3201"/>
                      <a:pt x="11633" y="3157"/>
                    </a:cubicBezTo>
                    <a:lnTo>
                      <a:pt x="11633" y="3547"/>
                    </a:lnTo>
                    <a:lnTo>
                      <a:pt x="11158" y="3676"/>
                    </a:lnTo>
                    <a:lnTo>
                      <a:pt x="10942" y="4282"/>
                    </a:lnTo>
                    <a:cubicBezTo>
                      <a:pt x="10812" y="4282"/>
                      <a:pt x="10812" y="4152"/>
                      <a:pt x="10725" y="4152"/>
                    </a:cubicBezTo>
                    <a:cubicBezTo>
                      <a:pt x="10725" y="4152"/>
                      <a:pt x="10682" y="4152"/>
                      <a:pt x="10682" y="4152"/>
                    </a:cubicBezTo>
                    <a:close/>
                  </a:path>
                </a:pathLst>
              </a:custGeom>
              <a:solidFill>
                <a:srgbClr val="00B0F0"/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" name="Group 55"/>
            <p:cNvGrpSpPr>
              <a:grpSpLocks/>
            </p:cNvGrpSpPr>
            <p:nvPr/>
          </p:nvGrpSpPr>
          <p:grpSpPr bwMode="auto">
            <a:xfrm>
              <a:off x="341" y="-268"/>
              <a:ext cx="1274" cy="1352"/>
              <a:chOff x="341" y="-268"/>
              <a:chExt cx="1274" cy="1352"/>
            </a:xfrm>
          </p:grpSpPr>
          <p:sp>
            <p:nvSpPr>
              <p:cNvPr id="18575" name="Freeform 56" descr="Точечные ромбики"/>
              <p:cNvSpPr>
                <a:spLocks/>
              </p:cNvSpPr>
              <p:nvPr/>
            </p:nvSpPr>
            <p:spPr bwMode="auto">
              <a:xfrm>
                <a:off x="341" y="-268"/>
                <a:ext cx="1274" cy="1352"/>
              </a:xfrm>
              <a:custGeom>
                <a:avLst/>
                <a:gdLst>
                  <a:gd name="T0" fmla="*/ 0 w 15220"/>
                  <a:gd name="T1" fmla="*/ 0 h 16087"/>
                  <a:gd name="T2" fmla="*/ 0 w 15220"/>
                  <a:gd name="T3" fmla="*/ 0 h 16087"/>
                  <a:gd name="T4" fmla="*/ 0 w 15220"/>
                  <a:gd name="T5" fmla="*/ 0 h 16087"/>
                  <a:gd name="T6" fmla="*/ 0 w 15220"/>
                  <a:gd name="T7" fmla="*/ 0 h 16087"/>
                  <a:gd name="T8" fmla="*/ 0 w 15220"/>
                  <a:gd name="T9" fmla="*/ 0 h 16087"/>
                  <a:gd name="T10" fmla="*/ 0 w 15220"/>
                  <a:gd name="T11" fmla="*/ 0 h 16087"/>
                  <a:gd name="T12" fmla="*/ 0 w 15220"/>
                  <a:gd name="T13" fmla="*/ 0 h 16087"/>
                  <a:gd name="T14" fmla="*/ 0 w 15220"/>
                  <a:gd name="T15" fmla="*/ 0 h 16087"/>
                  <a:gd name="T16" fmla="*/ 0 w 15220"/>
                  <a:gd name="T17" fmla="*/ 0 h 16087"/>
                  <a:gd name="T18" fmla="*/ 0 w 15220"/>
                  <a:gd name="T19" fmla="*/ 0 h 16087"/>
                  <a:gd name="T20" fmla="*/ 0 w 15220"/>
                  <a:gd name="T21" fmla="*/ 0 h 16087"/>
                  <a:gd name="T22" fmla="*/ 0 w 15220"/>
                  <a:gd name="T23" fmla="*/ 0 h 16087"/>
                  <a:gd name="T24" fmla="*/ 0 w 15220"/>
                  <a:gd name="T25" fmla="*/ 0 h 16087"/>
                  <a:gd name="T26" fmla="*/ 0 w 15220"/>
                  <a:gd name="T27" fmla="*/ 0 h 16087"/>
                  <a:gd name="T28" fmla="*/ 0 w 15220"/>
                  <a:gd name="T29" fmla="*/ 0 h 16087"/>
                  <a:gd name="T30" fmla="*/ 0 w 15220"/>
                  <a:gd name="T31" fmla="*/ 0 h 16087"/>
                  <a:gd name="T32" fmla="*/ 0 w 15220"/>
                  <a:gd name="T33" fmla="*/ 0 h 16087"/>
                  <a:gd name="T34" fmla="*/ 0 w 15220"/>
                  <a:gd name="T35" fmla="*/ 0 h 16087"/>
                  <a:gd name="T36" fmla="*/ 0 w 15220"/>
                  <a:gd name="T37" fmla="*/ 0 h 16087"/>
                  <a:gd name="T38" fmla="*/ 0 w 15220"/>
                  <a:gd name="T39" fmla="*/ 0 h 16087"/>
                  <a:gd name="T40" fmla="*/ 0 w 15220"/>
                  <a:gd name="T41" fmla="*/ 0 h 16087"/>
                  <a:gd name="T42" fmla="*/ 0 w 15220"/>
                  <a:gd name="T43" fmla="*/ 0 h 16087"/>
                  <a:gd name="T44" fmla="*/ 0 w 15220"/>
                  <a:gd name="T45" fmla="*/ 0 h 16087"/>
                  <a:gd name="T46" fmla="*/ 0 w 15220"/>
                  <a:gd name="T47" fmla="*/ 0 h 16087"/>
                  <a:gd name="T48" fmla="*/ 0 w 15220"/>
                  <a:gd name="T49" fmla="*/ 0 h 16087"/>
                  <a:gd name="T50" fmla="*/ 0 w 15220"/>
                  <a:gd name="T51" fmla="*/ 0 h 16087"/>
                  <a:gd name="T52" fmla="*/ 0 w 15220"/>
                  <a:gd name="T53" fmla="*/ 0 h 16087"/>
                  <a:gd name="T54" fmla="*/ 0 w 15220"/>
                  <a:gd name="T55" fmla="*/ 0 h 16087"/>
                  <a:gd name="T56" fmla="*/ 0 w 15220"/>
                  <a:gd name="T57" fmla="*/ 0 h 16087"/>
                  <a:gd name="T58" fmla="*/ 0 w 15220"/>
                  <a:gd name="T59" fmla="*/ 0 h 16087"/>
                  <a:gd name="T60" fmla="*/ 0 w 15220"/>
                  <a:gd name="T61" fmla="*/ 0 h 16087"/>
                  <a:gd name="T62" fmla="*/ 0 w 15220"/>
                  <a:gd name="T63" fmla="*/ 0 h 16087"/>
                  <a:gd name="T64" fmla="*/ 0 w 15220"/>
                  <a:gd name="T65" fmla="*/ 0 h 16087"/>
                  <a:gd name="T66" fmla="*/ 0 w 15220"/>
                  <a:gd name="T67" fmla="*/ 0 h 16087"/>
                  <a:gd name="T68" fmla="*/ 0 w 15220"/>
                  <a:gd name="T69" fmla="*/ 0 h 16087"/>
                  <a:gd name="T70" fmla="*/ 0 w 15220"/>
                  <a:gd name="T71" fmla="*/ 0 h 16087"/>
                  <a:gd name="T72" fmla="*/ 0 w 15220"/>
                  <a:gd name="T73" fmla="*/ 0 h 16087"/>
                  <a:gd name="T74" fmla="*/ 0 w 15220"/>
                  <a:gd name="T75" fmla="*/ 0 h 16087"/>
                  <a:gd name="T76" fmla="*/ 0 w 15220"/>
                  <a:gd name="T77" fmla="*/ 0 h 16087"/>
                  <a:gd name="T78" fmla="*/ 0 w 15220"/>
                  <a:gd name="T79" fmla="*/ 0 h 16087"/>
                  <a:gd name="T80" fmla="*/ 0 w 15220"/>
                  <a:gd name="T81" fmla="*/ 0 h 16087"/>
                  <a:gd name="T82" fmla="*/ 0 w 15220"/>
                  <a:gd name="T83" fmla="*/ 0 h 16087"/>
                  <a:gd name="T84" fmla="*/ 0 w 15220"/>
                  <a:gd name="T85" fmla="*/ 0 h 16087"/>
                  <a:gd name="T86" fmla="*/ 0 w 15220"/>
                  <a:gd name="T87" fmla="*/ 0 h 16087"/>
                  <a:gd name="T88" fmla="*/ 0 w 15220"/>
                  <a:gd name="T89" fmla="*/ 0 h 16087"/>
                  <a:gd name="T90" fmla="*/ 0 w 15220"/>
                  <a:gd name="T91" fmla="*/ 0 h 16087"/>
                  <a:gd name="T92" fmla="*/ 0 w 15220"/>
                  <a:gd name="T93" fmla="*/ 0 h 16087"/>
                  <a:gd name="T94" fmla="*/ 0 w 15220"/>
                  <a:gd name="T95" fmla="*/ 0 h 16087"/>
                  <a:gd name="T96" fmla="*/ 0 w 15220"/>
                  <a:gd name="T97" fmla="*/ 0 h 16087"/>
                  <a:gd name="T98" fmla="*/ 0 w 15220"/>
                  <a:gd name="T99" fmla="*/ 0 h 16087"/>
                  <a:gd name="T100" fmla="*/ 0 w 15220"/>
                  <a:gd name="T101" fmla="*/ 0 h 16087"/>
                  <a:gd name="T102" fmla="*/ 0 w 15220"/>
                  <a:gd name="T103" fmla="*/ 0 h 16087"/>
                  <a:gd name="T104" fmla="*/ 0 w 15220"/>
                  <a:gd name="T105" fmla="*/ 0 h 16087"/>
                  <a:gd name="T106" fmla="*/ 0 w 15220"/>
                  <a:gd name="T107" fmla="*/ 0 h 16087"/>
                  <a:gd name="T108" fmla="*/ 0 w 15220"/>
                  <a:gd name="T109" fmla="*/ 0 h 16087"/>
                  <a:gd name="T110" fmla="*/ 0 w 15220"/>
                  <a:gd name="T111" fmla="*/ 0 h 16087"/>
                  <a:gd name="T112" fmla="*/ 0 w 15220"/>
                  <a:gd name="T113" fmla="*/ 0 h 16087"/>
                  <a:gd name="T114" fmla="*/ 0 w 15220"/>
                  <a:gd name="T115" fmla="*/ 0 h 1608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5220"/>
                  <a:gd name="T175" fmla="*/ 0 h 16087"/>
                  <a:gd name="T176" fmla="*/ 15220 w 15220"/>
                  <a:gd name="T177" fmla="*/ 16087 h 16087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5220" h="16087">
                    <a:moveTo>
                      <a:pt x="1038" y="14011"/>
                    </a:moveTo>
                    <a:cubicBezTo>
                      <a:pt x="1125" y="13579"/>
                      <a:pt x="1211" y="13060"/>
                      <a:pt x="865" y="12627"/>
                    </a:cubicBezTo>
                    <a:cubicBezTo>
                      <a:pt x="692" y="12454"/>
                      <a:pt x="606" y="12281"/>
                      <a:pt x="433" y="12022"/>
                    </a:cubicBezTo>
                    <a:cubicBezTo>
                      <a:pt x="0" y="11071"/>
                      <a:pt x="1038" y="11416"/>
                      <a:pt x="1384" y="11157"/>
                    </a:cubicBezTo>
                    <a:cubicBezTo>
                      <a:pt x="1557" y="10984"/>
                      <a:pt x="1816" y="10725"/>
                      <a:pt x="1730" y="10465"/>
                    </a:cubicBezTo>
                    <a:cubicBezTo>
                      <a:pt x="1557" y="10465"/>
                      <a:pt x="1211" y="10119"/>
                      <a:pt x="1644" y="9860"/>
                    </a:cubicBezTo>
                    <a:cubicBezTo>
                      <a:pt x="2335" y="9687"/>
                      <a:pt x="1816" y="8822"/>
                      <a:pt x="952" y="9081"/>
                    </a:cubicBezTo>
                    <a:cubicBezTo>
                      <a:pt x="779" y="8649"/>
                      <a:pt x="260" y="8735"/>
                      <a:pt x="433" y="8476"/>
                    </a:cubicBezTo>
                    <a:lnTo>
                      <a:pt x="173" y="8303"/>
                    </a:lnTo>
                    <a:lnTo>
                      <a:pt x="1730" y="6141"/>
                    </a:lnTo>
                    <a:cubicBezTo>
                      <a:pt x="2335" y="6227"/>
                      <a:pt x="2422" y="6227"/>
                      <a:pt x="2162" y="5535"/>
                    </a:cubicBezTo>
                    <a:lnTo>
                      <a:pt x="2162" y="5362"/>
                    </a:lnTo>
                    <a:lnTo>
                      <a:pt x="2768" y="4930"/>
                    </a:lnTo>
                    <a:cubicBezTo>
                      <a:pt x="2854" y="4238"/>
                      <a:pt x="3114" y="3979"/>
                      <a:pt x="3200" y="3373"/>
                    </a:cubicBezTo>
                    <a:lnTo>
                      <a:pt x="3460" y="3114"/>
                    </a:lnTo>
                    <a:lnTo>
                      <a:pt x="4151" y="3027"/>
                    </a:lnTo>
                    <a:lnTo>
                      <a:pt x="4151" y="2681"/>
                    </a:lnTo>
                    <a:lnTo>
                      <a:pt x="5016" y="2595"/>
                    </a:lnTo>
                    <a:lnTo>
                      <a:pt x="5276" y="2768"/>
                    </a:lnTo>
                    <a:cubicBezTo>
                      <a:pt x="6227" y="1903"/>
                      <a:pt x="7265" y="1124"/>
                      <a:pt x="8389" y="260"/>
                    </a:cubicBezTo>
                    <a:cubicBezTo>
                      <a:pt x="8735" y="0"/>
                      <a:pt x="8908" y="606"/>
                      <a:pt x="9340" y="606"/>
                    </a:cubicBezTo>
                    <a:cubicBezTo>
                      <a:pt x="9686" y="606"/>
                      <a:pt x="9772" y="260"/>
                      <a:pt x="9945" y="87"/>
                    </a:cubicBezTo>
                    <a:lnTo>
                      <a:pt x="10551" y="173"/>
                    </a:lnTo>
                    <a:lnTo>
                      <a:pt x="10897" y="606"/>
                    </a:lnTo>
                    <a:lnTo>
                      <a:pt x="11070" y="606"/>
                    </a:lnTo>
                    <a:lnTo>
                      <a:pt x="11415" y="433"/>
                    </a:lnTo>
                    <a:cubicBezTo>
                      <a:pt x="11588" y="519"/>
                      <a:pt x="11761" y="606"/>
                      <a:pt x="11934" y="692"/>
                    </a:cubicBezTo>
                    <a:cubicBezTo>
                      <a:pt x="12367" y="951"/>
                      <a:pt x="12626" y="951"/>
                      <a:pt x="12886" y="865"/>
                    </a:cubicBezTo>
                    <a:cubicBezTo>
                      <a:pt x="13059" y="1124"/>
                      <a:pt x="13318" y="1384"/>
                      <a:pt x="13404" y="1643"/>
                    </a:cubicBezTo>
                    <a:cubicBezTo>
                      <a:pt x="13231" y="2076"/>
                      <a:pt x="13059" y="2508"/>
                      <a:pt x="12799" y="2768"/>
                    </a:cubicBezTo>
                    <a:cubicBezTo>
                      <a:pt x="12713" y="3114"/>
                      <a:pt x="12713" y="3460"/>
                      <a:pt x="12713" y="3806"/>
                    </a:cubicBezTo>
                    <a:cubicBezTo>
                      <a:pt x="12540" y="3979"/>
                      <a:pt x="12280" y="4152"/>
                      <a:pt x="12107" y="4411"/>
                    </a:cubicBezTo>
                    <a:cubicBezTo>
                      <a:pt x="12280" y="4411"/>
                      <a:pt x="12453" y="4497"/>
                      <a:pt x="12626" y="4497"/>
                    </a:cubicBezTo>
                    <a:cubicBezTo>
                      <a:pt x="12713" y="4670"/>
                      <a:pt x="12713" y="4757"/>
                      <a:pt x="12799" y="4930"/>
                    </a:cubicBezTo>
                    <a:cubicBezTo>
                      <a:pt x="12626" y="5016"/>
                      <a:pt x="12540" y="5103"/>
                      <a:pt x="12367" y="5189"/>
                    </a:cubicBezTo>
                    <a:cubicBezTo>
                      <a:pt x="12453" y="5362"/>
                      <a:pt x="12540" y="5535"/>
                      <a:pt x="12626" y="5622"/>
                    </a:cubicBezTo>
                    <a:cubicBezTo>
                      <a:pt x="12540" y="5795"/>
                      <a:pt x="12453" y="6054"/>
                      <a:pt x="12453" y="6227"/>
                    </a:cubicBezTo>
                    <a:cubicBezTo>
                      <a:pt x="12194" y="6227"/>
                      <a:pt x="12021" y="6227"/>
                      <a:pt x="11761" y="6227"/>
                    </a:cubicBezTo>
                    <a:cubicBezTo>
                      <a:pt x="11675" y="6400"/>
                      <a:pt x="11502" y="6573"/>
                      <a:pt x="11329" y="6746"/>
                    </a:cubicBezTo>
                    <a:cubicBezTo>
                      <a:pt x="11588" y="7092"/>
                      <a:pt x="11848" y="7525"/>
                      <a:pt x="12107" y="7870"/>
                    </a:cubicBezTo>
                    <a:cubicBezTo>
                      <a:pt x="11675" y="8216"/>
                      <a:pt x="11329" y="8476"/>
                      <a:pt x="10983" y="8822"/>
                    </a:cubicBezTo>
                    <a:cubicBezTo>
                      <a:pt x="11156" y="8995"/>
                      <a:pt x="11329" y="9254"/>
                      <a:pt x="11502" y="9427"/>
                    </a:cubicBezTo>
                    <a:cubicBezTo>
                      <a:pt x="11415" y="9687"/>
                      <a:pt x="11415" y="9860"/>
                      <a:pt x="11415" y="10033"/>
                    </a:cubicBezTo>
                    <a:cubicBezTo>
                      <a:pt x="12540" y="10206"/>
                      <a:pt x="13491" y="10638"/>
                      <a:pt x="13664" y="11676"/>
                    </a:cubicBezTo>
                    <a:cubicBezTo>
                      <a:pt x="13837" y="12022"/>
                      <a:pt x="14615" y="11762"/>
                      <a:pt x="15220" y="11503"/>
                    </a:cubicBezTo>
                    <a:cubicBezTo>
                      <a:pt x="14788" y="11935"/>
                      <a:pt x="14615" y="12541"/>
                      <a:pt x="14356" y="12973"/>
                    </a:cubicBezTo>
                    <a:cubicBezTo>
                      <a:pt x="13404" y="13146"/>
                      <a:pt x="12280" y="13233"/>
                      <a:pt x="11329" y="13406"/>
                    </a:cubicBezTo>
                    <a:cubicBezTo>
                      <a:pt x="10205" y="13925"/>
                      <a:pt x="10291" y="14789"/>
                      <a:pt x="9772" y="16087"/>
                    </a:cubicBezTo>
                    <a:cubicBezTo>
                      <a:pt x="9254" y="15049"/>
                      <a:pt x="8908" y="14876"/>
                      <a:pt x="8648" y="15395"/>
                    </a:cubicBezTo>
                    <a:cubicBezTo>
                      <a:pt x="8389" y="15568"/>
                      <a:pt x="7870" y="15741"/>
                      <a:pt x="7178" y="15827"/>
                    </a:cubicBezTo>
                    <a:cubicBezTo>
                      <a:pt x="6832" y="15914"/>
                      <a:pt x="6659" y="15741"/>
                      <a:pt x="6573" y="15481"/>
                    </a:cubicBezTo>
                    <a:cubicBezTo>
                      <a:pt x="6486" y="15308"/>
                      <a:pt x="6400" y="15049"/>
                      <a:pt x="6313" y="14789"/>
                    </a:cubicBezTo>
                    <a:cubicBezTo>
                      <a:pt x="6227" y="14617"/>
                      <a:pt x="6054" y="14617"/>
                      <a:pt x="5881" y="14617"/>
                    </a:cubicBezTo>
                    <a:cubicBezTo>
                      <a:pt x="5708" y="14703"/>
                      <a:pt x="5708" y="14444"/>
                      <a:pt x="5708" y="14357"/>
                    </a:cubicBezTo>
                    <a:cubicBezTo>
                      <a:pt x="6313" y="14011"/>
                      <a:pt x="5967" y="13146"/>
                      <a:pt x="5276" y="13579"/>
                    </a:cubicBezTo>
                    <a:cubicBezTo>
                      <a:pt x="5016" y="13752"/>
                      <a:pt x="4757" y="13665"/>
                      <a:pt x="4497" y="13492"/>
                    </a:cubicBezTo>
                    <a:cubicBezTo>
                      <a:pt x="4238" y="14011"/>
                      <a:pt x="3805" y="14011"/>
                      <a:pt x="3287" y="13492"/>
                    </a:cubicBezTo>
                    <a:cubicBezTo>
                      <a:pt x="2854" y="13579"/>
                      <a:pt x="2854" y="14098"/>
                      <a:pt x="1038" y="14011"/>
                    </a:cubicBez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76" name="Freeform 57" descr="Точечные ромбики"/>
              <p:cNvSpPr>
                <a:spLocks/>
              </p:cNvSpPr>
              <p:nvPr/>
            </p:nvSpPr>
            <p:spPr bwMode="auto">
              <a:xfrm>
                <a:off x="341" y="-268"/>
                <a:ext cx="1274" cy="1352"/>
              </a:xfrm>
              <a:custGeom>
                <a:avLst/>
                <a:gdLst>
                  <a:gd name="T0" fmla="*/ 0 w 15220"/>
                  <a:gd name="T1" fmla="*/ 0 h 16087"/>
                  <a:gd name="T2" fmla="*/ 0 w 15220"/>
                  <a:gd name="T3" fmla="*/ 0 h 16087"/>
                  <a:gd name="T4" fmla="*/ 0 w 15220"/>
                  <a:gd name="T5" fmla="*/ 0 h 16087"/>
                  <a:gd name="T6" fmla="*/ 0 w 15220"/>
                  <a:gd name="T7" fmla="*/ 0 h 16087"/>
                  <a:gd name="T8" fmla="*/ 0 w 15220"/>
                  <a:gd name="T9" fmla="*/ 0 h 16087"/>
                  <a:gd name="T10" fmla="*/ 0 w 15220"/>
                  <a:gd name="T11" fmla="*/ 0 h 16087"/>
                  <a:gd name="T12" fmla="*/ 0 w 15220"/>
                  <a:gd name="T13" fmla="*/ 0 h 16087"/>
                  <a:gd name="T14" fmla="*/ 0 w 15220"/>
                  <a:gd name="T15" fmla="*/ 0 h 16087"/>
                  <a:gd name="T16" fmla="*/ 0 w 15220"/>
                  <a:gd name="T17" fmla="*/ 0 h 16087"/>
                  <a:gd name="T18" fmla="*/ 0 w 15220"/>
                  <a:gd name="T19" fmla="*/ 0 h 16087"/>
                  <a:gd name="T20" fmla="*/ 0 w 15220"/>
                  <a:gd name="T21" fmla="*/ 0 h 16087"/>
                  <a:gd name="T22" fmla="*/ 0 w 15220"/>
                  <a:gd name="T23" fmla="*/ 0 h 16087"/>
                  <a:gd name="T24" fmla="*/ 0 w 15220"/>
                  <a:gd name="T25" fmla="*/ 0 h 16087"/>
                  <a:gd name="T26" fmla="*/ 0 w 15220"/>
                  <a:gd name="T27" fmla="*/ 0 h 16087"/>
                  <a:gd name="T28" fmla="*/ 0 w 15220"/>
                  <a:gd name="T29" fmla="*/ 0 h 16087"/>
                  <a:gd name="T30" fmla="*/ 0 w 15220"/>
                  <a:gd name="T31" fmla="*/ 0 h 16087"/>
                  <a:gd name="T32" fmla="*/ 0 w 15220"/>
                  <a:gd name="T33" fmla="*/ 0 h 16087"/>
                  <a:gd name="T34" fmla="*/ 0 w 15220"/>
                  <a:gd name="T35" fmla="*/ 0 h 16087"/>
                  <a:gd name="T36" fmla="*/ 0 w 15220"/>
                  <a:gd name="T37" fmla="*/ 0 h 16087"/>
                  <a:gd name="T38" fmla="*/ 0 w 15220"/>
                  <a:gd name="T39" fmla="*/ 0 h 16087"/>
                  <a:gd name="T40" fmla="*/ 0 w 15220"/>
                  <a:gd name="T41" fmla="*/ 0 h 16087"/>
                  <a:gd name="T42" fmla="*/ 0 w 15220"/>
                  <a:gd name="T43" fmla="*/ 0 h 16087"/>
                  <a:gd name="T44" fmla="*/ 0 w 15220"/>
                  <a:gd name="T45" fmla="*/ 0 h 16087"/>
                  <a:gd name="T46" fmla="*/ 0 w 15220"/>
                  <a:gd name="T47" fmla="*/ 0 h 16087"/>
                  <a:gd name="T48" fmla="*/ 0 w 15220"/>
                  <a:gd name="T49" fmla="*/ 0 h 16087"/>
                  <a:gd name="T50" fmla="*/ 0 w 15220"/>
                  <a:gd name="T51" fmla="*/ 0 h 16087"/>
                  <a:gd name="T52" fmla="*/ 0 w 15220"/>
                  <a:gd name="T53" fmla="*/ 0 h 16087"/>
                  <a:gd name="T54" fmla="*/ 0 w 15220"/>
                  <a:gd name="T55" fmla="*/ 0 h 16087"/>
                  <a:gd name="T56" fmla="*/ 0 w 15220"/>
                  <a:gd name="T57" fmla="*/ 0 h 16087"/>
                  <a:gd name="T58" fmla="*/ 0 w 15220"/>
                  <a:gd name="T59" fmla="*/ 0 h 16087"/>
                  <a:gd name="T60" fmla="*/ 0 w 15220"/>
                  <a:gd name="T61" fmla="*/ 0 h 16087"/>
                  <a:gd name="T62" fmla="*/ 0 w 15220"/>
                  <a:gd name="T63" fmla="*/ 0 h 16087"/>
                  <a:gd name="T64" fmla="*/ 0 w 15220"/>
                  <a:gd name="T65" fmla="*/ 0 h 16087"/>
                  <a:gd name="T66" fmla="*/ 0 w 15220"/>
                  <a:gd name="T67" fmla="*/ 0 h 16087"/>
                  <a:gd name="T68" fmla="*/ 0 w 15220"/>
                  <a:gd name="T69" fmla="*/ 0 h 16087"/>
                  <a:gd name="T70" fmla="*/ 0 w 15220"/>
                  <a:gd name="T71" fmla="*/ 0 h 16087"/>
                  <a:gd name="T72" fmla="*/ 0 w 15220"/>
                  <a:gd name="T73" fmla="*/ 0 h 16087"/>
                  <a:gd name="T74" fmla="*/ 0 w 15220"/>
                  <a:gd name="T75" fmla="*/ 0 h 16087"/>
                  <a:gd name="T76" fmla="*/ 0 w 15220"/>
                  <a:gd name="T77" fmla="*/ 0 h 16087"/>
                  <a:gd name="T78" fmla="*/ 0 w 15220"/>
                  <a:gd name="T79" fmla="*/ 0 h 16087"/>
                  <a:gd name="T80" fmla="*/ 0 w 15220"/>
                  <a:gd name="T81" fmla="*/ 0 h 16087"/>
                  <a:gd name="T82" fmla="*/ 0 w 15220"/>
                  <a:gd name="T83" fmla="*/ 0 h 16087"/>
                  <a:gd name="T84" fmla="*/ 0 w 15220"/>
                  <a:gd name="T85" fmla="*/ 0 h 16087"/>
                  <a:gd name="T86" fmla="*/ 0 w 15220"/>
                  <a:gd name="T87" fmla="*/ 0 h 16087"/>
                  <a:gd name="T88" fmla="*/ 0 w 15220"/>
                  <a:gd name="T89" fmla="*/ 0 h 16087"/>
                  <a:gd name="T90" fmla="*/ 0 w 15220"/>
                  <a:gd name="T91" fmla="*/ 0 h 16087"/>
                  <a:gd name="T92" fmla="*/ 0 w 15220"/>
                  <a:gd name="T93" fmla="*/ 0 h 16087"/>
                  <a:gd name="T94" fmla="*/ 0 w 15220"/>
                  <a:gd name="T95" fmla="*/ 0 h 16087"/>
                  <a:gd name="T96" fmla="*/ 0 w 15220"/>
                  <a:gd name="T97" fmla="*/ 0 h 16087"/>
                  <a:gd name="T98" fmla="*/ 0 w 15220"/>
                  <a:gd name="T99" fmla="*/ 0 h 16087"/>
                  <a:gd name="T100" fmla="*/ 0 w 15220"/>
                  <a:gd name="T101" fmla="*/ 0 h 16087"/>
                  <a:gd name="T102" fmla="*/ 0 w 15220"/>
                  <a:gd name="T103" fmla="*/ 0 h 16087"/>
                  <a:gd name="T104" fmla="*/ 0 w 15220"/>
                  <a:gd name="T105" fmla="*/ 0 h 16087"/>
                  <a:gd name="T106" fmla="*/ 0 w 15220"/>
                  <a:gd name="T107" fmla="*/ 0 h 16087"/>
                  <a:gd name="T108" fmla="*/ 0 w 15220"/>
                  <a:gd name="T109" fmla="*/ 0 h 16087"/>
                  <a:gd name="T110" fmla="*/ 0 w 15220"/>
                  <a:gd name="T111" fmla="*/ 0 h 16087"/>
                  <a:gd name="T112" fmla="*/ 0 w 15220"/>
                  <a:gd name="T113" fmla="*/ 0 h 16087"/>
                  <a:gd name="T114" fmla="*/ 0 w 15220"/>
                  <a:gd name="T115" fmla="*/ 0 h 1608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15220"/>
                  <a:gd name="T175" fmla="*/ 0 h 16087"/>
                  <a:gd name="T176" fmla="*/ 15220 w 15220"/>
                  <a:gd name="T177" fmla="*/ 16087 h 16087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15220" h="16087">
                    <a:moveTo>
                      <a:pt x="1038" y="14011"/>
                    </a:moveTo>
                    <a:cubicBezTo>
                      <a:pt x="1125" y="13579"/>
                      <a:pt x="1211" y="13060"/>
                      <a:pt x="865" y="12627"/>
                    </a:cubicBezTo>
                    <a:cubicBezTo>
                      <a:pt x="692" y="12454"/>
                      <a:pt x="606" y="12281"/>
                      <a:pt x="433" y="12022"/>
                    </a:cubicBezTo>
                    <a:cubicBezTo>
                      <a:pt x="0" y="11071"/>
                      <a:pt x="1038" y="11416"/>
                      <a:pt x="1384" y="11157"/>
                    </a:cubicBezTo>
                    <a:cubicBezTo>
                      <a:pt x="1557" y="10984"/>
                      <a:pt x="1816" y="10725"/>
                      <a:pt x="1730" y="10465"/>
                    </a:cubicBezTo>
                    <a:cubicBezTo>
                      <a:pt x="1557" y="10465"/>
                      <a:pt x="1211" y="10119"/>
                      <a:pt x="1644" y="9860"/>
                    </a:cubicBezTo>
                    <a:cubicBezTo>
                      <a:pt x="2335" y="9687"/>
                      <a:pt x="1816" y="8822"/>
                      <a:pt x="952" y="9081"/>
                    </a:cubicBezTo>
                    <a:cubicBezTo>
                      <a:pt x="779" y="8649"/>
                      <a:pt x="260" y="8735"/>
                      <a:pt x="433" y="8476"/>
                    </a:cubicBezTo>
                    <a:lnTo>
                      <a:pt x="173" y="8303"/>
                    </a:lnTo>
                    <a:lnTo>
                      <a:pt x="1730" y="6141"/>
                    </a:lnTo>
                    <a:cubicBezTo>
                      <a:pt x="2335" y="6227"/>
                      <a:pt x="2422" y="6227"/>
                      <a:pt x="2162" y="5535"/>
                    </a:cubicBezTo>
                    <a:lnTo>
                      <a:pt x="2162" y="5362"/>
                    </a:lnTo>
                    <a:lnTo>
                      <a:pt x="2768" y="4930"/>
                    </a:lnTo>
                    <a:cubicBezTo>
                      <a:pt x="2854" y="4238"/>
                      <a:pt x="3114" y="3979"/>
                      <a:pt x="3200" y="3373"/>
                    </a:cubicBezTo>
                    <a:lnTo>
                      <a:pt x="3460" y="3114"/>
                    </a:lnTo>
                    <a:lnTo>
                      <a:pt x="4151" y="3027"/>
                    </a:lnTo>
                    <a:lnTo>
                      <a:pt x="4151" y="2681"/>
                    </a:lnTo>
                    <a:lnTo>
                      <a:pt x="5016" y="2595"/>
                    </a:lnTo>
                    <a:lnTo>
                      <a:pt x="5276" y="2768"/>
                    </a:lnTo>
                    <a:cubicBezTo>
                      <a:pt x="6227" y="1903"/>
                      <a:pt x="7265" y="1124"/>
                      <a:pt x="8389" y="260"/>
                    </a:cubicBezTo>
                    <a:cubicBezTo>
                      <a:pt x="8735" y="0"/>
                      <a:pt x="8908" y="606"/>
                      <a:pt x="9340" y="606"/>
                    </a:cubicBezTo>
                    <a:cubicBezTo>
                      <a:pt x="9686" y="606"/>
                      <a:pt x="9772" y="260"/>
                      <a:pt x="9945" y="87"/>
                    </a:cubicBezTo>
                    <a:lnTo>
                      <a:pt x="10551" y="173"/>
                    </a:lnTo>
                    <a:lnTo>
                      <a:pt x="10897" y="606"/>
                    </a:lnTo>
                    <a:lnTo>
                      <a:pt x="11070" y="606"/>
                    </a:lnTo>
                    <a:lnTo>
                      <a:pt x="11415" y="433"/>
                    </a:lnTo>
                    <a:cubicBezTo>
                      <a:pt x="11588" y="519"/>
                      <a:pt x="11761" y="606"/>
                      <a:pt x="11934" y="692"/>
                    </a:cubicBezTo>
                    <a:cubicBezTo>
                      <a:pt x="12367" y="951"/>
                      <a:pt x="12626" y="951"/>
                      <a:pt x="12886" y="865"/>
                    </a:cubicBezTo>
                    <a:cubicBezTo>
                      <a:pt x="13059" y="1124"/>
                      <a:pt x="13318" y="1384"/>
                      <a:pt x="13404" y="1643"/>
                    </a:cubicBezTo>
                    <a:cubicBezTo>
                      <a:pt x="13231" y="2076"/>
                      <a:pt x="13059" y="2508"/>
                      <a:pt x="12799" y="2768"/>
                    </a:cubicBezTo>
                    <a:cubicBezTo>
                      <a:pt x="12713" y="3114"/>
                      <a:pt x="12713" y="3460"/>
                      <a:pt x="12713" y="3806"/>
                    </a:cubicBezTo>
                    <a:cubicBezTo>
                      <a:pt x="12540" y="3979"/>
                      <a:pt x="12280" y="4152"/>
                      <a:pt x="12107" y="4411"/>
                    </a:cubicBezTo>
                    <a:cubicBezTo>
                      <a:pt x="12280" y="4411"/>
                      <a:pt x="12453" y="4497"/>
                      <a:pt x="12626" y="4497"/>
                    </a:cubicBezTo>
                    <a:cubicBezTo>
                      <a:pt x="12713" y="4670"/>
                      <a:pt x="12713" y="4757"/>
                      <a:pt x="12799" y="4930"/>
                    </a:cubicBezTo>
                    <a:cubicBezTo>
                      <a:pt x="12626" y="5016"/>
                      <a:pt x="12540" y="5103"/>
                      <a:pt x="12367" y="5189"/>
                    </a:cubicBezTo>
                    <a:cubicBezTo>
                      <a:pt x="12453" y="5362"/>
                      <a:pt x="12540" y="5535"/>
                      <a:pt x="12626" y="5622"/>
                    </a:cubicBezTo>
                    <a:cubicBezTo>
                      <a:pt x="12540" y="5795"/>
                      <a:pt x="12453" y="6054"/>
                      <a:pt x="12453" y="6227"/>
                    </a:cubicBezTo>
                    <a:cubicBezTo>
                      <a:pt x="12194" y="6227"/>
                      <a:pt x="12021" y="6227"/>
                      <a:pt x="11761" y="6227"/>
                    </a:cubicBezTo>
                    <a:cubicBezTo>
                      <a:pt x="11675" y="6400"/>
                      <a:pt x="11502" y="6573"/>
                      <a:pt x="11329" y="6746"/>
                    </a:cubicBezTo>
                    <a:cubicBezTo>
                      <a:pt x="11588" y="7092"/>
                      <a:pt x="11848" y="7525"/>
                      <a:pt x="12107" y="7870"/>
                    </a:cubicBezTo>
                    <a:cubicBezTo>
                      <a:pt x="11675" y="8216"/>
                      <a:pt x="11329" y="8476"/>
                      <a:pt x="10983" y="8822"/>
                    </a:cubicBezTo>
                    <a:cubicBezTo>
                      <a:pt x="11156" y="8995"/>
                      <a:pt x="11329" y="9254"/>
                      <a:pt x="11502" y="9427"/>
                    </a:cubicBezTo>
                    <a:cubicBezTo>
                      <a:pt x="11415" y="9687"/>
                      <a:pt x="11415" y="9860"/>
                      <a:pt x="11415" y="10033"/>
                    </a:cubicBezTo>
                    <a:cubicBezTo>
                      <a:pt x="12540" y="10206"/>
                      <a:pt x="13491" y="10638"/>
                      <a:pt x="13664" y="11676"/>
                    </a:cubicBezTo>
                    <a:cubicBezTo>
                      <a:pt x="13837" y="12022"/>
                      <a:pt x="14615" y="11762"/>
                      <a:pt x="15220" y="11503"/>
                    </a:cubicBezTo>
                    <a:cubicBezTo>
                      <a:pt x="14788" y="11935"/>
                      <a:pt x="14615" y="12541"/>
                      <a:pt x="14356" y="12973"/>
                    </a:cubicBezTo>
                    <a:cubicBezTo>
                      <a:pt x="13404" y="13146"/>
                      <a:pt x="12280" y="13233"/>
                      <a:pt x="11329" y="13406"/>
                    </a:cubicBezTo>
                    <a:cubicBezTo>
                      <a:pt x="10205" y="13925"/>
                      <a:pt x="10291" y="14789"/>
                      <a:pt x="9772" y="16087"/>
                    </a:cubicBezTo>
                    <a:cubicBezTo>
                      <a:pt x="9254" y="15049"/>
                      <a:pt x="8908" y="14876"/>
                      <a:pt x="8648" y="15395"/>
                    </a:cubicBezTo>
                    <a:cubicBezTo>
                      <a:pt x="8389" y="15568"/>
                      <a:pt x="7870" y="15741"/>
                      <a:pt x="7178" y="15827"/>
                    </a:cubicBezTo>
                    <a:cubicBezTo>
                      <a:pt x="6832" y="15914"/>
                      <a:pt x="6659" y="15741"/>
                      <a:pt x="6573" y="15481"/>
                    </a:cubicBezTo>
                    <a:cubicBezTo>
                      <a:pt x="6486" y="15308"/>
                      <a:pt x="6400" y="15049"/>
                      <a:pt x="6313" y="14789"/>
                    </a:cubicBezTo>
                    <a:cubicBezTo>
                      <a:pt x="6227" y="14617"/>
                      <a:pt x="6054" y="14617"/>
                      <a:pt x="5881" y="14617"/>
                    </a:cubicBezTo>
                    <a:cubicBezTo>
                      <a:pt x="5708" y="14703"/>
                      <a:pt x="5708" y="14444"/>
                      <a:pt x="5708" y="14357"/>
                    </a:cubicBezTo>
                    <a:cubicBezTo>
                      <a:pt x="6313" y="14011"/>
                      <a:pt x="5967" y="13146"/>
                      <a:pt x="5276" y="13579"/>
                    </a:cubicBezTo>
                    <a:cubicBezTo>
                      <a:pt x="5016" y="13752"/>
                      <a:pt x="4757" y="13665"/>
                      <a:pt x="4497" y="13492"/>
                    </a:cubicBezTo>
                    <a:cubicBezTo>
                      <a:pt x="4238" y="14011"/>
                      <a:pt x="3805" y="14011"/>
                      <a:pt x="3287" y="13492"/>
                    </a:cubicBezTo>
                    <a:cubicBezTo>
                      <a:pt x="2854" y="13579"/>
                      <a:pt x="2854" y="14098"/>
                      <a:pt x="1038" y="14011"/>
                    </a:cubicBezTo>
                    <a:close/>
                  </a:path>
                </a:pathLst>
              </a:custGeom>
              <a:solidFill>
                <a:srgbClr val="00B0F0"/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" name="Group 58"/>
            <p:cNvGrpSpPr>
              <a:grpSpLocks/>
            </p:cNvGrpSpPr>
            <p:nvPr/>
          </p:nvGrpSpPr>
          <p:grpSpPr bwMode="auto">
            <a:xfrm>
              <a:off x="695" y="1374"/>
              <a:ext cx="1087" cy="1555"/>
              <a:chOff x="695" y="1374"/>
              <a:chExt cx="1087" cy="1555"/>
            </a:xfrm>
          </p:grpSpPr>
          <p:sp>
            <p:nvSpPr>
              <p:cNvPr id="18573" name="Freeform 59" descr="Мелкая сетка"/>
              <p:cNvSpPr>
                <a:spLocks/>
              </p:cNvSpPr>
              <p:nvPr/>
            </p:nvSpPr>
            <p:spPr bwMode="auto">
              <a:xfrm>
                <a:off x="695" y="1374"/>
                <a:ext cx="1087" cy="1555"/>
              </a:xfrm>
              <a:custGeom>
                <a:avLst/>
                <a:gdLst>
                  <a:gd name="T0" fmla="*/ 0 w 6487"/>
                  <a:gd name="T1" fmla="*/ 0 h 9257"/>
                  <a:gd name="T2" fmla="*/ 0 w 6487"/>
                  <a:gd name="T3" fmla="*/ 0 h 9257"/>
                  <a:gd name="T4" fmla="*/ 0 w 6487"/>
                  <a:gd name="T5" fmla="*/ 0 h 9257"/>
                  <a:gd name="T6" fmla="*/ 0 w 6487"/>
                  <a:gd name="T7" fmla="*/ 0 h 9257"/>
                  <a:gd name="T8" fmla="*/ 0 w 6487"/>
                  <a:gd name="T9" fmla="*/ 0 h 9257"/>
                  <a:gd name="T10" fmla="*/ 0 w 6487"/>
                  <a:gd name="T11" fmla="*/ 0 h 9257"/>
                  <a:gd name="T12" fmla="*/ 0 w 6487"/>
                  <a:gd name="T13" fmla="*/ 0 h 9257"/>
                  <a:gd name="T14" fmla="*/ 0 w 6487"/>
                  <a:gd name="T15" fmla="*/ 0 h 9257"/>
                  <a:gd name="T16" fmla="*/ 0 w 6487"/>
                  <a:gd name="T17" fmla="*/ 0 h 9257"/>
                  <a:gd name="T18" fmla="*/ 0 w 6487"/>
                  <a:gd name="T19" fmla="*/ 0 h 9257"/>
                  <a:gd name="T20" fmla="*/ 0 w 6487"/>
                  <a:gd name="T21" fmla="*/ 0 h 9257"/>
                  <a:gd name="T22" fmla="*/ 0 w 6487"/>
                  <a:gd name="T23" fmla="*/ 0 h 9257"/>
                  <a:gd name="T24" fmla="*/ 0 w 6487"/>
                  <a:gd name="T25" fmla="*/ 0 h 9257"/>
                  <a:gd name="T26" fmla="*/ 0 w 6487"/>
                  <a:gd name="T27" fmla="*/ 0 h 9257"/>
                  <a:gd name="T28" fmla="*/ 0 w 6487"/>
                  <a:gd name="T29" fmla="*/ 0 h 9257"/>
                  <a:gd name="T30" fmla="*/ 0 w 6487"/>
                  <a:gd name="T31" fmla="*/ 0 h 9257"/>
                  <a:gd name="T32" fmla="*/ 0 w 6487"/>
                  <a:gd name="T33" fmla="*/ 0 h 9257"/>
                  <a:gd name="T34" fmla="*/ 0 w 6487"/>
                  <a:gd name="T35" fmla="*/ 0 h 9257"/>
                  <a:gd name="T36" fmla="*/ 0 w 6487"/>
                  <a:gd name="T37" fmla="*/ 0 h 9257"/>
                  <a:gd name="T38" fmla="*/ 0 w 6487"/>
                  <a:gd name="T39" fmla="*/ 0 h 9257"/>
                  <a:gd name="T40" fmla="*/ 0 w 6487"/>
                  <a:gd name="T41" fmla="*/ 0 h 9257"/>
                  <a:gd name="T42" fmla="*/ 0 w 6487"/>
                  <a:gd name="T43" fmla="*/ 0 h 9257"/>
                  <a:gd name="T44" fmla="*/ 0 w 6487"/>
                  <a:gd name="T45" fmla="*/ 0 h 9257"/>
                  <a:gd name="T46" fmla="*/ 0 w 6487"/>
                  <a:gd name="T47" fmla="*/ 0 h 9257"/>
                  <a:gd name="T48" fmla="*/ 0 w 6487"/>
                  <a:gd name="T49" fmla="*/ 0 h 9257"/>
                  <a:gd name="T50" fmla="*/ 0 w 6487"/>
                  <a:gd name="T51" fmla="*/ 0 h 9257"/>
                  <a:gd name="T52" fmla="*/ 0 w 6487"/>
                  <a:gd name="T53" fmla="*/ 0 h 9257"/>
                  <a:gd name="T54" fmla="*/ 0 w 6487"/>
                  <a:gd name="T55" fmla="*/ 0 h 9257"/>
                  <a:gd name="T56" fmla="*/ 0 w 6487"/>
                  <a:gd name="T57" fmla="*/ 0 h 9257"/>
                  <a:gd name="T58" fmla="*/ 0 w 6487"/>
                  <a:gd name="T59" fmla="*/ 0 h 9257"/>
                  <a:gd name="T60" fmla="*/ 0 w 6487"/>
                  <a:gd name="T61" fmla="*/ 0 h 9257"/>
                  <a:gd name="T62" fmla="*/ 0 w 6487"/>
                  <a:gd name="T63" fmla="*/ 0 h 9257"/>
                  <a:gd name="T64" fmla="*/ 0 w 6487"/>
                  <a:gd name="T65" fmla="*/ 0 h 9257"/>
                  <a:gd name="T66" fmla="*/ 0 w 6487"/>
                  <a:gd name="T67" fmla="*/ 0 h 9257"/>
                  <a:gd name="T68" fmla="*/ 0 w 6487"/>
                  <a:gd name="T69" fmla="*/ 0 h 9257"/>
                  <a:gd name="T70" fmla="*/ 0 w 6487"/>
                  <a:gd name="T71" fmla="*/ 0 h 9257"/>
                  <a:gd name="T72" fmla="*/ 0 w 6487"/>
                  <a:gd name="T73" fmla="*/ 0 h 9257"/>
                  <a:gd name="T74" fmla="*/ 0 w 6487"/>
                  <a:gd name="T75" fmla="*/ 0 h 9257"/>
                  <a:gd name="T76" fmla="*/ 0 w 6487"/>
                  <a:gd name="T77" fmla="*/ 0 h 9257"/>
                  <a:gd name="T78" fmla="*/ 0 w 6487"/>
                  <a:gd name="T79" fmla="*/ 0 h 9257"/>
                  <a:gd name="T80" fmla="*/ 0 w 6487"/>
                  <a:gd name="T81" fmla="*/ 0 h 9257"/>
                  <a:gd name="T82" fmla="*/ 0 w 6487"/>
                  <a:gd name="T83" fmla="*/ 0 h 9257"/>
                  <a:gd name="T84" fmla="*/ 0 w 6487"/>
                  <a:gd name="T85" fmla="*/ 0 h 9257"/>
                  <a:gd name="T86" fmla="*/ 0 w 6487"/>
                  <a:gd name="T87" fmla="*/ 0 h 9257"/>
                  <a:gd name="T88" fmla="*/ 0 w 6487"/>
                  <a:gd name="T89" fmla="*/ 0 h 9257"/>
                  <a:gd name="T90" fmla="*/ 0 w 6487"/>
                  <a:gd name="T91" fmla="*/ 0 h 9257"/>
                  <a:gd name="T92" fmla="*/ 0 w 6487"/>
                  <a:gd name="T93" fmla="*/ 0 h 9257"/>
                  <a:gd name="T94" fmla="*/ 0 w 6487"/>
                  <a:gd name="T95" fmla="*/ 0 h 925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487"/>
                  <a:gd name="T145" fmla="*/ 0 h 9257"/>
                  <a:gd name="T146" fmla="*/ 6487 w 6487"/>
                  <a:gd name="T147" fmla="*/ 9257 h 925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487" h="9257">
                    <a:moveTo>
                      <a:pt x="216" y="6618"/>
                    </a:moveTo>
                    <a:cubicBezTo>
                      <a:pt x="260" y="6229"/>
                      <a:pt x="476" y="6359"/>
                      <a:pt x="606" y="6186"/>
                    </a:cubicBezTo>
                    <a:cubicBezTo>
                      <a:pt x="908" y="6013"/>
                      <a:pt x="1297" y="5969"/>
                      <a:pt x="1687" y="5969"/>
                    </a:cubicBezTo>
                    <a:cubicBezTo>
                      <a:pt x="2076" y="5883"/>
                      <a:pt x="2076" y="5710"/>
                      <a:pt x="2033" y="5321"/>
                    </a:cubicBezTo>
                    <a:cubicBezTo>
                      <a:pt x="2162" y="5148"/>
                      <a:pt x="2162" y="5018"/>
                      <a:pt x="1989" y="4888"/>
                    </a:cubicBezTo>
                    <a:cubicBezTo>
                      <a:pt x="1946" y="4758"/>
                      <a:pt x="1860" y="4672"/>
                      <a:pt x="1773" y="4542"/>
                    </a:cubicBezTo>
                    <a:cubicBezTo>
                      <a:pt x="1643" y="4412"/>
                      <a:pt x="1557" y="4369"/>
                      <a:pt x="1427" y="4455"/>
                    </a:cubicBezTo>
                    <a:cubicBezTo>
                      <a:pt x="1341" y="4542"/>
                      <a:pt x="1297" y="4455"/>
                      <a:pt x="1254" y="4369"/>
                    </a:cubicBezTo>
                    <a:cubicBezTo>
                      <a:pt x="1211" y="4239"/>
                      <a:pt x="1211" y="4196"/>
                      <a:pt x="1297" y="4153"/>
                    </a:cubicBezTo>
                    <a:cubicBezTo>
                      <a:pt x="1730" y="3980"/>
                      <a:pt x="1514" y="3807"/>
                      <a:pt x="1168" y="3980"/>
                    </a:cubicBezTo>
                    <a:cubicBezTo>
                      <a:pt x="1124" y="3980"/>
                      <a:pt x="1038" y="3980"/>
                      <a:pt x="995" y="3936"/>
                    </a:cubicBezTo>
                    <a:cubicBezTo>
                      <a:pt x="865" y="3850"/>
                      <a:pt x="865" y="3763"/>
                      <a:pt x="735" y="3980"/>
                    </a:cubicBezTo>
                    <a:cubicBezTo>
                      <a:pt x="735" y="4023"/>
                      <a:pt x="649" y="4066"/>
                      <a:pt x="562" y="4023"/>
                    </a:cubicBezTo>
                    <a:cubicBezTo>
                      <a:pt x="476" y="3980"/>
                      <a:pt x="389" y="3980"/>
                      <a:pt x="346" y="3893"/>
                    </a:cubicBezTo>
                    <a:cubicBezTo>
                      <a:pt x="346" y="3677"/>
                      <a:pt x="303" y="3677"/>
                      <a:pt x="87" y="3677"/>
                    </a:cubicBezTo>
                    <a:lnTo>
                      <a:pt x="0" y="3590"/>
                    </a:lnTo>
                    <a:cubicBezTo>
                      <a:pt x="0" y="3547"/>
                      <a:pt x="0" y="3504"/>
                      <a:pt x="0" y="3461"/>
                    </a:cubicBezTo>
                    <a:cubicBezTo>
                      <a:pt x="43" y="3417"/>
                      <a:pt x="43" y="3374"/>
                      <a:pt x="0" y="3331"/>
                    </a:cubicBezTo>
                    <a:cubicBezTo>
                      <a:pt x="43" y="2942"/>
                      <a:pt x="43" y="2639"/>
                      <a:pt x="173" y="2293"/>
                    </a:cubicBezTo>
                    <a:cubicBezTo>
                      <a:pt x="389" y="1557"/>
                      <a:pt x="562" y="1860"/>
                      <a:pt x="908" y="1211"/>
                    </a:cubicBezTo>
                    <a:cubicBezTo>
                      <a:pt x="1168" y="735"/>
                      <a:pt x="1168" y="389"/>
                      <a:pt x="1038" y="130"/>
                    </a:cubicBezTo>
                    <a:cubicBezTo>
                      <a:pt x="1341" y="130"/>
                      <a:pt x="1600" y="43"/>
                      <a:pt x="1860" y="0"/>
                    </a:cubicBezTo>
                    <a:cubicBezTo>
                      <a:pt x="1903" y="433"/>
                      <a:pt x="2076" y="735"/>
                      <a:pt x="2508" y="606"/>
                    </a:cubicBezTo>
                    <a:cubicBezTo>
                      <a:pt x="2595" y="519"/>
                      <a:pt x="3589" y="735"/>
                      <a:pt x="4281" y="735"/>
                    </a:cubicBezTo>
                    <a:cubicBezTo>
                      <a:pt x="4498" y="735"/>
                      <a:pt x="4671" y="735"/>
                      <a:pt x="4844" y="649"/>
                    </a:cubicBezTo>
                    <a:cubicBezTo>
                      <a:pt x="5016" y="606"/>
                      <a:pt x="5103" y="735"/>
                      <a:pt x="5276" y="692"/>
                    </a:cubicBezTo>
                    <a:cubicBezTo>
                      <a:pt x="5449" y="649"/>
                      <a:pt x="5622" y="389"/>
                      <a:pt x="5968" y="519"/>
                    </a:cubicBezTo>
                    <a:cubicBezTo>
                      <a:pt x="6098" y="562"/>
                      <a:pt x="6271" y="606"/>
                      <a:pt x="6444" y="649"/>
                    </a:cubicBezTo>
                    <a:cubicBezTo>
                      <a:pt x="6271" y="735"/>
                      <a:pt x="6271" y="952"/>
                      <a:pt x="6357" y="1168"/>
                    </a:cubicBezTo>
                    <a:cubicBezTo>
                      <a:pt x="6444" y="1428"/>
                      <a:pt x="6314" y="1730"/>
                      <a:pt x="6271" y="2033"/>
                    </a:cubicBezTo>
                    <a:cubicBezTo>
                      <a:pt x="6184" y="2120"/>
                      <a:pt x="6227" y="2163"/>
                      <a:pt x="6141" y="2336"/>
                    </a:cubicBezTo>
                    <a:cubicBezTo>
                      <a:pt x="6227" y="2595"/>
                      <a:pt x="6400" y="2898"/>
                      <a:pt x="6271" y="3158"/>
                    </a:cubicBezTo>
                    <a:cubicBezTo>
                      <a:pt x="6184" y="3634"/>
                      <a:pt x="6098" y="4196"/>
                      <a:pt x="5881" y="4326"/>
                    </a:cubicBezTo>
                    <a:cubicBezTo>
                      <a:pt x="5579" y="4455"/>
                      <a:pt x="5362" y="4542"/>
                      <a:pt x="5319" y="4845"/>
                    </a:cubicBezTo>
                    <a:cubicBezTo>
                      <a:pt x="5492" y="4845"/>
                      <a:pt x="5579" y="4845"/>
                      <a:pt x="5752" y="4845"/>
                    </a:cubicBezTo>
                    <a:cubicBezTo>
                      <a:pt x="5752" y="5191"/>
                      <a:pt x="5795" y="5580"/>
                      <a:pt x="5795" y="5926"/>
                    </a:cubicBezTo>
                    <a:cubicBezTo>
                      <a:pt x="5795" y="5969"/>
                      <a:pt x="5795" y="6099"/>
                      <a:pt x="5795" y="6099"/>
                    </a:cubicBezTo>
                    <a:cubicBezTo>
                      <a:pt x="5579" y="6445"/>
                      <a:pt x="5622" y="6618"/>
                      <a:pt x="5881" y="6834"/>
                    </a:cubicBezTo>
                    <a:cubicBezTo>
                      <a:pt x="6098" y="7008"/>
                      <a:pt x="6271" y="7181"/>
                      <a:pt x="6487" y="7354"/>
                    </a:cubicBezTo>
                    <a:cubicBezTo>
                      <a:pt x="6487" y="7700"/>
                      <a:pt x="6487" y="8046"/>
                      <a:pt x="6487" y="8392"/>
                    </a:cubicBezTo>
                    <a:cubicBezTo>
                      <a:pt x="5579" y="8738"/>
                      <a:pt x="4800" y="8997"/>
                      <a:pt x="4065" y="9170"/>
                    </a:cubicBezTo>
                    <a:cubicBezTo>
                      <a:pt x="3762" y="9170"/>
                      <a:pt x="3546" y="9127"/>
                      <a:pt x="3330" y="8997"/>
                    </a:cubicBezTo>
                    <a:cubicBezTo>
                      <a:pt x="2811" y="9127"/>
                      <a:pt x="2854" y="9257"/>
                      <a:pt x="2465" y="8954"/>
                    </a:cubicBezTo>
                    <a:cubicBezTo>
                      <a:pt x="2076" y="8781"/>
                      <a:pt x="2119" y="9084"/>
                      <a:pt x="2033" y="8435"/>
                    </a:cubicBezTo>
                    <a:cubicBezTo>
                      <a:pt x="1816" y="8262"/>
                      <a:pt x="1687" y="8132"/>
                      <a:pt x="1600" y="7959"/>
                    </a:cubicBezTo>
                    <a:cubicBezTo>
                      <a:pt x="1514" y="7873"/>
                      <a:pt x="1384" y="7743"/>
                      <a:pt x="1297" y="7656"/>
                    </a:cubicBezTo>
                    <a:cubicBezTo>
                      <a:pt x="822" y="7397"/>
                      <a:pt x="1124" y="7181"/>
                      <a:pt x="822" y="6964"/>
                    </a:cubicBezTo>
                    <a:cubicBezTo>
                      <a:pt x="649" y="6834"/>
                      <a:pt x="389" y="6705"/>
                      <a:pt x="216" y="6618"/>
                    </a:cubicBezTo>
                    <a:close/>
                  </a:path>
                </a:pathLst>
              </a:custGeom>
              <a:pattFill prst="smGri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74" name="Freeform 60" descr="Мелкая сетка"/>
              <p:cNvSpPr>
                <a:spLocks/>
              </p:cNvSpPr>
              <p:nvPr/>
            </p:nvSpPr>
            <p:spPr bwMode="auto">
              <a:xfrm>
                <a:off x="695" y="1374"/>
                <a:ext cx="1087" cy="1555"/>
              </a:xfrm>
              <a:custGeom>
                <a:avLst/>
                <a:gdLst>
                  <a:gd name="T0" fmla="*/ 0 w 6487"/>
                  <a:gd name="T1" fmla="*/ 0 h 9257"/>
                  <a:gd name="T2" fmla="*/ 0 w 6487"/>
                  <a:gd name="T3" fmla="*/ 0 h 9257"/>
                  <a:gd name="T4" fmla="*/ 0 w 6487"/>
                  <a:gd name="T5" fmla="*/ 0 h 9257"/>
                  <a:gd name="T6" fmla="*/ 0 w 6487"/>
                  <a:gd name="T7" fmla="*/ 0 h 9257"/>
                  <a:gd name="T8" fmla="*/ 0 w 6487"/>
                  <a:gd name="T9" fmla="*/ 0 h 9257"/>
                  <a:gd name="T10" fmla="*/ 0 w 6487"/>
                  <a:gd name="T11" fmla="*/ 0 h 9257"/>
                  <a:gd name="T12" fmla="*/ 0 w 6487"/>
                  <a:gd name="T13" fmla="*/ 0 h 9257"/>
                  <a:gd name="T14" fmla="*/ 0 w 6487"/>
                  <a:gd name="T15" fmla="*/ 0 h 9257"/>
                  <a:gd name="T16" fmla="*/ 0 w 6487"/>
                  <a:gd name="T17" fmla="*/ 0 h 9257"/>
                  <a:gd name="T18" fmla="*/ 0 w 6487"/>
                  <a:gd name="T19" fmla="*/ 0 h 9257"/>
                  <a:gd name="T20" fmla="*/ 0 w 6487"/>
                  <a:gd name="T21" fmla="*/ 0 h 9257"/>
                  <a:gd name="T22" fmla="*/ 0 w 6487"/>
                  <a:gd name="T23" fmla="*/ 0 h 9257"/>
                  <a:gd name="T24" fmla="*/ 0 w 6487"/>
                  <a:gd name="T25" fmla="*/ 0 h 9257"/>
                  <a:gd name="T26" fmla="*/ 0 w 6487"/>
                  <a:gd name="T27" fmla="*/ 0 h 9257"/>
                  <a:gd name="T28" fmla="*/ 0 w 6487"/>
                  <a:gd name="T29" fmla="*/ 0 h 9257"/>
                  <a:gd name="T30" fmla="*/ 0 w 6487"/>
                  <a:gd name="T31" fmla="*/ 0 h 9257"/>
                  <a:gd name="T32" fmla="*/ 0 w 6487"/>
                  <a:gd name="T33" fmla="*/ 0 h 9257"/>
                  <a:gd name="T34" fmla="*/ 0 w 6487"/>
                  <a:gd name="T35" fmla="*/ 0 h 9257"/>
                  <a:gd name="T36" fmla="*/ 0 w 6487"/>
                  <a:gd name="T37" fmla="*/ 0 h 9257"/>
                  <a:gd name="T38" fmla="*/ 0 w 6487"/>
                  <a:gd name="T39" fmla="*/ 0 h 9257"/>
                  <a:gd name="T40" fmla="*/ 0 w 6487"/>
                  <a:gd name="T41" fmla="*/ 0 h 9257"/>
                  <a:gd name="T42" fmla="*/ 0 w 6487"/>
                  <a:gd name="T43" fmla="*/ 0 h 9257"/>
                  <a:gd name="T44" fmla="*/ 0 w 6487"/>
                  <a:gd name="T45" fmla="*/ 0 h 9257"/>
                  <a:gd name="T46" fmla="*/ 0 w 6487"/>
                  <a:gd name="T47" fmla="*/ 0 h 9257"/>
                  <a:gd name="T48" fmla="*/ 0 w 6487"/>
                  <a:gd name="T49" fmla="*/ 0 h 9257"/>
                  <a:gd name="T50" fmla="*/ 0 w 6487"/>
                  <a:gd name="T51" fmla="*/ 0 h 9257"/>
                  <a:gd name="T52" fmla="*/ 0 w 6487"/>
                  <a:gd name="T53" fmla="*/ 0 h 9257"/>
                  <a:gd name="T54" fmla="*/ 0 w 6487"/>
                  <a:gd name="T55" fmla="*/ 0 h 9257"/>
                  <a:gd name="T56" fmla="*/ 0 w 6487"/>
                  <a:gd name="T57" fmla="*/ 0 h 9257"/>
                  <a:gd name="T58" fmla="*/ 0 w 6487"/>
                  <a:gd name="T59" fmla="*/ 0 h 9257"/>
                  <a:gd name="T60" fmla="*/ 0 w 6487"/>
                  <a:gd name="T61" fmla="*/ 0 h 9257"/>
                  <a:gd name="T62" fmla="*/ 0 w 6487"/>
                  <a:gd name="T63" fmla="*/ 0 h 9257"/>
                  <a:gd name="T64" fmla="*/ 0 w 6487"/>
                  <a:gd name="T65" fmla="*/ 0 h 9257"/>
                  <a:gd name="T66" fmla="*/ 0 w 6487"/>
                  <a:gd name="T67" fmla="*/ 0 h 9257"/>
                  <a:gd name="T68" fmla="*/ 0 w 6487"/>
                  <a:gd name="T69" fmla="*/ 0 h 9257"/>
                  <a:gd name="T70" fmla="*/ 0 w 6487"/>
                  <a:gd name="T71" fmla="*/ 0 h 9257"/>
                  <a:gd name="T72" fmla="*/ 0 w 6487"/>
                  <a:gd name="T73" fmla="*/ 0 h 9257"/>
                  <a:gd name="T74" fmla="*/ 0 w 6487"/>
                  <a:gd name="T75" fmla="*/ 0 h 9257"/>
                  <a:gd name="T76" fmla="*/ 0 w 6487"/>
                  <a:gd name="T77" fmla="*/ 0 h 9257"/>
                  <a:gd name="T78" fmla="*/ 0 w 6487"/>
                  <a:gd name="T79" fmla="*/ 0 h 9257"/>
                  <a:gd name="T80" fmla="*/ 0 w 6487"/>
                  <a:gd name="T81" fmla="*/ 0 h 9257"/>
                  <a:gd name="T82" fmla="*/ 0 w 6487"/>
                  <a:gd name="T83" fmla="*/ 0 h 9257"/>
                  <a:gd name="T84" fmla="*/ 0 w 6487"/>
                  <a:gd name="T85" fmla="*/ 0 h 9257"/>
                  <a:gd name="T86" fmla="*/ 0 w 6487"/>
                  <a:gd name="T87" fmla="*/ 0 h 9257"/>
                  <a:gd name="T88" fmla="*/ 0 w 6487"/>
                  <a:gd name="T89" fmla="*/ 0 h 9257"/>
                  <a:gd name="T90" fmla="*/ 0 w 6487"/>
                  <a:gd name="T91" fmla="*/ 0 h 9257"/>
                  <a:gd name="T92" fmla="*/ 0 w 6487"/>
                  <a:gd name="T93" fmla="*/ 0 h 9257"/>
                  <a:gd name="T94" fmla="*/ 0 w 6487"/>
                  <a:gd name="T95" fmla="*/ 0 h 925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487"/>
                  <a:gd name="T145" fmla="*/ 0 h 9257"/>
                  <a:gd name="T146" fmla="*/ 6487 w 6487"/>
                  <a:gd name="T147" fmla="*/ 9257 h 925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487" h="9257">
                    <a:moveTo>
                      <a:pt x="216" y="6618"/>
                    </a:moveTo>
                    <a:cubicBezTo>
                      <a:pt x="260" y="6229"/>
                      <a:pt x="476" y="6359"/>
                      <a:pt x="606" y="6186"/>
                    </a:cubicBezTo>
                    <a:cubicBezTo>
                      <a:pt x="908" y="6013"/>
                      <a:pt x="1297" y="5969"/>
                      <a:pt x="1687" y="5969"/>
                    </a:cubicBezTo>
                    <a:cubicBezTo>
                      <a:pt x="2076" y="5883"/>
                      <a:pt x="2076" y="5710"/>
                      <a:pt x="2033" y="5321"/>
                    </a:cubicBezTo>
                    <a:cubicBezTo>
                      <a:pt x="2162" y="5148"/>
                      <a:pt x="2162" y="5018"/>
                      <a:pt x="1989" y="4888"/>
                    </a:cubicBezTo>
                    <a:cubicBezTo>
                      <a:pt x="1946" y="4758"/>
                      <a:pt x="1860" y="4672"/>
                      <a:pt x="1773" y="4542"/>
                    </a:cubicBezTo>
                    <a:cubicBezTo>
                      <a:pt x="1643" y="4412"/>
                      <a:pt x="1557" y="4369"/>
                      <a:pt x="1427" y="4455"/>
                    </a:cubicBezTo>
                    <a:cubicBezTo>
                      <a:pt x="1341" y="4542"/>
                      <a:pt x="1297" y="4455"/>
                      <a:pt x="1254" y="4369"/>
                    </a:cubicBezTo>
                    <a:cubicBezTo>
                      <a:pt x="1211" y="4239"/>
                      <a:pt x="1211" y="4196"/>
                      <a:pt x="1297" y="4153"/>
                    </a:cubicBezTo>
                    <a:cubicBezTo>
                      <a:pt x="1730" y="3980"/>
                      <a:pt x="1514" y="3807"/>
                      <a:pt x="1168" y="3980"/>
                    </a:cubicBezTo>
                    <a:cubicBezTo>
                      <a:pt x="1124" y="3980"/>
                      <a:pt x="1038" y="3980"/>
                      <a:pt x="995" y="3936"/>
                    </a:cubicBezTo>
                    <a:cubicBezTo>
                      <a:pt x="865" y="3850"/>
                      <a:pt x="865" y="3763"/>
                      <a:pt x="735" y="3980"/>
                    </a:cubicBezTo>
                    <a:cubicBezTo>
                      <a:pt x="735" y="4023"/>
                      <a:pt x="649" y="4066"/>
                      <a:pt x="562" y="4023"/>
                    </a:cubicBezTo>
                    <a:cubicBezTo>
                      <a:pt x="476" y="3980"/>
                      <a:pt x="389" y="3980"/>
                      <a:pt x="346" y="3893"/>
                    </a:cubicBezTo>
                    <a:cubicBezTo>
                      <a:pt x="346" y="3677"/>
                      <a:pt x="303" y="3677"/>
                      <a:pt x="87" y="3677"/>
                    </a:cubicBezTo>
                    <a:lnTo>
                      <a:pt x="0" y="3590"/>
                    </a:lnTo>
                    <a:cubicBezTo>
                      <a:pt x="0" y="3547"/>
                      <a:pt x="0" y="3504"/>
                      <a:pt x="0" y="3461"/>
                    </a:cubicBezTo>
                    <a:cubicBezTo>
                      <a:pt x="43" y="3417"/>
                      <a:pt x="43" y="3374"/>
                      <a:pt x="0" y="3331"/>
                    </a:cubicBezTo>
                    <a:cubicBezTo>
                      <a:pt x="43" y="2942"/>
                      <a:pt x="43" y="2639"/>
                      <a:pt x="173" y="2293"/>
                    </a:cubicBezTo>
                    <a:cubicBezTo>
                      <a:pt x="389" y="1557"/>
                      <a:pt x="562" y="1860"/>
                      <a:pt x="908" y="1211"/>
                    </a:cubicBezTo>
                    <a:cubicBezTo>
                      <a:pt x="1168" y="735"/>
                      <a:pt x="1168" y="389"/>
                      <a:pt x="1038" y="130"/>
                    </a:cubicBezTo>
                    <a:cubicBezTo>
                      <a:pt x="1341" y="130"/>
                      <a:pt x="1600" y="43"/>
                      <a:pt x="1860" y="0"/>
                    </a:cubicBezTo>
                    <a:cubicBezTo>
                      <a:pt x="1903" y="433"/>
                      <a:pt x="2076" y="735"/>
                      <a:pt x="2508" y="606"/>
                    </a:cubicBezTo>
                    <a:cubicBezTo>
                      <a:pt x="2595" y="519"/>
                      <a:pt x="3589" y="735"/>
                      <a:pt x="4281" y="735"/>
                    </a:cubicBezTo>
                    <a:cubicBezTo>
                      <a:pt x="4498" y="735"/>
                      <a:pt x="4671" y="735"/>
                      <a:pt x="4844" y="649"/>
                    </a:cubicBezTo>
                    <a:cubicBezTo>
                      <a:pt x="5016" y="606"/>
                      <a:pt x="5103" y="735"/>
                      <a:pt x="5276" y="692"/>
                    </a:cubicBezTo>
                    <a:cubicBezTo>
                      <a:pt x="5449" y="649"/>
                      <a:pt x="5622" y="389"/>
                      <a:pt x="5968" y="519"/>
                    </a:cubicBezTo>
                    <a:cubicBezTo>
                      <a:pt x="6098" y="562"/>
                      <a:pt x="6271" y="606"/>
                      <a:pt x="6444" y="649"/>
                    </a:cubicBezTo>
                    <a:cubicBezTo>
                      <a:pt x="6271" y="735"/>
                      <a:pt x="6271" y="952"/>
                      <a:pt x="6357" y="1168"/>
                    </a:cubicBezTo>
                    <a:cubicBezTo>
                      <a:pt x="6444" y="1428"/>
                      <a:pt x="6314" y="1730"/>
                      <a:pt x="6271" y="2033"/>
                    </a:cubicBezTo>
                    <a:cubicBezTo>
                      <a:pt x="6184" y="2120"/>
                      <a:pt x="6227" y="2163"/>
                      <a:pt x="6141" y="2336"/>
                    </a:cubicBezTo>
                    <a:cubicBezTo>
                      <a:pt x="6227" y="2595"/>
                      <a:pt x="6400" y="2898"/>
                      <a:pt x="6271" y="3158"/>
                    </a:cubicBezTo>
                    <a:cubicBezTo>
                      <a:pt x="6184" y="3634"/>
                      <a:pt x="6098" y="4196"/>
                      <a:pt x="5881" y="4326"/>
                    </a:cubicBezTo>
                    <a:cubicBezTo>
                      <a:pt x="5579" y="4455"/>
                      <a:pt x="5362" y="4542"/>
                      <a:pt x="5319" y="4845"/>
                    </a:cubicBezTo>
                    <a:cubicBezTo>
                      <a:pt x="5492" y="4845"/>
                      <a:pt x="5579" y="4845"/>
                      <a:pt x="5752" y="4845"/>
                    </a:cubicBezTo>
                    <a:cubicBezTo>
                      <a:pt x="5752" y="5191"/>
                      <a:pt x="5795" y="5580"/>
                      <a:pt x="5795" y="5926"/>
                    </a:cubicBezTo>
                    <a:cubicBezTo>
                      <a:pt x="5795" y="5969"/>
                      <a:pt x="5795" y="6099"/>
                      <a:pt x="5795" y="6099"/>
                    </a:cubicBezTo>
                    <a:cubicBezTo>
                      <a:pt x="5579" y="6445"/>
                      <a:pt x="5622" y="6618"/>
                      <a:pt x="5881" y="6834"/>
                    </a:cubicBezTo>
                    <a:cubicBezTo>
                      <a:pt x="6098" y="7008"/>
                      <a:pt x="6271" y="7181"/>
                      <a:pt x="6487" y="7354"/>
                    </a:cubicBezTo>
                    <a:cubicBezTo>
                      <a:pt x="6487" y="7700"/>
                      <a:pt x="6487" y="8046"/>
                      <a:pt x="6487" y="8392"/>
                    </a:cubicBezTo>
                    <a:cubicBezTo>
                      <a:pt x="5579" y="8738"/>
                      <a:pt x="4800" y="8997"/>
                      <a:pt x="4065" y="9170"/>
                    </a:cubicBezTo>
                    <a:cubicBezTo>
                      <a:pt x="3762" y="9170"/>
                      <a:pt x="3546" y="9127"/>
                      <a:pt x="3330" y="8997"/>
                    </a:cubicBezTo>
                    <a:cubicBezTo>
                      <a:pt x="2811" y="9127"/>
                      <a:pt x="2854" y="9257"/>
                      <a:pt x="2465" y="8954"/>
                    </a:cubicBezTo>
                    <a:cubicBezTo>
                      <a:pt x="2076" y="8781"/>
                      <a:pt x="2119" y="9084"/>
                      <a:pt x="2033" y="8435"/>
                    </a:cubicBezTo>
                    <a:cubicBezTo>
                      <a:pt x="1816" y="8262"/>
                      <a:pt x="1687" y="8132"/>
                      <a:pt x="1600" y="7959"/>
                    </a:cubicBezTo>
                    <a:cubicBezTo>
                      <a:pt x="1514" y="7873"/>
                      <a:pt x="1384" y="7743"/>
                      <a:pt x="1297" y="7656"/>
                    </a:cubicBezTo>
                    <a:cubicBezTo>
                      <a:pt x="822" y="7397"/>
                      <a:pt x="1124" y="7181"/>
                      <a:pt x="822" y="6964"/>
                    </a:cubicBezTo>
                    <a:cubicBezTo>
                      <a:pt x="649" y="6834"/>
                      <a:pt x="389" y="6705"/>
                      <a:pt x="216" y="661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" name="Group 61"/>
            <p:cNvGrpSpPr>
              <a:grpSpLocks/>
            </p:cNvGrpSpPr>
            <p:nvPr/>
          </p:nvGrpSpPr>
          <p:grpSpPr bwMode="auto">
            <a:xfrm>
              <a:off x="841" y="3525"/>
              <a:ext cx="1903" cy="1721"/>
              <a:chOff x="841" y="3525"/>
              <a:chExt cx="1903" cy="1721"/>
            </a:xfrm>
          </p:grpSpPr>
          <p:sp>
            <p:nvSpPr>
              <p:cNvPr id="18571" name="Freeform 62" descr="Мелкая сетка"/>
              <p:cNvSpPr>
                <a:spLocks/>
              </p:cNvSpPr>
              <p:nvPr/>
            </p:nvSpPr>
            <p:spPr bwMode="auto">
              <a:xfrm>
                <a:off x="841" y="3525"/>
                <a:ext cx="1903" cy="1721"/>
              </a:xfrm>
              <a:custGeom>
                <a:avLst/>
                <a:gdLst>
                  <a:gd name="T0" fmla="*/ 2 w 5685"/>
                  <a:gd name="T1" fmla="*/ 2 h 5125"/>
                  <a:gd name="T2" fmla="*/ 2 w 5685"/>
                  <a:gd name="T3" fmla="*/ 2 h 5125"/>
                  <a:gd name="T4" fmla="*/ 2 w 5685"/>
                  <a:gd name="T5" fmla="*/ 2 h 5125"/>
                  <a:gd name="T6" fmla="*/ 2 w 5685"/>
                  <a:gd name="T7" fmla="*/ 2 h 5125"/>
                  <a:gd name="T8" fmla="*/ 2 w 5685"/>
                  <a:gd name="T9" fmla="*/ 2 h 5125"/>
                  <a:gd name="T10" fmla="*/ 2 w 5685"/>
                  <a:gd name="T11" fmla="*/ 2 h 5125"/>
                  <a:gd name="T12" fmla="*/ 2 w 5685"/>
                  <a:gd name="T13" fmla="*/ 2 h 5125"/>
                  <a:gd name="T14" fmla="*/ 2 w 5685"/>
                  <a:gd name="T15" fmla="*/ 2 h 5125"/>
                  <a:gd name="T16" fmla="*/ 2 w 5685"/>
                  <a:gd name="T17" fmla="*/ 2 h 5125"/>
                  <a:gd name="T18" fmla="*/ 2 w 5685"/>
                  <a:gd name="T19" fmla="*/ 2 h 5125"/>
                  <a:gd name="T20" fmla="*/ 2 w 5685"/>
                  <a:gd name="T21" fmla="*/ 2 h 5125"/>
                  <a:gd name="T22" fmla="*/ 2 w 5685"/>
                  <a:gd name="T23" fmla="*/ 2 h 5125"/>
                  <a:gd name="T24" fmla="*/ 2 w 5685"/>
                  <a:gd name="T25" fmla="*/ 2 h 5125"/>
                  <a:gd name="T26" fmla="*/ 1 w 5685"/>
                  <a:gd name="T27" fmla="*/ 2 h 5125"/>
                  <a:gd name="T28" fmla="*/ 1 w 5685"/>
                  <a:gd name="T29" fmla="*/ 2 h 5125"/>
                  <a:gd name="T30" fmla="*/ 1 w 5685"/>
                  <a:gd name="T31" fmla="*/ 2 h 5125"/>
                  <a:gd name="T32" fmla="*/ 1 w 5685"/>
                  <a:gd name="T33" fmla="*/ 2 h 5125"/>
                  <a:gd name="T34" fmla="*/ 1 w 5685"/>
                  <a:gd name="T35" fmla="*/ 2 h 5125"/>
                  <a:gd name="T36" fmla="*/ 1 w 5685"/>
                  <a:gd name="T37" fmla="*/ 2 h 5125"/>
                  <a:gd name="T38" fmla="*/ 1 w 5685"/>
                  <a:gd name="T39" fmla="*/ 2 h 5125"/>
                  <a:gd name="T40" fmla="*/ 1 w 5685"/>
                  <a:gd name="T41" fmla="*/ 2 h 5125"/>
                  <a:gd name="T42" fmla="*/ 1 w 5685"/>
                  <a:gd name="T43" fmla="*/ 2 h 5125"/>
                  <a:gd name="T44" fmla="*/ 0 w 5685"/>
                  <a:gd name="T45" fmla="*/ 2 h 5125"/>
                  <a:gd name="T46" fmla="*/ 0 w 5685"/>
                  <a:gd name="T47" fmla="*/ 2 h 5125"/>
                  <a:gd name="T48" fmla="*/ 0 w 5685"/>
                  <a:gd name="T49" fmla="*/ 2 h 5125"/>
                  <a:gd name="T50" fmla="*/ 0 w 5685"/>
                  <a:gd name="T51" fmla="*/ 2 h 5125"/>
                  <a:gd name="T52" fmla="*/ 0 w 5685"/>
                  <a:gd name="T53" fmla="*/ 1 h 5125"/>
                  <a:gd name="T54" fmla="*/ 0 w 5685"/>
                  <a:gd name="T55" fmla="*/ 1 h 5125"/>
                  <a:gd name="T56" fmla="*/ 0 w 5685"/>
                  <a:gd name="T57" fmla="*/ 1 h 5125"/>
                  <a:gd name="T58" fmla="*/ 0 w 5685"/>
                  <a:gd name="T59" fmla="*/ 1 h 5125"/>
                  <a:gd name="T60" fmla="*/ 0 w 5685"/>
                  <a:gd name="T61" fmla="*/ 1 h 5125"/>
                  <a:gd name="T62" fmla="*/ 0 w 5685"/>
                  <a:gd name="T63" fmla="*/ 1 h 5125"/>
                  <a:gd name="T64" fmla="*/ 0 w 5685"/>
                  <a:gd name="T65" fmla="*/ 1 h 5125"/>
                  <a:gd name="T66" fmla="*/ 0 w 5685"/>
                  <a:gd name="T67" fmla="*/ 0 h 5125"/>
                  <a:gd name="T68" fmla="*/ 0 w 5685"/>
                  <a:gd name="T69" fmla="*/ 0 h 5125"/>
                  <a:gd name="T70" fmla="*/ 0 w 5685"/>
                  <a:gd name="T71" fmla="*/ 0 h 5125"/>
                  <a:gd name="T72" fmla="*/ 1 w 5685"/>
                  <a:gd name="T73" fmla="*/ 0 h 5125"/>
                  <a:gd name="T74" fmla="*/ 1 w 5685"/>
                  <a:gd name="T75" fmla="*/ 0 h 5125"/>
                  <a:gd name="T76" fmla="*/ 2 w 5685"/>
                  <a:gd name="T77" fmla="*/ 0 h 5125"/>
                  <a:gd name="T78" fmla="*/ 2 w 5685"/>
                  <a:gd name="T79" fmla="*/ 0 h 5125"/>
                  <a:gd name="T80" fmla="*/ 2 w 5685"/>
                  <a:gd name="T81" fmla="*/ 1 h 5125"/>
                  <a:gd name="T82" fmla="*/ 3 w 5685"/>
                  <a:gd name="T83" fmla="*/ 1 h 5125"/>
                  <a:gd name="T84" fmla="*/ 3 w 5685"/>
                  <a:gd name="T85" fmla="*/ 0 h 5125"/>
                  <a:gd name="T86" fmla="*/ 3 w 5685"/>
                  <a:gd name="T87" fmla="*/ 0 h 5125"/>
                  <a:gd name="T88" fmla="*/ 3 w 5685"/>
                  <a:gd name="T89" fmla="*/ 1 h 5125"/>
                  <a:gd name="T90" fmla="*/ 3 w 5685"/>
                  <a:gd name="T91" fmla="*/ 1 h 5125"/>
                  <a:gd name="T92" fmla="*/ 3 w 5685"/>
                  <a:gd name="T93" fmla="*/ 1 h 5125"/>
                  <a:gd name="T94" fmla="*/ 3 w 5685"/>
                  <a:gd name="T95" fmla="*/ 1 h 5125"/>
                  <a:gd name="T96" fmla="*/ 3 w 5685"/>
                  <a:gd name="T97" fmla="*/ 2 h 5125"/>
                  <a:gd name="T98" fmla="*/ 2 w 5685"/>
                  <a:gd name="T99" fmla="*/ 2 h 5125"/>
                  <a:gd name="T100" fmla="*/ 2 w 5685"/>
                  <a:gd name="T101" fmla="*/ 2 h 512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5685"/>
                  <a:gd name="T154" fmla="*/ 0 h 5125"/>
                  <a:gd name="T155" fmla="*/ 5685 w 5685"/>
                  <a:gd name="T156" fmla="*/ 5125 h 5125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5685" h="5125">
                    <a:moveTo>
                      <a:pt x="5080" y="4281"/>
                    </a:moveTo>
                    <a:lnTo>
                      <a:pt x="5080" y="4281"/>
                    </a:lnTo>
                    <a:lnTo>
                      <a:pt x="4820" y="4303"/>
                    </a:lnTo>
                    <a:lnTo>
                      <a:pt x="4820" y="4498"/>
                    </a:lnTo>
                    <a:lnTo>
                      <a:pt x="4561" y="4498"/>
                    </a:lnTo>
                    <a:lnTo>
                      <a:pt x="4388" y="4584"/>
                    </a:lnTo>
                    <a:lnTo>
                      <a:pt x="4237" y="4606"/>
                    </a:lnTo>
                    <a:cubicBezTo>
                      <a:pt x="4215" y="4714"/>
                      <a:pt x="4129" y="4865"/>
                      <a:pt x="3956" y="4995"/>
                    </a:cubicBezTo>
                    <a:cubicBezTo>
                      <a:pt x="3934" y="4952"/>
                      <a:pt x="3913" y="4887"/>
                      <a:pt x="3848" y="4844"/>
                    </a:cubicBezTo>
                    <a:cubicBezTo>
                      <a:pt x="3805" y="4909"/>
                      <a:pt x="3826" y="4973"/>
                      <a:pt x="3805" y="5060"/>
                    </a:cubicBezTo>
                    <a:lnTo>
                      <a:pt x="3610" y="5125"/>
                    </a:lnTo>
                    <a:lnTo>
                      <a:pt x="3415" y="5082"/>
                    </a:lnTo>
                    <a:lnTo>
                      <a:pt x="3372" y="5017"/>
                    </a:lnTo>
                    <a:cubicBezTo>
                      <a:pt x="3372" y="4800"/>
                      <a:pt x="3307" y="4757"/>
                      <a:pt x="3113" y="4627"/>
                    </a:cubicBezTo>
                    <a:cubicBezTo>
                      <a:pt x="2767" y="4433"/>
                      <a:pt x="2810" y="4498"/>
                      <a:pt x="2551" y="4627"/>
                    </a:cubicBezTo>
                    <a:lnTo>
                      <a:pt x="2205" y="4433"/>
                    </a:lnTo>
                    <a:lnTo>
                      <a:pt x="2205" y="4346"/>
                    </a:lnTo>
                    <a:lnTo>
                      <a:pt x="1816" y="4217"/>
                    </a:lnTo>
                    <a:lnTo>
                      <a:pt x="1816" y="4108"/>
                    </a:lnTo>
                    <a:cubicBezTo>
                      <a:pt x="1686" y="4065"/>
                      <a:pt x="1556" y="4000"/>
                      <a:pt x="1448" y="3914"/>
                    </a:cubicBezTo>
                    <a:lnTo>
                      <a:pt x="1427" y="3784"/>
                    </a:lnTo>
                    <a:lnTo>
                      <a:pt x="1103" y="3762"/>
                    </a:lnTo>
                    <a:lnTo>
                      <a:pt x="930" y="3568"/>
                    </a:lnTo>
                    <a:lnTo>
                      <a:pt x="1059" y="3503"/>
                    </a:lnTo>
                    <a:lnTo>
                      <a:pt x="778" y="3373"/>
                    </a:lnTo>
                    <a:lnTo>
                      <a:pt x="778" y="3287"/>
                    </a:lnTo>
                    <a:lnTo>
                      <a:pt x="843" y="2530"/>
                    </a:lnTo>
                    <a:lnTo>
                      <a:pt x="541" y="2162"/>
                    </a:lnTo>
                    <a:cubicBezTo>
                      <a:pt x="432" y="2141"/>
                      <a:pt x="389" y="2097"/>
                      <a:pt x="411" y="2033"/>
                    </a:cubicBezTo>
                    <a:lnTo>
                      <a:pt x="411" y="1903"/>
                    </a:lnTo>
                    <a:lnTo>
                      <a:pt x="324" y="1860"/>
                    </a:lnTo>
                    <a:lnTo>
                      <a:pt x="260" y="1946"/>
                    </a:lnTo>
                    <a:cubicBezTo>
                      <a:pt x="43" y="1816"/>
                      <a:pt x="0" y="1578"/>
                      <a:pt x="0" y="1319"/>
                    </a:cubicBezTo>
                    <a:lnTo>
                      <a:pt x="670" y="778"/>
                    </a:lnTo>
                    <a:lnTo>
                      <a:pt x="865" y="886"/>
                    </a:lnTo>
                    <a:lnTo>
                      <a:pt x="1038" y="540"/>
                    </a:lnTo>
                    <a:lnTo>
                      <a:pt x="1211" y="476"/>
                    </a:lnTo>
                    <a:lnTo>
                      <a:pt x="1232" y="259"/>
                    </a:lnTo>
                    <a:lnTo>
                      <a:pt x="4194" y="0"/>
                    </a:lnTo>
                    <a:cubicBezTo>
                      <a:pt x="4215" y="21"/>
                      <a:pt x="4258" y="65"/>
                      <a:pt x="4280" y="108"/>
                    </a:cubicBezTo>
                    <a:lnTo>
                      <a:pt x="4323" y="1146"/>
                    </a:lnTo>
                    <a:lnTo>
                      <a:pt x="5555" y="1124"/>
                    </a:lnTo>
                    <a:lnTo>
                      <a:pt x="5555" y="1059"/>
                    </a:lnTo>
                    <a:lnTo>
                      <a:pt x="5620" y="1059"/>
                    </a:lnTo>
                    <a:lnTo>
                      <a:pt x="5577" y="1816"/>
                    </a:lnTo>
                    <a:lnTo>
                      <a:pt x="5555" y="2876"/>
                    </a:lnTo>
                    <a:lnTo>
                      <a:pt x="5685" y="2897"/>
                    </a:lnTo>
                    <a:cubicBezTo>
                      <a:pt x="5620" y="2941"/>
                      <a:pt x="5599" y="3006"/>
                      <a:pt x="5577" y="3092"/>
                    </a:cubicBezTo>
                    <a:cubicBezTo>
                      <a:pt x="5534" y="3157"/>
                      <a:pt x="5577" y="3287"/>
                      <a:pt x="5491" y="3287"/>
                    </a:cubicBezTo>
                    <a:cubicBezTo>
                      <a:pt x="5166" y="3308"/>
                      <a:pt x="5037" y="3546"/>
                      <a:pt x="5145" y="4022"/>
                    </a:cubicBezTo>
                    <a:cubicBezTo>
                      <a:pt x="5123" y="4108"/>
                      <a:pt x="5102" y="4195"/>
                      <a:pt x="5080" y="428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72" name="Freeform 63"/>
              <p:cNvSpPr>
                <a:spLocks/>
              </p:cNvSpPr>
              <p:nvPr/>
            </p:nvSpPr>
            <p:spPr bwMode="auto">
              <a:xfrm>
                <a:off x="841" y="3525"/>
                <a:ext cx="1903" cy="1721"/>
              </a:xfrm>
              <a:custGeom>
                <a:avLst/>
                <a:gdLst>
                  <a:gd name="T0" fmla="*/ 2 w 5685"/>
                  <a:gd name="T1" fmla="*/ 2 h 5125"/>
                  <a:gd name="T2" fmla="*/ 2 w 5685"/>
                  <a:gd name="T3" fmla="*/ 2 h 5125"/>
                  <a:gd name="T4" fmla="*/ 2 w 5685"/>
                  <a:gd name="T5" fmla="*/ 2 h 5125"/>
                  <a:gd name="T6" fmla="*/ 2 w 5685"/>
                  <a:gd name="T7" fmla="*/ 2 h 5125"/>
                  <a:gd name="T8" fmla="*/ 2 w 5685"/>
                  <a:gd name="T9" fmla="*/ 2 h 5125"/>
                  <a:gd name="T10" fmla="*/ 2 w 5685"/>
                  <a:gd name="T11" fmla="*/ 2 h 5125"/>
                  <a:gd name="T12" fmla="*/ 2 w 5685"/>
                  <a:gd name="T13" fmla="*/ 2 h 5125"/>
                  <a:gd name="T14" fmla="*/ 2 w 5685"/>
                  <a:gd name="T15" fmla="*/ 2 h 5125"/>
                  <a:gd name="T16" fmla="*/ 2 w 5685"/>
                  <a:gd name="T17" fmla="*/ 2 h 5125"/>
                  <a:gd name="T18" fmla="*/ 2 w 5685"/>
                  <a:gd name="T19" fmla="*/ 2 h 5125"/>
                  <a:gd name="T20" fmla="*/ 2 w 5685"/>
                  <a:gd name="T21" fmla="*/ 2 h 5125"/>
                  <a:gd name="T22" fmla="*/ 2 w 5685"/>
                  <a:gd name="T23" fmla="*/ 2 h 5125"/>
                  <a:gd name="T24" fmla="*/ 2 w 5685"/>
                  <a:gd name="T25" fmla="*/ 2 h 5125"/>
                  <a:gd name="T26" fmla="*/ 1 w 5685"/>
                  <a:gd name="T27" fmla="*/ 2 h 5125"/>
                  <a:gd name="T28" fmla="*/ 1 w 5685"/>
                  <a:gd name="T29" fmla="*/ 2 h 5125"/>
                  <a:gd name="T30" fmla="*/ 1 w 5685"/>
                  <a:gd name="T31" fmla="*/ 2 h 5125"/>
                  <a:gd name="T32" fmla="*/ 1 w 5685"/>
                  <a:gd name="T33" fmla="*/ 2 h 5125"/>
                  <a:gd name="T34" fmla="*/ 1 w 5685"/>
                  <a:gd name="T35" fmla="*/ 2 h 5125"/>
                  <a:gd name="T36" fmla="*/ 1 w 5685"/>
                  <a:gd name="T37" fmla="*/ 2 h 5125"/>
                  <a:gd name="T38" fmla="*/ 1 w 5685"/>
                  <a:gd name="T39" fmla="*/ 2 h 5125"/>
                  <a:gd name="T40" fmla="*/ 1 w 5685"/>
                  <a:gd name="T41" fmla="*/ 2 h 5125"/>
                  <a:gd name="T42" fmla="*/ 1 w 5685"/>
                  <a:gd name="T43" fmla="*/ 2 h 5125"/>
                  <a:gd name="T44" fmla="*/ 0 w 5685"/>
                  <a:gd name="T45" fmla="*/ 2 h 5125"/>
                  <a:gd name="T46" fmla="*/ 0 w 5685"/>
                  <a:gd name="T47" fmla="*/ 2 h 5125"/>
                  <a:gd name="T48" fmla="*/ 0 w 5685"/>
                  <a:gd name="T49" fmla="*/ 2 h 5125"/>
                  <a:gd name="T50" fmla="*/ 0 w 5685"/>
                  <a:gd name="T51" fmla="*/ 2 h 5125"/>
                  <a:gd name="T52" fmla="*/ 0 w 5685"/>
                  <a:gd name="T53" fmla="*/ 1 h 5125"/>
                  <a:gd name="T54" fmla="*/ 0 w 5685"/>
                  <a:gd name="T55" fmla="*/ 1 h 5125"/>
                  <a:gd name="T56" fmla="*/ 0 w 5685"/>
                  <a:gd name="T57" fmla="*/ 1 h 5125"/>
                  <a:gd name="T58" fmla="*/ 0 w 5685"/>
                  <a:gd name="T59" fmla="*/ 1 h 5125"/>
                  <a:gd name="T60" fmla="*/ 0 w 5685"/>
                  <a:gd name="T61" fmla="*/ 1 h 5125"/>
                  <a:gd name="T62" fmla="*/ 0 w 5685"/>
                  <a:gd name="T63" fmla="*/ 1 h 5125"/>
                  <a:gd name="T64" fmla="*/ 0 w 5685"/>
                  <a:gd name="T65" fmla="*/ 1 h 5125"/>
                  <a:gd name="T66" fmla="*/ 0 w 5685"/>
                  <a:gd name="T67" fmla="*/ 0 h 5125"/>
                  <a:gd name="T68" fmla="*/ 0 w 5685"/>
                  <a:gd name="T69" fmla="*/ 0 h 5125"/>
                  <a:gd name="T70" fmla="*/ 0 w 5685"/>
                  <a:gd name="T71" fmla="*/ 0 h 5125"/>
                  <a:gd name="T72" fmla="*/ 1 w 5685"/>
                  <a:gd name="T73" fmla="*/ 0 h 5125"/>
                  <a:gd name="T74" fmla="*/ 1 w 5685"/>
                  <a:gd name="T75" fmla="*/ 0 h 5125"/>
                  <a:gd name="T76" fmla="*/ 2 w 5685"/>
                  <a:gd name="T77" fmla="*/ 0 h 5125"/>
                  <a:gd name="T78" fmla="*/ 2 w 5685"/>
                  <a:gd name="T79" fmla="*/ 0 h 5125"/>
                  <a:gd name="T80" fmla="*/ 2 w 5685"/>
                  <a:gd name="T81" fmla="*/ 1 h 5125"/>
                  <a:gd name="T82" fmla="*/ 3 w 5685"/>
                  <a:gd name="T83" fmla="*/ 1 h 5125"/>
                  <a:gd name="T84" fmla="*/ 3 w 5685"/>
                  <a:gd name="T85" fmla="*/ 0 h 5125"/>
                  <a:gd name="T86" fmla="*/ 3 w 5685"/>
                  <a:gd name="T87" fmla="*/ 0 h 5125"/>
                  <a:gd name="T88" fmla="*/ 3 w 5685"/>
                  <a:gd name="T89" fmla="*/ 1 h 5125"/>
                  <a:gd name="T90" fmla="*/ 3 w 5685"/>
                  <a:gd name="T91" fmla="*/ 1 h 5125"/>
                  <a:gd name="T92" fmla="*/ 3 w 5685"/>
                  <a:gd name="T93" fmla="*/ 1 h 5125"/>
                  <a:gd name="T94" fmla="*/ 3 w 5685"/>
                  <a:gd name="T95" fmla="*/ 1 h 5125"/>
                  <a:gd name="T96" fmla="*/ 3 w 5685"/>
                  <a:gd name="T97" fmla="*/ 2 h 5125"/>
                  <a:gd name="T98" fmla="*/ 2 w 5685"/>
                  <a:gd name="T99" fmla="*/ 2 h 5125"/>
                  <a:gd name="T100" fmla="*/ 2 w 5685"/>
                  <a:gd name="T101" fmla="*/ 2 h 512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5685"/>
                  <a:gd name="T154" fmla="*/ 0 h 5125"/>
                  <a:gd name="T155" fmla="*/ 5685 w 5685"/>
                  <a:gd name="T156" fmla="*/ 5125 h 5125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5685" h="5125">
                    <a:moveTo>
                      <a:pt x="5080" y="4281"/>
                    </a:moveTo>
                    <a:lnTo>
                      <a:pt x="5080" y="4281"/>
                    </a:lnTo>
                    <a:lnTo>
                      <a:pt x="4820" y="4303"/>
                    </a:lnTo>
                    <a:lnTo>
                      <a:pt x="4820" y="4498"/>
                    </a:lnTo>
                    <a:lnTo>
                      <a:pt x="4561" y="4498"/>
                    </a:lnTo>
                    <a:lnTo>
                      <a:pt x="4388" y="4584"/>
                    </a:lnTo>
                    <a:lnTo>
                      <a:pt x="4237" y="4606"/>
                    </a:lnTo>
                    <a:cubicBezTo>
                      <a:pt x="4215" y="4714"/>
                      <a:pt x="4129" y="4865"/>
                      <a:pt x="3956" y="4995"/>
                    </a:cubicBezTo>
                    <a:cubicBezTo>
                      <a:pt x="3934" y="4952"/>
                      <a:pt x="3913" y="4887"/>
                      <a:pt x="3848" y="4844"/>
                    </a:cubicBezTo>
                    <a:cubicBezTo>
                      <a:pt x="3805" y="4909"/>
                      <a:pt x="3826" y="4973"/>
                      <a:pt x="3805" y="5060"/>
                    </a:cubicBezTo>
                    <a:lnTo>
                      <a:pt x="3610" y="5125"/>
                    </a:lnTo>
                    <a:lnTo>
                      <a:pt x="3415" y="5082"/>
                    </a:lnTo>
                    <a:lnTo>
                      <a:pt x="3372" y="5017"/>
                    </a:lnTo>
                    <a:cubicBezTo>
                      <a:pt x="3372" y="4800"/>
                      <a:pt x="3307" y="4757"/>
                      <a:pt x="3113" y="4627"/>
                    </a:cubicBezTo>
                    <a:cubicBezTo>
                      <a:pt x="2767" y="4433"/>
                      <a:pt x="2810" y="4498"/>
                      <a:pt x="2551" y="4627"/>
                    </a:cubicBezTo>
                    <a:lnTo>
                      <a:pt x="2205" y="4433"/>
                    </a:lnTo>
                    <a:lnTo>
                      <a:pt x="2205" y="4346"/>
                    </a:lnTo>
                    <a:lnTo>
                      <a:pt x="1816" y="4217"/>
                    </a:lnTo>
                    <a:lnTo>
                      <a:pt x="1816" y="4108"/>
                    </a:lnTo>
                    <a:cubicBezTo>
                      <a:pt x="1686" y="4065"/>
                      <a:pt x="1556" y="4000"/>
                      <a:pt x="1448" y="3914"/>
                    </a:cubicBezTo>
                    <a:lnTo>
                      <a:pt x="1427" y="3784"/>
                    </a:lnTo>
                    <a:lnTo>
                      <a:pt x="1103" y="3762"/>
                    </a:lnTo>
                    <a:lnTo>
                      <a:pt x="930" y="3568"/>
                    </a:lnTo>
                    <a:lnTo>
                      <a:pt x="1059" y="3503"/>
                    </a:lnTo>
                    <a:lnTo>
                      <a:pt x="778" y="3373"/>
                    </a:lnTo>
                    <a:lnTo>
                      <a:pt x="778" y="3287"/>
                    </a:lnTo>
                    <a:lnTo>
                      <a:pt x="843" y="2530"/>
                    </a:lnTo>
                    <a:lnTo>
                      <a:pt x="541" y="2162"/>
                    </a:lnTo>
                    <a:cubicBezTo>
                      <a:pt x="432" y="2141"/>
                      <a:pt x="389" y="2097"/>
                      <a:pt x="411" y="2033"/>
                    </a:cubicBezTo>
                    <a:lnTo>
                      <a:pt x="411" y="1903"/>
                    </a:lnTo>
                    <a:lnTo>
                      <a:pt x="324" y="1860"/>
                    </a:lnTo>
                    <a:lnTo>
                      <a:pt x="260" y="1946"/>
                    </a:lnTo>
                    <a:cubicBezTo>
                      <a:pt x="43" y="1816"/>
                      <a:pt x="0" y="1578"/>
                      <a:pt x="0" y="1319"/>
                    </a:cubicBezTo>
                    <a:lnTo>
                      <a:pt x="670" y="778"/>
                    </a:lnTo>
                    <a:lnTo>
                      <a:pt x="865" y="886"/>
                    </a:lnTo>
                    <a:lnTo>
                      <a:pt x="1038" y="540"/>
                    </a:lnTo>
                    <a:lnTo>
                      <a:pt x="1211" y="476"/>
                    </a:lnTo>
                    <a:lnTo>
                      <a:pt x="1232" y="259"/>
                    </a:lnTo>
                    <a:lnTo>
                      <a:pt x="4194" y="0"/>
                    </a:lnTo>
                    <a:cubicBezTo>
                      <a:pt x="4215" y="21"/>
                      <a:pt x="4258" y="65"/>
                      <a:pt x="4280" y="108"/>
                    </a:cubicBezTo>
                    <a:lnTo>
                      <a:pt x="4323" y="1146"/>
                    </a:lnTo>
                    <a:lnTo>
                      <a:pt x="5555" y="1124"/>
                    </a:lnTo>
                    <a:lnTo>
                      <a:pt x="5555" y="1059"/>
                    </a:lnTo>
                    <a:lnTo>
                      <a:pt x="5620" y="1059"/>
                    </a:lnTo>
                    <a:lnTo>
                      <a:pt x="5577" y="1816"/>
                    </a:lnTo>
                    <a:lnTo>
                      <a:pt x="5555" y="2876"/>
                    </a:lnTo>
                    <a:lnTo>
                      <a:pt x="5685" y="2897"/>
                    </a:lnTo>
                    <a:cubicBezTo>
                      <a:pt x="5620" y="2941"/>
                      <a:pt x="5599" y="3006"/>
                      <a:pt x="5577" y="3092"/>
                    </a:cubicBezTo>
                    <a:cubicBezTo>
                      <a:pt x="5534" y="3157"/>
                      <a:pt x="5577" y="3287"/>
                      <a:pt x="5491" y="3287"/>
                    </a:cubicBezTo>
                    <a:cubicBezTo>
                      <a:pt x="5166" y="3308"/>
                      <a:pt x="5037" y="3546"/>
                      <a:pt x="5145" y="4022"/>
                    </a:cubicBezTo>
                    <a:cubicBezTo>
                      <a:pt x="5123" y="4108"/>
                      <a:pt x="5102" y="4195"/>
                      <a:pt x="5080" y="4281"/>
                    </a:cubicBezTo>
                    <a:close/>
                  </a:path>
                </a:pathLst>
              </a:custGeom>
              <a:noFill/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465" name="Rectangle 67"/>
            <p:cNvSpPr>
              <a:spLocks noChangeArrowheads="1"/>
            </p:cNvSpPr>
            <p:nvPr/>
          </p:nvSpPr>
          <p:spPr bwMode="auto">
            <a:xfrm>
              <a:off x="3333" y="-155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466" name="Oval 71"/>
            <p:cNvSpPr>
              <a:spLocks noChangeArrowheads="1"/>
            </p:cNvSpPr>
            <p:nvPr/>
          </p:nvSpPr>
          <p:spPr bwMode="auto">
            <a:xfrm>
              <a:off x="3679" y="-333"/>
              <a:ext cx="86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67" name="Oval 72"/>
            <p:cNvSpPr>
              <a:spLocks noChangeArrowheads="1"/>
            </p:cNvSpPr>
            <p:nvPr/>
          </p:nvSpPr>
          <p:spPr bwMode="auto">
            <a:xfrm>
              <a:off x="3679" y="-333"/>
              <a:ext cx="86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68" name="Oval 73"/>
            <p:cNvSpPr>
              <a:spLocks noChangeArrowheads="1"/>
            </p:cNvSpPr>
            <p:nvPr/>
          </p:nvSpPr>
          <p:spPr bwMode="auto">
            <a:xfrm>
              <a:off x="3229" y="-275"/>
              <a:ext cx="87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69" name="Oval 74"/>
            <p:cNvSpPr>
              <a:spLocks noChangeArrowheads="1"/>
            </p:cNvSpPr>
            <p:nvPr/>
          </p:nvSpPr>
          <p:spPr bwMode="auto">
            <a:xfrm>
              <a:off x="3225" y="-271"/>
              <a:ext cx="87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0" name="Oval 75"/>
            <p:cNvSpPr>
              <a:spLocks noChangeArrowheads="1"/>
            </p:cNvSpPr>
            <p:nvPr/>
          </p:nvSpPr>
          <p:spPr bwMode="auto">
            <a:xfrm>
              <a:off x="3194" y="626"/>
              <a:ext cx="79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1" name="Oval 76"/>
            <p:cNvSpPr>
              <a:spLocks noChangeArrowheads="1"/>
            </p:cNvSpPr>
            <p:nvPr/>
          </p:nvSpPr>
          <p:spPr bwMode="auto">
            <a:xfrm>
              <a:off x="3194" y="626"/>
              <a:ext cx="79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2" name="Oval 77"/>
            <p:cNvSpPr>
              <a:spLocks noChangeArrowheads="1"/>
            </p:cNvSpPr>
            <p:nvPr/>
          </p:nvSpPr>
          <p:spPr bwMode="auto">
            <a:xfrm>
              <a:off x="4207" y="1258"/>
              <a:ext cx="87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3" name="Oval 78"/>
            <p:cNvSpPr>
              <a:spLocks noChangeArrowheads="1"/>
            </p:cNvSpPr>
            <p:nvPr/>
          </p:nvSpPr>
          <p:spPr bwMode="auto">
            <a:xfrm>
              <a:off x="4207" y="1258"/>
              <a:ext cx="87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4" name="Oval 79"/>
            <p:cNvSpPr>
              <a:spLocks noChangeArrowheads="1"/>
            </p:cNvSpPr>
            <p:nvPr/>
          </p:nvSpPr>
          <p:spPr bwMode="auto">
            <a:xfrm>
              <a:off x="2368" y="2711"/>
              <a:ext cx="87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5" name="Oval 80"/>
            <p:cNvSpPr>
              <a:spLocks noChangeArrowheads="1"/>
            </p:cNvSpPr>
            <p:nvPr/>
          </p:nvSpPr>
          <p:spPr bwMode="auto">
            <a:xfrm>
              <a:off x="2368" y="2711"/>
              <a:ext cx="87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6" name="Oval 81"/>
            <p:cNvSpPr>
              <a:spLocks noChangeArrowheads="1"/>
            </p:cNvSpPr>
            <p:nvPr/>
          </p:nvSpPr>
          <p:spPr bwMode="auto">
            <a:xfrm>
              <a:off x="3584" y="3561"/>
              <a:ext cx="80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7" name="Oval 82"/>
            <p:cNvSpPr>
              <a:spLocks noChangeArrowheads="1"/>
            </p:cNvSpPr>
            <p:nvPr/>
          </p:nvSpPr>
          <p:spPr bwMode="auto">
            <a:xfrm>
              <a:off x="3584" y="3561"/>
              <a:ext cx="80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8" name="Oval 83"/>
            <p:cNvSpPr>
              <a:spLocks noChangeArrowheads="1"/>
            </p:cNvSpPr>
            <p:nvPr/>
          </p:nvSpPr>
          <p:spPr bwMode="auto">
            <a:xfrm>
              <a:off x="3447" y="2835"/>
              <a:ext cx="79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9" name="Oval 84"/>
            <p:cNvSpPr>
              <a:spLocks noChangeArrowheads="1"/>
            </p:cNvSpPr>
            <p:nvPr/>
          </p:nvSpPr>
          <p:spPr bwMode="auto">
            <a:xfrm>
              <a:off x="3447" y="2835"/>
              <a:ext cx="79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0" name="Oval 85"/>
            <p:cNvSpPr>
              <a:spLocks noChangeArrowheads="1"/>
            </p:cNvSpPr>
            <p:nvPr/>
          </p:nvSpPr>
          <p:spPr bwMode="auto">
            <a:xfrm>
              <a:off x="1441" y="4433"/>
              <a:ext cx="80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Oval 86"/>
            <p:cNvSpPr>
              <a:spLocks noChangeArrowheads="1"/>
            </p:cNvSpPr>
            <p:nvPr/>
          </p:nvSpPr>
          <p:spPr bwMode="auto">
            <a:xfrm>
              <a:off x="1440" y="4434"/>
              <a:ext cx="80" cy="79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8482" name="Oval 87"/>
            <p:cNvSpPr>
              <a:spLocks noChangeArrowheads="1"/>
            </p:cNvSpPr>
            <p:nvPr/>
          </p:nvSpPr>
          <p:spPr bwMode="auto">
            <a:xfrm>
              <a:off x="4403" y="3198"/>
              <a:ext cx="79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3" name="Oval 88"/>
            <p:cNvSpPr>
              <a:spLocks noChangeArrowheads="1"/>
            </p:cNvSpPr>
            <p:nvPr/>
          </p:nvSpPr>
          <p:spPr bwMode="auto">
            <a:xfrm>
              <a:off x="4403" y="3198"/>
              <a:ext cx="79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4" name="Oval 89"/>
            <p:cNvSpPr>
              <a:spLocks noChangeArrowheads="1"/>
            </p:cNvSpPr>
            <p:nvPr/>
          </p:nvSpPr>
          <p:spPr bwMode="auto">
            <a:xfrm>
              <a:off x="877" y="3125"/>
              <a:ext cx="79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5" name="Oval 90"/>
            <p:cNvSpPr>
              <a:spLocks noChangeArrowheads="1"/>
            </p:cNvSpPr>
            <p:nvPr/>
          </p:nvSpPr>
          <p:spPr bwMode="auto">
            <a:xfrm>
              <a:off x="877" y="3125"/>
              <a:ext cx="79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Oval 91"/>
            <p:cNvSpPr>
              <a:spLocks noChangeArrowheads="1"/>
            </p:cNvSpPr>
            <p:nvPr/>
          </p:nvSpPr>
          <p:spPr bwMode="auto">
            <a:xfrm>
              <a:off x="1048" y="2021"/>
              <a:ext cx="89" cy="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8487" name="Oval 93"/>
            <p:cNvSpPr>
              <a:spLocks noChangeArrowheads="1"/>
            </p:cNvSpPr>
            <p:nvPr/>
          </p:nvSpPr>
          <p:spPr bwMode="auto">
            <a:xfrm>
              <a:off x="573" y="387"/>
              <a:ext cx="79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8" name="Oval 94"/>
            <p:cNvSpPr>
              <a:spLocks noChangeArrowheads="1"/>
            </p:cNvSpPr>
            <p:nvPr/>
          </p:nvSpPr>
          <p:spPr bwMode="auto">
            <a:xfrm>
              <a:off x="573" y="387"/>
              <a:ext cx="79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9" name="Oval 95"/>
            <p:cNvSpPr>
              <a:spLocks noChangeArrowheads="1"/>
            </p:cNvSpPr>
            <p:nvPr/>
          </p:nvSpPr>
          <p:spPr bwMode="auto">
            <a:xfrm>
              <a:off x="478" y="1316"/>
              <a:ext cx="80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90" name="Oval 96"/>
            <p:cNvSpPr>
              <a:spLocks noChangeArrowheads="1"/>
            </p:cNvSpPr>
            <p:nvPr/>
          </p:nvSpPr>
          <p:spPr bwMode="auto">
            <a:xfrm>
              <a:off x="478" y="1316"/>
              <a:ext cx="80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91" name="Oval 97"/>
            <p:cNvSpPr>
              <a:spLocks noChangeArrowheads="1"/>
            </p:cNvSpPr>
            <p:nvPr/>
          </p:nvSpPr>
          <p:spPr bwMode="auto">
            <a:xfrm>
              <a:off x="2592" y="997"/>
              <a:ext cx="80" cy="7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92" name="Oval 98"/>
            <p:cNvSpPr>
              <a:spLocks noChangeArrowheads="1"/>
            </p:cNvSpPr>
            <p:nvPr/>
          </p:nvSpPr>
          <p:spPr bwMode="auto">
            <a:xfrm>
              <a:off x="2592" y="997"/>
              <a:ext cx="80" cy="79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93" name="Oval 99"/>
            <p:cNvSpPr>
              <a:spLocks noChangeArrowheads="1"/>
            </p:cNvSpPr>
            <p:nvPr/>
          </p:nvSpPr>
          <p:spPr bwMode="auto">
            <a:xfrm>
              <a:off x="1796" y="248"/>
              <a:ext cx="80" cy="8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94" name="Oval 100"/>
            <p:cNvSpPr>
              <a:spLocks noChangeArrowheads="1"/>
            </p:cNvSpPr>
            <p:nvPr/>
          </p:nvSpPr>
          <p:spPr bwMode="auto">
            <a:xfrm>
              <a:off x="1796" y="248"/>
              <a:ext cx="80" cy="88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95" name="Rectangle 102"/>
            <p:cNvSpPr>
              <a:spLocks noChangeArrowheads="1"/>
            </p:cNvSpPr>
            <p:nvPr/>
          </p:nvSpPr>
          <p:spPr bwMode="auto">
            <a:xfrm>
              <a:off x="675" y="265"/>
              <a:ext cx="41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>
                  <a:latin typeface="Arial" charset="0"/>
                </a:rPr>
                <a:t>ЯДРИН</a:t>
              </a:r>
              <a:endParaRPr lang="ru-RU" sz="800">
                <a:latin typeface="Arial" charset="0"/>
              </a:endParaRPr>
            </a:p>
          </p:txBody>
        </p:sp>
        <p:sp>
          <p:nvSpPr>
            <p:cNvPr id="18496" name="Rectangle 103"/>
            <p:cNvSpPr>
              <a:spLocks noChangeArrowheads="1"/>
            </p:cNvSpPr>
            <p:nvPr/>
          </p:nvSpPr>
          <p:spPr bwMode="auto">
            <a:xfrm>
              <a:off x="987" y="234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497" name="Rectangle 105"/>
            <p:cNvSpPr>
              <a:spLocks noChangeArrowheads="1"/>
            </p:cNvSpPr>
            <p:nvPr/>
          </p:nvSpPr>
          <p:spPr bwMode="auto">
            <a:xfrm>
              <a:off x="220" y="1054"/>
              <a:ext cx="879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КРАСНЫЕ</a:t>
              </a:r>
              <a:r>
                <a:rPr lang="en-US" sz="800" b="1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800" b="1" dirty="0">
                  <a:latin typeface="Arial" charset="0"/>
                </a:rPr>
                <a:t>ЧЕТАИ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498" name="Rectangle 106"/>
            <p:cNvSpPr>
              <a:spLocks noChangeArrowheads="1"/>
            </p:cNvSpPr>
            <p:nvPr/>
          </p:nvSpPr>
          <p:spPr bwMode="auto">
            <a:xfrm>
              <a:off x="1101" y="1175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499" name="Rectangle 108"/>
            <p:cNvSpPr>
              <a:spLocks noChangeArrowheads="1"/>
            </p:cNvSpPr>
            <p:nvPr/>
          </p:nvSpPr>
          <p:spPr bwMode="auto">
            <a:xfrm>
              <a:off x="1350" y="354"/>
              <a:ext cx="634" cy="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1" dirty="0">
                  <a:solidFill>
                    <a:srgbClr val="24201D"/>
                  </a:solidFill>
                  <a:latin typeface="Arial" charset="0"/>
                </a:rPr>
                <a:t>МОРГАУШИ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00" name="Rectangle 109"/>
            <p:cNvSpPr>
              <a:spLocks noChangeArrowheads="1"/>
            </p:cNvSpPr>
            <p:nvPr/>
          </p:nvSpPr>
          <p:spPr bwMode="auto">
            <a:xfrm>
              <a:off x="1987" y="368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01" name="Rectangle 111"/>
            <p:cNvSpPr>
              <a:spLocks noChangeArrowheads="1"/>
            </p:cNvSpPr>
            <p:nvPr/>
          </p:nvSpPr>
          <p:spPr bwMode="auto">
            <a:xfrm>
              <a:off x="2814" y="491"/>
              <a:ext cx="1107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ЦИВИЛЬСК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03" name="Rectangle 114"/>
            <p:cNvSpPr>
              <a:spLocks noChangeArrowheads="1"/>
            </p:cNvSpPr>
            <p:nvPr/>
          </p:nvSpPr>
          <p:spPr bwMode="auto">
            <a:xfrm>
              <a:off x="2100" y="877"/>
              <a:ext cx="1231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КРАСНОАРМЕЙСКОЕ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04" name="Rectangle 115"/>
            <p:cNvSpPr>
              <a:spLocks noChangeArrowheads="1"/>
            </p:cNvSpPr>
            <p:nvPr/>
          </p:nvSpPr>
          <p:spPr bwMode="auto">
            <a:xfrm>
              <a:off x="3255" y="1101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05" name="Rectangle 117"/>
            <p:cNvSpPr>
              <a:spLocks noChangeArrowheads="1"/>
            </p:cNvSpPr>
            <p:nvPr/>
          </p:nvSpPr>
          <p:spPr bwMode="auto">
            <a:xfrm>
              <a:off x="3642" y="-187"/>
              <a:ext cx="960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МАРИИНСКИЙ</a:t>
              </a:r>
              <a:r>
                <a:rPr lang="en-US" sz="800" b="1" dirty="0">
                  <a:solidFill>
                    <a:srgbClr val="24201D"/>
                  </a:solidFill>
                  <a:latin typeface="Arial" charset="0"/>
                </a:rPr>
                <a:t> </a:t>
              </a:r>
              <a:r>
                <a:rPr lang="en-US" sz="800" b="1" dirty="0">
                  <a:latin typeface="Arial" charset="0"/>
                </a:rPr>
                <a:t>ПОСАД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06" name="Rectangle 120"/>
            <p:cNvSpPr>
              <a:spLocks noChangeArrowheads="1"/>
            </p:cNvSpPr>
            <p:nvPr/>
          </p:nvSpPr>
          <p:spPr bwMode="auto">
            <a:xfrm>
              <a:off x="3717" y="1112"/>
              <a:ext cx="63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УРМАРЫ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07" name="Rectangle 123"/>
            <p:cNvSpPr>
              <a:spLocks noChangeArrowheads="1"/>
            </p:cNvSpPr>
            <p:nvPr/>
          </p:nvSpPr>
          <p:spPr bwMode="auto">
            <a:xfrm>
              <a:off x="3000" y="3616"/>
              <a:ext cx="653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dirty="0">
                  <a:latin typeface="Arial" charset="0"/>
                </a:rPr>
                <a:t>БАТЫРЕВО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08" name="Rectangle 124"/>
            <p:cNvSpPr>
              <a:spLocks noChangeArrowheads="1"/>
            </p:cNvSpPr>
            <p:nvPr/>
          </p:nvSpPr>
          <p:spPr bwMode="auto">
            <a:xfrm>
              <a:off x="3520" y="3594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09" name="Rectangle 126"/>
            <p:cNvSpPr>
              <a:spLocks noChangeArrowheads="1"/>
            </p:cNvSpPr>
            <p:nvPr/>
          </p:nvSpPr>
          <p:spPr bwMode="auto">
            <a:xfrm>
              <a:off x="3865" y="2998"/>
              <a:ext cx="674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1">
                  <a:latin typeface="Arial" charset="0"/>
                </a:rPr>
                <a:t>ЯЛЬЧИКИ</a:t>
              </a:r>
              <a:endParaRPr lang="ru-RU" sz="800">
                <a:latin typeface="Arial" charset="0"/>
              </a:endParaRPr>
            </a:p>
          </p:txBody>
        </p:sp>
        <p:sp>
          <p:nvSpPr>
            <p:cNvPr id="18510" name="Rectangle 127"/>
            <p:cNvSpPr>
              <a:spLocks noChangeArrowheads="1"/>
            </p:cNvSpPr>
            <p:nvPr/>
          </p:nvSpPr>
          <p:spPr bwMode="auto">
            <a:xfrm>
              <a:off x="5164" y="3190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11" name="Rectangle 129"/>
            <p:cNvSpPr>
              <a:spLocks noChangeArrowheads="1"/>
            </p:cNvSpPr>
            <p:nvPr/>
          </p:nvSpPr>
          <p:spPr bwMode="auto">
            <a:xfrm>
              <a:off x="1425" y="4237"/>
              <a:ext cx="583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1" dirty="0">
                  <a:solidFill>
                    <a:srgbClr val="24201D"/>
                  </a:solidFill>
                  <a:latin typeface="Arial" charset="0"/>
                </a:rPr>
                <a:t>АЛАТЫРЬ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12" name="Rectangle 130"/>
            <p:cNvSpPr>
              <a:spLocks noChangeArrowheads="1"/>
            </p:cNvSpPr>
            <p:nvPr/>
          </p:nvSpPr>
          <p:spPr bwMode="auto">
            <a:xfrm>
              <a:off x="2145" y="4400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13" name="Rectangle 132"/>
            <p:cNvSpPr>
              <a:spLocks noChangeArrowheads="1"/>
            </p:cNvSpPr>
            <p:nvPr/>
          </p:nvSpPr>
          <p:spPr bwMode="auto">
            <a:xfrm>
              <a:off x="975" y="3090"/>
              <a:ext cx="66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ПОРЕЦКОЕ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14" name="Rectangle 133"/>
            <p:cNvSpPr>
              <a:spLocks noChangeArrowheads="1"/>
            </p:cNvSpPr>
            <p:nvPr/>
          </p:nvSpPr>
          <p:spPr bwMode="auto">
            <a:xfrm>
              <a:off x="1601" y="3112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15" name="Rectangle 135"/>
            <p:cNvSpPr>
              <a:spLocks noChangeArrowheads="1"/>
            </p:cNvSpPr>
            <p:nvPr/>
          </p:nvSpPr>
          <p:spPr bwMode="auto">
            <a:xfrm>
              <a:off x="2100" y="2822"/>
              <a:ext cx="51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ИБРЕСИ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16" name="Rectangle 136"/>
            <p:cNvSpPr>
              <a:spLocks noChangeArrowheads="1"/>
            </p:cNvSpPr>
            <p:nvPr/>
          </p:nvSpPr>
          <p:spPr bwMode="auto">
            <a:xfrm>
              <a:off x="2458" y="2888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17" name="Rectangle 138"/>
            <p:cNvSpPr>
              <a:spLocks noChangeArrowheads="1"/>
            </p:cNvSpPr>
            <p:nvPr/>
          </p:nvSpPr>
          <p:spPr bwMode="auto">
            <a:xfrm>
              <a:off x="1033" y="1877"/>
              <a:ext cx="61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ШУМЕРЛЯ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18" name="Rectangle 139"/>
            <p:cNvSpPr>
              <a:spLocks noChangeArrowheads="1"/>
            </p:cNvSpPr>
            <p:nvPr/>
          </p:nvSpPr>
          <p:spPr bwMode="auto">
            <a:xfrm>
              <a:off x="1558" y="1880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19" name="Oval 140"/>
            <p:cNvSpPr>
              <a:spLocks noChangeArrowheads="1"/>
            </p:cNvSpPr>
            <p:nvPr/>
          </p:nvSpPr>
          <p:spPr bwMode="auto">
            <a:xfrm>
              <a:off x="3425" y="4251"/>
              <a:ext cx="80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20" name="Oval 141"/>
            <p:cNvSpPr>
              <a:spLocks noChangeArrowheads="1"/>
            </p:cNvSpPr>
            <p:nvPr/>
          </p:nvSpPr>
          <p:spPr bwMode="auto">
            <a:xfrm>
              <a:off x="3425" y="4251"/>
              <a:ext cx="80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21" name="Rectangle 143"/>
            <p:cNvSpPr>
              <a:spLocks noChangeArrowheads="1"/>
            </p:cNvSpPr>
            <p:nvPr/>
          </p:nvSpPr>
          <p:spPr bwMode="auto">
            <a:xfrm>
              <a:off x="3450" y="4061"/>
              <a:ext cx="693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solidFill>
                    <a:srgbClr val="24201D"/>
                  </a:solidFill>
                  <a:latin typeface="Arial" charset="0"/>
                </a:rPr>
                <a:t>ШЕМУРША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23" name="Oval 145"/>
            <p:cNvSpPr>
              <a:spLocks noChangeArrowheads="1"/>
            </p:cNvSpPr>
            <p:nvPr/>
          </p:nvSpPr>
          <p:spPr bwMode="auto">
            <a:xfrm>
              <a:off x="2201" y="2043"/>
              <a:ext cx="80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24" name="Oval 146"/>
            <p:cNvSpPr>
              <a:spLocks noChangeArrowheads="1"/>
            </p:cNvSpPr>
            <p:nvPr/>
          </p:nvSpPr>
          <p:spPr bwMode="auto">
            <a:xfrm>
              <a:off x="2201" y="2043"/>
              <a:ext cx="80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25" name="Rectangle 148"/>
            <p:cNvSpPr>
              <a:spLocks noChangeArrowheads="1"/>
            </p:cNvSpPr>
            <p:nvPr/>
          </p:nvSpPr>
          <p:spPr bwMode="auto">
            <a:xfrm>
              <a:off x="2025" y="1851"/>
              <a:ext cx="6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solidFill>
                    <a:srgbClr val="24201D"/>
                  </a:solidFill>
                  <a:latin typeface="Arial" charset="0"/>
                </a:rPr>
                <a:t>ВУРНАРЫ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26" name="Rectangle 149"/>
            <p:cNvSpPr>
              <a:spLocks noChangeArrowheads="1"/>
            </p:cNvSpPr>
            <p:nvPr/>
          </p:nvSpPr>
          <p:spPr bwMode="auto">
            <a:xfrm>
              <a:off x="2451" y="1880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27" name="Oval 150"/>
            <p:cNvSpPr>
              <a:spLocks noChangeArrowheads="1"/>
            </p:cNvSpPr>
            <p:nvPr/>
          </p:nvSpPr>
          <p:spPr bwMode="auto">
            <a:xfrm>
              <a:off x="4844" y="648"/>
              <a:ext cx="80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28" name="Oval 151"/>
            <p:cNvSpPr>
              <a:spLocks noChangeArrowheads="1"/>
            </p:cNvSpPr>
            <p:nvPr/>
          </p:nvSpPr>
          <p:spPr bwMode="auto">
            <a:xfrm>
              <a:off x="4844" y="648"/>
              <a:ext cx="80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" name="Group 152"/>
            <p:cNvGrpSpPr>
              <a:grpSpLocks/>
            </p:cNvGrpSpPr>
            <p:nvPr/>
          </p:nvGrpSpPr>
          <p:grpSpPr bwMode="auto">
            <a:xfrm>
              <a:off x="2607" y="1175"/>
              <a:ext cx="1158" cy="1584"/>
              <a:chOff x="2614" y="1178"/>
              <a:chExt cx="1158" cy="1584"/>
            </a:xfrm>
          </p:grpSpPr>
          <p:sp>
            <p:nvSpPr>
              <p:cNvPr id="18569" name="Freeform 153" descr="Точечные ромбики"/>
              <p:cNvSpPr>
                <a:spLocks/>
              </p:cNvSpPr>
              <p:nvPr/>
            </p:nvSpPr>
            <p:spPr bwMode="auto">
              <a:xfrm>
                <a:off x="2614" y="1178"/>
                <a:ext cx="1158" cy="1584"/>
              </a:xfrm>
              <a:custGeom>
                <a:avLst/>
                <a:gdLst>
                  <a:gd name="T0" fmla="*/ 0 w 6917"/>
                  <a:gd name="T1" fmla="*/ 0 h 9427"/>
                  <a:gd name="T2" fmla="*/ 0 w 6917"/>
                  <a:gd name="T3" fmla="*/ 0 h 9427"/>
                  <a:gd name="T4" fmla="*/ 0 w 6917"/>
                  <a:gd name="T5" fmla="*/ 0 h 9427"/>
                  <a:gd name="T6" fmla="*/ 0 w 6917"/>
                  <a:gd name="T7" fmla="*/ 0 h 9427"/>
                  <a:gd name="T8" fmla="*/ 0 w 6917"/>
                  <a:gd name="T9" fmla="*/ 0 h 9427"/>
                  <a:gd name="T10" fmla="*/ 0 w 6917"/>
                  <a:gd name="T11" fmla="*/ 0 h 9427"/>
                  <a:gd name="T12" fmla="*/ 0 w 6917"/>
                  <a:gd name="T13" fmla="*/ 0 h 9427"/>
                  <a:gd name="T14" fmla="*/ 0 w 6917"/>
                  <a:gd name="T15" fmla="*/ 0 h 9427"/>
                  <a:gd name="T16" fmla="*/ 0 w 6917"/>
                  <a:gd name="T17" fmla="*/ 0 h 9427"/>
                  <a:gd name="T18" fmla="*/ 0 w 6917"/>
                  <a:gd name="T19" fmla="*/ 0 h 9427"/>
                  <a:gd name="T20" fmla="*/ 0 w 6917"/>
                  <a:gd name="T21" fmla="*/ 0 h 9427"/>
                  <a:gd name="T22" fmla="*/ 0 w 6917"/>
                  <a:gd name="T23" fmla="*/ 0 h 9427"/>
                  <a:gd name="T24" fmla="*/ 0 w 6917"/>
                  <a:gd name="T25" fmla="*/ 0 h 9427"/>
                  <a:gd name="T26" fmla="*/ 0 w 6917"/>
                  <a:gd name="T27" fmla="*/ 0 h 9427"/>
                  <a:gd name="T28" fmla="*/ 0 w 6917"/>
                  <a:gd name="T29" fmla="*/ 0 h 9427"/>
                  <a:gd name="T30" fmla="*/ 0 w 6917"/>
                  <a:gd name="T31" fmla="*/ 0 h 9427"/>
                  <a:gd name="T32" fmla="*/ 0 w 6917"/>
                  <a:gd name="T33" fmla="*/ 0 h 9427"/>
                  <a:gd name="T34" fmla="*/ 0 w 6917"/>
                  <a:gd name="T35" fmla="*/ 0 h 9427"/>
                  <a:gd name="T36" fmla="*/ 0 w 6917"/>
                  <a:gd name="T37" fmla="*/ 0 h 9427"/>
                  <a:gd name="T38" fmla="*/ 0 w 6917"/>
                  <a:gd name="T39" fmla="*/ 0 h 9427"/>
                  <a:gd name="T40" fmla="*/ 0 w 6917"/>
                  <a:gd name="T41" fmla="*/ 0 h 9427"/>
                  <a:gd name="T42" fmla="*/ 0 w 6917"/>
                  <a:gd name="T43" fmla="*/ 0 h 9427"/>
                  <a:gd name="T44" fmla="*/ 0 w 6917"/>
                  <a:gd name="T45" fmla="*/ 0 h 9427"/>
                  <a:gd name="T46" fmla="*/ 0 w 6917"/>
                  <a:gd name="T47" fmla="*/ 0 h 9427"/>
                  <a:gd name="T48" fmla="*/ 0 w 6917"/>
                  <a:gd name="T49" fmla="*/ 0 h 9427"/>
                  <a:gd name="T50" fmla="*/ 0 w 6917"/>
                  <a:gd name="T51" fmla="*/ 0 h 9427"/>
                  <a:gd name="T52" fmla="*/ 0 w 6917"/>
                  <a:gd name="T53" fmla="*/ 0 h 9427"/>
                  <a:gd name="T54" fmla="*/ 0 w 6917"/>
                  <a:gd name="T55" fmla="*/ 0 h 9427"/>
                  <a:gd name="T56" fmla="*/ 0 w 6917"/>
                  <a:gd name="T57" fmla="*/ 0 h 9427"/>
                  <a:gd name="T58" fmla="*/ 0 w 6917"/>
                  <a:gd name="T59" fmla="*/ 0 h 9427"/>
                  <a:gd name="T60" fmla="*/ 0 w 6917"/>
                  <a:gd name="T61" fmla="*/ 0 h 9427"/>
                  <a:gd name="T62" fmla="*/ 0 w 6917"/>
                  <a:gd name="T63" fmla="*/ 0 h 9427"/>
                  <a:gd name="T64" fmla="*/ 0 w 6917"/>
                  <a:gd name="T65" fmla="*/ 0 h 942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917"/>
                  <a:gd name="T100" fmla="*/ 0 h 9427"/>
                  <a:gd name="T101" fmla="*/ 6917 w 6917"/>
                  <a:gd name="T102" fmla="*/ 9427 h 942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917" h="9427">
                    <a:moveTo>
                      <a:pt x="6571" y="1946"/>
                    </a:moveTo>
                    <a:cubicBezTo>
                      <a:pt x="6657" y="2336"/>
                      <a:pt x="6528" y="2422"/>
                      <a:pt x="6312" y="2119"/>
                    </a:cubicBezTo>
                    <a:lnTo>
                      <a:pt x="6139" y="2292"/>
                    </a:lnTo>
                    <a:cubicBezTo>
                      <a:pt x="6398" y="3157"/>
                      <a:pt x="6052" y="3071"/>
                      <a:pt x="5577" y="3071"/>
                    </a:cubicBezTo>
                    <a:cubicBezTo>
                      <a:pt x="5447" y="3071"/>
                      <a:pt x="5404" y="3806"/>
                      <a:pt x="5490" y="3935"/>
                    </a:cubicBezTo>
                    <a:cubicBezTo>
                      <a:pt x="5620" y="3979"/>
                      <a:pt x="5750" y="4065"/>
                      <a:pt x="5966" y="4152"/>
                    </a:cubicBezTo>
                    <a:cubicBezTo>
                      <a:pt x="6095" y="4195"/>
                      <a:pt x="6139" y="4238"/>
                      <a:pt x="6052" y="4498"/>
                    </a:cubicBezTo>
                    <a:cubicBezTo>
                      <a:pt x="5706" y="5189"/>
                      <a:pt x="5836" y="5492"/>
                      <a:pt x="6485" y="5492"/>
                    </a:cubicBezTo>
                    <a:cubicBezTo>
                      <a:pt x="6874" y="5665"/>
                      <a:pt x="6830" y="6011"/>
                      <a:pt x="6614" y="6098"/>
                    </a:cubicBezTo>
                    <a:cubicBezTo>
                      <a:pt x="6441" y="6054"/>
                      <a:pt x="6398" y="6141"/>
                      <a:pt x="6441" y="6271"/>
                    </a:cubicBezTo>
                    <a:cubicBezTo>
                      <a:pt x="6441" y="6357"/>
                      <a:pt x="6485" y="6443"/>
                      <a:pt x="6485" y="6530"/>
                    </a:cubicBezTo>
                    <a:cubicBezTo>
                      <a:pt x="6571" y="6573"/>
                      <a:pt x="6614" y="6660"/>
                      <a:pt x="6701" y="6703"/>
                    </a:cubicBezTo>
                    <a:cubicBezTo>
                      <a:pt x="6657" y="7006"/>
                      <a:pt x="6657" y="7308"/>
                      <a:pt x="6657" y="7611"/>
                    </a:cubicBezTo>
                    <a:lnTo>
                      <a:pt x="6701" y="8043"/>
                    </a:lnTo>
                    <a:lnTo>
                      <a:pt x="6528" y="8087"/>
                    </a:lnTo>
                    <a:lnTo>
                      <a:pt x="6398" y="8303"/>
                    </a:lnTo>
                    <a:lnTo>
                      <a:pt x="6441" y="8519"/>
                    </a:lnTo>
                    <a:lnTo>
                      <a:pt x="6787" y="8649"/>
                    </a:lnTo>
                    <a:lnTo>
                      <a:pt x="6830" y="8865"/>
                    </a:lnTo>
                    <a:lnTo>
                      <a:pt x="6917" y="9081"/>
                    </a:lnTo>
                    <a:lnTo>
                      <a:pt x="6874" y="9124"/>
                    </a:lnTo>
                    <a:cubicBezTo>
                      <a:pt x="6787" y="9341"/>
                      <a:pt x="6614" y="9427"/>
                      <a:pt x="6614" y="9211"/>
                    </a:cubicBezTo>
                    <a:cubicBezTo>
                      <a:pt x="6701" y="8951"/>
                      <a:pt x="6571" y="8995"/>
                      <a:pt x="6355" y="9211"/>
                    </a:cubicBezTo>
                    <a:cubicBezTo>
                      <a:pt x="6182" y="9038"/>
                      <a:pt x="6052" y="8779"/>
                      <a:pt x="5447" y="8822"/>
                    </a:cubicBezTo>
                    <a:cubicBezTo>
                      <a:pt x="5231" y="8951"/>
                      <a:pt x="5058" y="9081"/>
                      <a:pt x="4971" y="8692"/>
                    </a:cubicBezTo>
                    <a:cubicBezTo>
                      <a:pt x="4971" y="8476"/>
                      <a:pt x="4885" y="8303"/>
                      <a:pt x="4669" y="8303"/>
                    </a:cubicBezTo>
                    <a:cubicBezTo>
                      <a:pt x="4453" y="8389"/>
                      <a:pt x="4323" y="8303"/>
                      <a:pt x="4280" y="8087"/>
                    </a:cubicBezTo>
                    <a:cubicBezTo>
                      <a:pt x="4150" y="7827"/>
                      <a:pt x="4020" y="7827"/>
                      <a:pt x="3848" y="7957"/>
                    </a:cubicBezTo>
                    <a:cubicBezTo>
                      <a:pt x="3804" y="8173"/>
                      <a:pt x="3718" y="8346"/>
                      <a:pt x="3588" y="8043"/>
                    </a:cubicBezTo>
                    <a:lnTo>
                      <a:pt x="3458" y="8000"/>
                    </a:lnTo>
                    <a:cubicBezTo>
                      <a:pt x="3458" y="8000"/>
                      <a:pt x="3502" y="7957"/>
                      <a:pt x="3502" y="7957"/>
                    </a:cubicBezTo>
                    <a:cubicBezTo>
                      <a:pt x="3415" y="7827"/>
                      <a:pt x="3329" y="7697"/>
                      <a:pt x="3199" y="7654"/>
                    </a:cubicBezTo>
                    <a:cubicBezTo>
                      <a:pt x="2940" y="7611"/>
                      <a:pt x="2724" y="7568"/>
                      <a:pt x="2507" y="7481"/>
                    </a:cubicBezTo>
                    <a:cubicBezTo>
                      <a:pt x="2421" y="7525"/>
                      <a:pt x="2378" y="7568"/>
                      <a:pt x="2291" y="7611"/>
                    </a:cubicBezTo>
                    <a:cubicBezTo>
                      <a:pt x="2118" y="7525"/>
                      <a:pt x="1945" y="7481"/>
                      <a:pt x="1773" y="7395"/>
                    </a:cubicBezTo>
                    <a:cubicBezTo>
                      <a:pt x="1686" y="7092"/>
                      <a:pt x="1513" y="7092"/>
                      <a:pt x="1383" y="7395"/>
                    </a:cubicBezTo>
                    <a:cubicBezTo>
                      <a:pt x="1124" y="7308"/>
                      <a:pt x="908" y="7179"/>
                      <a:pt x="735" y="6876"/>
                    </a:cubicBezTo>
                    <a:cubicBezTo>
                      <a:pt x="605" y="6833"/>
                      <a:pt x="476" y="6789"/>
                      <a:pt x="346" y="6746"/>
                    </a:cubicBezTo>
                    <a:cubicBezTo>
                      <a:pt x="346" y="6746"/>
                      <a:pt x="346" y="6746"/>
                      <a:pt x="346" y="6746"/>
                    </a:cubicBezTo>
                    <a:cubicBezTo>
                      <a:pt x="519" y="6616"/>
                      <a:pt x="476" y="6400"/>
                      <a:pt x="519" y="6227"/>
                    </a:cubicBezTo>
                    <a:cubicBezTo>
                      <a:pt x="43" y="5968"/>
                      <a:pt x="0" y="6098"/>
                      <a:pt x="0" y="5492"/>
                    </a:cubicBezTo>
                    <a:cubicBezTo>
                      <a:pt x="87" y="5103"/>
                      <a:pt x="173" y="4757"/>
                      <a:pt x="260" y="4368"/>
                    </a:cubicBezTo>
                    <a:cubicBezTo>
                      <a:pt x="476" y="4368"/>
                      <a:pt x="778" y="4368"/>
                      <a:pt x="1038" y="4325"/>
                    </a:cubicBezTo>
                    <a:cubicBezTo>
                      <a:pt x="1081" y="3935"/>
                      <a:pt x="1081" y="3503"/>
                      <a:pt x="1124" y="3071"/>
                    </a:cubicBezTo>
                    <a:cubicBezTo>
                      <a:pt x="951" y="2898"/>
                      <a:pt x="821" y="2725"/>
                      <a:pt x="692" y="2508"/>
                    </a:cubicBezTo>
                    <a:cubicBezTo>
                      <a:pt x="432" y="2854"/>
                      <a:pt x="389" y="2811"/>
                      <a:pt x="476" y="2422"/>
                    </a:cubicBezTo>
                    <a:cubicBezTo>
                      <a:pt x="562" y="2206"/>
                      <a:pt x="562" y="2076"/>
                      <a:pt x="519" y="1946"/>
                    </a:cubicBezTo>
                    <a:cubicBezTo>
                      <a:pt x="605" y="1644"/>
                      <a:pt x="692" y="1514"/>
                      <a:pt x="519" y="1384"/>
                    </a:cubicBezTo>
                    <a:lnTo>
                      <a:pt x="1816" y="1514"/>
                    </a:lnTo>
                    <a:cubicBezTo>
                      <a:pt x="1816" y="1298"/>
                      <a:pt x="1773" y="1082"/>
                      <a:pt x="1773" y="865"/>
                    </a:cubicBezTo>
                    <a:cubicBezTo>
                      <a:pt x="1989" y="822"/>
                      <a:pt x="2205" y="779"/>
                      <a:pt x="2378" y="736"/>
                    </a:cubicBezTo>
                    <a:cubicBezTo>
                      <a:pt x="2507" y="563"/>
                      <a:pt x="2594" y="346"/>
                      <a:pt x="2680" y="173"/>
                    </a:cubicBezTo>
                    <a:cubicBezTo>
                      <a:pt x="2810" y="87"/>
                      <a:pt x="2896" y="173"/>
                      <a:pt x="2896" y="346"/>
                    </a:cubicBezTo>
                    <a:cubicBezTo>
                      <a:pt x="3026" y="260"/>
                      <a:pt x="3113" y="390"/>
                      <a:pt x="3113" y="563"/>
                    </a:cubicBezTo>
                    <a:cubicBezTo>
                      <a:pt x="3545" y="0"/>
                      <a:pt x="3804" y="303"/>
                      <a:pt x="3848" y="692"/>
                    </a:cubicBezTo>
                    <a:cubicBezTo>
                      <a:pt x="3804" y="779"/>
                      <a:pt x="3891" y="865"/>
                      <a:pt x="3977" y="909"/>
                    </a:cubicBezTo>
                    <a:cubicBezTo>
                      <a:pt x="3977" y="995"/>
                      <a:pt x="3934" y="1082"/>
                      <a:pt x="3934" y="1168"/>
                    </a:cubicBezTo>
                    <a:cubicBezTo>
                      <a:pt x="4193" y="909"/>
                      <a:pt x="4366" y="952"/>
                      <a:pt x="4453" y="1125"/>
                    </a:cubicBezTo>
                    <a:cubicBezTo>
                      <a:pt x="4755" y="909"/>
                      <a:pt x="5015" y="649"/>
                      <a:pt x="5317" y="390"/>
                    </a:cubicBezTo>
                    <a:cubicBezTo>
                      <a:pt x="5447" y="346"/>
                      <a:pt x="5620" y="390"/>
                      <a:pt x="5793" y="519"/>
                    </a:cubicBezTo>
                    <a:cubicBezTo>
                      <a:pt x="5879" y="346"/>
                      <a:pt x="5966" y="173"/>
                      <a:pt x="6052" y="0"/>
                    </a:cubicBezTo>
                    <a:cubicBezTo>
                      <a:pt x="6095" y="87"/>
                      <a:pt x="6139" y="173"/>
                      <a:pt x="6182" y="260"/>
                    </a:cubicBezTo>
                    <a:cubicBezTo>
                      <a:pt x="6095" y="433"/>
                      <a:pt x="6052" y="563"/>
                      <a:pt x="6009" y="736"/>
                    </a:cubicBezTo>
                    <a:cubicBezTo>
                      <a:pt x="6095" y="995"/>
                      <a:pt x="6182" y="1254"/>
                      <a:pt x="6312" y="1471"/>
                    </a:cubicBezTo>
                    <a:cubicBezTo>
                      <a:pt x="6355" y="1514"/>
                      <a:pt x="6441" y="1557"/>
                      <a:pt x="6528" y="1600"/>
                    </a:cubicBezTo>
                    <a:cubicBezTo>
                      <a:pt x="6485" y="1644"/>
                      <a:pt x="6485" y="1730"/>
                      <a:pt x="6485" y="1817"/>
                    </a:cubicBezTo>
                    <a:cubicBezTo>
                      <a:pt x="6528" y="1860"/>
                      <a:pt x="6571" y="1903"/>
                      <a:pt x="6571" y="1946"/>
                    </a:cubicBezTo>
                    <a:close/>
                  </a:path>
                </a:pathLst>
              </a:custGeom>
              <a:pattFill prst="dotDmnd">
                <a:fgClr>
                  <a:srgbClr val="969696"/>
                </a:fgClr>
                <a:bgClr>
                  <a:srgbClr val="FFFFFF"/>
                </a:bgClr>
              </a:patt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70" name="Freeform 154" descr="Точечные ромбики"/>
              <p:cNvSpPr>
                <a:spLocks/>
              </p:cNvSpPr>
              <p:nvPr/>
            </p:nvSpPr>
            <p:spPr bwMode="auto">
              <a:xfrm>
                <a:off x="2614" y="1178"/>
                <a:ext cx="1158" cy="1584"/>
              </a:xfrm>
              <a:custGeom>
                <a:avLst/>
                <a:gdLst>
                  <a:gd name="T0" fmla="*/ 0 w 6917"/>
                  <a:gd name="T1" fmla="*/ 0 h 9427"/>
                  <a:gd name="T2" fmla="*/ 0 w 6917"/>
                  <a:gd name="T3" fmla="*/ 0 h 9427"/>
                  <a:gd name="T4" fmla="*/ 0 w 6917"/>
                  <a:gd name="T5" fmla="*/ 0 h 9427"/>
                  <a:gd name="T6" fmla="*/ 0 w 6917"/>
                  <a:gd name="T7" fmla="*/ 0 h 9427"/>
                  <a:gd name="T8" fmla="*/ 0 w 6917"/>
                  <a:gd name="T9" fmla="*/ 0 h 9427"/>
                  <a:gd name="T10" fmla="*/ 0 w 6917"/>
                  <a:gd name="T11" fmla="*/ 0 h 9427"/>
                  <a:gd name="T12" fmla="*/ 0 w 6917"/>
                  <a:gd name="T13" fmla="*/ 0 h 9427"/>
                  <a:gd name="T14" fmla="*/ 0 w 6917"/>
                  <a:gd name="T15" fmla="*/ 0 h 9427"/>
                  <a:gd name="T16" fmla="*/ 0 w 6917"/>
                  <a:gd name="T17" fmla="*/ 0 h 9427"/>
                  <a:gd name="T18" fmla="*/ 0 w 6917"/>
                  <a:gd name="T19" fmla="*/ 0 h 9427"/>
                  <a:gd name="T20" fmla="*/ 0 w 6917"/>
                  <a:gd name="T21" fmla="*/ 0 h 9427"/>
                  <a:gd name="T22" fmla="*/ 0 w 6917"/>
                  <a:gd name="T23" fmla="*/ 0 h 9427"/>
                  <a:gd name="T24" fmla="*/ 0 w 6917"/>
                  <a:gd name="T25" fmla="*/ 0 h 9427"/>
                  <a:gd name="T26" fmla="*/ 0 w 6917"/>
                  <a:gd name="T27" fmla="*/ 0 h 9427"/>
                  <a:gd name="T28" fmla="*/ 0 w 6917"/>
                  <a:gd name="T29" fmla="*/ 0 h 9427"/>
                  <a:gd name="T30" fmla="*/ 0 w 6917"/>
                  <a:gd name="T31" fmla="*/ 0 h 9427"/>
                  <a:gd name="T32" fmla="*/ 0 w 6917"/>
                  <a:gd name="T33" fmla="*/ 0 h 9427"/>
                  <a:gd name="T34" fmla="*/ 0 w 6917"/>
                  <a:gd name="T35" fmla="*/ 0 h 9427"/>
                  <a:gd name="T36" fmla="*/ 0 w 6917"/>
                  <a:gd name="T37" fmla="*/ 0 h 9427"/>
                  <a:gd name="T38" fmla="*/ 0 w 6917"/>
                  <a:gd name="T39" fmla="*/ 0 h 9427"/>
                  <a:gd name="T40" fmla="*/ 0 w 6917"/>
                  <a:gd name="T41" fmla="*/ 0 h 9427"/>
                  <a:gd name="T42" fmla="*/ 0 w 6917"/>
                  <a:gd name="T43" fmla="*/ 0 h 9427"/>
                  <a:gd name="T44" fmla="*/ 0 w 6917"/>
                  <a:gd name="T45" fmla="*/ 0 h 9427"/>
                  <a:gd name="T46" fmla="*/ 0 w 6917"/>
                  <a:gd name="T47" fmla="*/ 0 h 9427"/>
                  <a:gd name="T48" fmla="*/ 0 w 6917"/>
                  <a:gd name="T49" fmla="*/ 0 h 9427"/>
                  <a:gd name="T50" fmla="*/ 0 w 6917"/>
                  <a:gd name="T51" fmla="*/ 0 h 9427"/>
                  <a:gd name="T52" fmla="*/ 0 w 6917"/>
                  <a:gd name="T53" fmla="*/ 0 h 9427"/>
                  <a:gd name="T54" fmla="*/ 0 w 6917"/>
                  <a:gd name="T55" fmla="*/ 0 h 9427"/>
                  <a:gd name="T56" fmla="*/ 0 w 6917"/>
                  <a:gd name="T57" fmla="*/ 0 h 9427"/>
                  <a:gd name="T58" fmla="*/ 0 w 6917"/>
                  <a:gd name="T59" fmla="*/ 0 h 9427"/>
                  <a:gd name="T60" fmla="*/ 0 w 6917"/>
                  <a:gd name="T61" fmla="*/ 0 h 9427"/>
                  <a:gd name="T62" fmla="*/ 0 w 6917"/>
                  <a:gd name="T63" fmla="*/ 0 h 9427"/>
                  <a:gd name="T64" fmla="*/ 0 w 6917"/>
                  <a:gd name="T65" fmla="*/ 0 h 942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917"/>
                  <a:gd name="T100" fmla="*/ 0 h 9427"/>
                  <a:gd name="T101" fmla="*/ 6917 w 6917"/>
                  <a:gd name="T102" fmla="*/ 9427 h 942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917" h="9427">
                    <a:moveTo>
                      <a:pt x="6571" y="1946"/>
                    </a:moveTo>
                    <a:cubicBezTo>
                      <a:pt x="6657" y="2336"/>
                      <a:pt x="6528" y="2422"/>
                      <a:pt x="6312" y="2119"/>
                    </a:cubicBezTo>
                    <a:lnTo>
                      <a:pt x="6139" y="2292"/>
                    </a:lnTo>
                    <a:cubicBezTo>
                      <a:pt x="6398" y="3157"/>
                      <a:pt x="6052" y="3071"/>
                      <a:pt x="5577" y="3071"/>
                    </a:cubicBezTo>
                    <a:cubicBezTo>
                      <a:pt x="5447" y="3071"/>
                      <a:pt x="5404" y="3806"/>
                      <a:pt x="5490" y="3935"/>
                    </a:cubicBezTo>
                    <a:cubicBezTo>
                      <a:pt x="5620" y="3979"/>
                      <a:pt x="5750" y="4065"/>
                      <a:pt x="5966" y="4152"/>
                    </a:cubicBezTo>
                    <a:cubicBezTo>
                      <a:pt x="6095" y="4195"/>
                      <a:pt x="6139" y="4238"/>
                      <a:pt x="6052" y="4498"/>
                    </a:cubicBezTo>
                    <a:cubicBezTo>
                      <a:pt x="5706" y="5189"/>
                      <a:pt x="5836" y="5492"/>
                      <a:pt x="6485" y="5492"/>
                    </a:cubicBezTo>
                    <a:cubicBezTo>
                      <a:pt x="6874" y="5665"/>
                      <a:pt x="6830" y="6011"/>
                      <a:pt x="6614" y="6098"/>
                    </a:cubicBezTo>
                    <a:cubicBezTo>
                      <a:pt x="6441" y="6054"/>
                      <a:pt x="6398" y="6141"/>
                      <a:pt x="6441" y="6271"/>
                    </a:cubicBezTo>
                    <a:cubicBezTo>
                      <a:pt x="6441" y="6357"/>
                      <a:pt x="6485" y="6443"/>
                      <a:pt x="6485" y="6530"/>
                    </a:cubicBezTo>
                    <a:cubicBezTo>
                      <a:pt x="6571" y="6573"/>
                      <a:pt x="6614" y="6660"/>
                      <a:pt x="6701" y="6703"/>
                    </a:cubicBezTo>
                    <a:cubicBezTo>
                      <a:pt x="6657" y="7006"/>
                      <a:pt x="6657" y="7308"/>
                      <a:pt x="6657" y="7611"/>
                    </a:cubicBezTo>
                    <a:lnTo>
                      <a:pt x="6701" y="8043"/>
                    </a:lnTo>
                    <a:lnTo>
                      <a:pt x="6528" y="8087"/>
                    </a:lnTo>
                    <a:lnTo>
                      <a:pt x="6398" y="8303"/>
                    </a:lnTo>
                    <a:lnTo>
                      <a:pt x="6441" y="8519"/>
                    </a:lnTo>
                    <a:lnTo>
                      <a:pt x="6787" y="8649"/>
                    </a:lnTo>
                    <a:lnTo>
                      <a:pt x="6830" y="8865"/>
                    </a:lnTo>
                    <a:lnTo>
                      <a:pt x="6917" y="9081"/>
                    </a:lnTo>
                    <a:lnTo>
                      <a:pt x="6874" y="9124"/>
                    </a:lnTo>
                    <a:cubicBezTo>
                      <a:pt x="6787" y="9341"/>
                      <a:pt x="6614" y="9427"/>
                      <a:pt x="6614" y="9211"/>
                    </a:cubicBezTo>
                    <a:cubicBezTo>
                      <a:pt x="6701" y="8951"/>
                      <a:pt x="6571" y="8995"/>
                      <a:pt x="6355" y="9211"/>
                    </a:cubicBezTo>
                    <a:cubicBezTo>
                      <a:pt x="6182" y="9038"/>
                      <a:pt x="6052" y="8779"/>
                      <a:pt x="5447" y="8822"/>
                    </a:cubicBezTo>
                    <a:cubicBezTo>
                      <a:pt x="5231" y="8951"/>
                      <a:pt x="5058" y="9081"/>
                      <a:pt x="4971" y="8692"/>
                    </a:cubicBezTo>
                    <a:cubicBezTo>
                      <a:pt x="4971" y="8476"/>
                      <a:pt x="4885" y="8303"/>
                      <a:pt x="4669" y="8303"/>
                    </a:cubicBezTo>
                    <a:cubicBezTo>
                      <a:pt x="4453" y="8389"/>
                      <a:pt x="4323" y="8303"/>
                      <a:pt x="4280" y="8087"/>
                    </a:cubicBezTo>
                    <a:cubicBezTo>
                      <a:pt x="4150" y="7827"/>
                      <a:pt x="4020" y="7827"/>
                      <a:pt x="3848" y="7957"/>
                    </a:cubicBezTo>
                    <a:cubicBezTo>
                      <a:pt x="3804" y="8173"/>
                      <a:pt x="3718" y="8346"/>
                      <a:pt x="3588" y="8043"/>
                    </a:cubicBezTo>
                    <a:lnTo>
                      <a:pt x="3458" y="8000"/>
                    </a:lnTo>
                    <a:cubicBezTo>
                      <a:pt x="3458" y="8000"/>
                      <a:pt x="3502" y="7957"/>
                      <a:pt x="3502" y="7957"/>
                    </a:cubicBezTo>
                    <a:cubicBezTo>
                      <a:pt x="3415" y="7827"/>
                      <a:pt x="3329" y="7697"/>
                      <a:pt x="3199" y="7654"/>
                    </a:cubicBezTo>
                    <a:cubicBezTo>
                      <a:pt x="2940" y="7611"/>
                      <a:pt x="2724" y="7568"/>
                      <a:pt x="2507" y="7481"/>
                    </a:cubicBezTo>
                    <a:cubicBezTo>
                      <a:pt x="2421" y="7525"/>
                      <a:pt x="2378" y="7568"/>
                      <a:pt x="2291" y="7611"/>
                    </a:cubicBezTo>
                    <a:cubicBezTo>
                      <a:pt x="2118" y="7525"/>
                      <a:pt x="1945" y="7481"/>
                      <a:pt x="1773" y="7395"/>
                    </a:cubicBezTo>
                    <a:cubicBezTo>
                      <a:pt x="1686" y="7092"/>
                      <a:pt x="1513" y="7092"/>
                      <a:pt x="1383" y="7395"/>
                    </a:cubicBezTo>
                    <a:cubicBezTo>
                      <a:pt x="1124" y="7308"/>
                      <a:pt x="908" y="7179"/>
                      <a:pt x="735" y="6876"/>
                    </a:cubicBezTo>
                    <a:cubicBezTo>
                      <a:pt x="605" y="6833"/>
                      <a:pt x="476" y="6789"/>
                      <a:pt x="346" y="6746"/>
                    </a:cubicBezTo>
                    <a:cubicBezTo>
                      <a:pt x="346" y="6746"/>
                      <a:pt x="346" y="6746"/>
                      <a:pt x="346" y="6746"/>
                    </a:cubicBezTo>
                    <a:cubicBezTo>
                      <a:pt x="519" y="6616"/>
                      <a:pt x="476" y="6400"/>
                      <a:pt x="519" y="6227"/>
                    </a:cubicBezTo>
                    <a:cubicBezTo>
                      <a:pt x="43" y="5968"/>
                      <a:pt x="0" y="6098"/>
                      <a:pt x="0" y="5492"/>
                    </a:cubicBezTo>
                    <a:cubicBezTo>
                      <a:pt x="87" y="5103"/>
                      <a:pt x="173" y="4757"/>
                      <a:pt x="260" y="4368"/>
                    </a:cubicBezTo>
                    <a:cubicBezTo>
                      <a:pt x="476" y="4368"/>
                      <a:pt x="778" y="4368"/>
                      <a:pt x="1038" y="4325"/>
                    </a:cubicBezTo>
                    <a:cubicBezTo>
                      <a:pt x="1081" y="3935"/>
                      <a:pt x="1081" y="3503"/>
                      <a:pt x="1124" y="3071"/>
                    </a:cubicBezTo>
                    <a:cubicBezTo>
                      <a:pt x="951" y="2898"/>
                      <a:pt x="821" y="2725"/>
                      <a:pt x="692" y="2508"/>
                    </a:cubicBezTo>
                    <a:cubicBezTo>
                      <a:pt x="432" y="2854"/>
                      <a:pt x="389" y="2811"/>
                      <a:pt x="476" y="2422"/>
                    </a:cubicBezTo>
                    <a:cubicBezTo>
                      <a:pt x="562" y="2206"/>
                      <a:pt x="562" y="2076"/>
                      <a:pt x="519" y="1946"/>
                    </a:cubicBezTo>
                    <a:cubicBezTo>
                      <a:pt x="605" y="1644"/>
                      <a:pt x="692" y="1514"/>
                      <a:pt x="519" y="1384"/>
                    </a:cubicBezTo>
                    <a:lnTo>
                      <a:pt x="1816" y="1514"/>
                    </a:lnTo>
                    <a:cubicBezTo>
                      <a:pt x="1816" y="1298"/>
                      <a:pt x="1773" y="1082"/>
                      <a:pt x="1773" y="865"/>
                    </a:cubicBezTo>
                    <a:cubicBezTo>
                      <a:pt x="1989" y="822"/>
                      <a:pt x="2205" y="779"/>
                      <a:pt x="2378" y="736"/>
                    </a:cubicBezTo>
                    <a:cubicBezTo>
                      <a:pt x="2507" y="563"/>
                      <a:pt x="2594" y="346"/>
                      <a:pt x="2680" y="173"/>
                    </a:cubicBezTo>
                    <a:cubicBezTo>
                      <a:pt x="2810" y="87"/>
                      <a:pt x="2896" y="173"/>
                      <a:pt x="2896" y="346"/>
                    </a:cubicBezTo>
                    <a:cubicBezTo>
                      <a:pt x="3026" y="260"/>
                      <a:pt x="3113" y="390"/>
                      <a:pt x="3113" y="563"/>
                    </a:cubicBezTo>
                    <a:cubicBezTo>
                      <a:pt x="3545" y="0"/>
                      <a:pt x="3804" y="303"/>
                      <a:pt x="3848" y="692"/>
                    </a:cubicBezTo>
                    <a:cubicBezTo>
                      <a:pt x="3804" y="779"/>
                      <a:pt x="3891" y="865"/>
                      <a:pt x="3977" y="909"/>
                    </a:cubicBezTo>
                    <a:cubicBezTo>
                      <a:pt x="3977" y="995"/>
                      <a:pt x="3934" y="1082"/>
                      <a:pt x="3934" y="1168"/>
                    </a:cubicBezTo>
                    <a:cubicBezTo>
                      <a:pt x="4193" y="909"/>
                      <a:pt x="4366" y="952"/>
                      <a:pt x="4453" y="1125"/>
                    </a:cubicBezTo>
                    <a:cubicBezTo>
                      <a:pt x="4755" y="909"/>
                      <a:pt x="5015" y="649"/>
                      <a:pt x="5317" y="390"/>
                    </a:cubicBezTo>
                    <a:cubicBezTo>
                      <a:pt x="5447" y="346"/>
                      <a:pt x="5620" y="390"/>
                      <a:pt x="5793" y="519"/>
                    </a:cubicBezTo>
                    <a:cubicBezTo>
                      <a:pt x="5879" y="346"/>
                      <a:pt x="5966" y="173"/>
                      <a:pt x="6052" y="0"/>
                    </a:cubicBezTo>
                    <a:cubicBezTo>
                      <a:pt x="6095" y="87"/>
                      <a:pt x="6139" y="173"/>
                      <a:pt x="6182" y="260"/>
                    </a:cubicBezTo>
                    <a:cubicBezTo>
                      <a:pt x="6095" y="433"/>
                      <a:pt x="6052" y="563"/>
                      <a:pt x="6009" y="736"/>
                    </a:cubicBezTo>
                    <a:cubicBezTo>
                      <a:pt x="6095" y="995"/>
                      <a:pt x="6182" y="1254"/>
                      <a:pt x="6312" y="1471"/>
                    </a:cubicBezTo>
                    <a:cubicBezTo>
                      <a:pt x="6355" y="1514"/>
                      <a:pt x="6441" y="1557"/>
                      <a:pt x="6528" y="1600"/>
                    </a:cubicBezTo>
                    <a:cubicBezTo>
                      <a:pt x="6485" y="1644"/>
                      <a:pt x="6485" y="1730"/>
                      <a:pt x="6485" y="1817"/>
                    </a:cubicBezTo>
                    <a:cubicBezTo>
                      <a:pt x="6528" y="1860"/>
                      <a:pt x="6571" y="1903"/>
                      <a:pt x="6571" y="1946"/>
                    </a:cubicBezTo>
                    <a:close/>
                  </a:path>
                </a:pathLst>
              </a:custGeom>
              <a:solidFill>
                <a:srgbClr val="00B0F0"/>
              </a:solidFill>
              <a:ln w="10795" cap="rnd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530" name="Rectangle 156"/>
            <p:cNvSpPr>
              <a:spLocks noChangeArrowheads="1"/>
            </p:cNvSpPr>
            <p:nvPr/>
          </p:nvSpPr>
          <p:spPr bwMode="auto">
            <a:xfrm>
              <a:off x="4350" y="527"/>
              <a:ext cx="64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solidFill>
                    <a:srgbClr val="24201D"/>
                  </a:solidFill>
                  <a:latin typeface="Arial" charset="0"/>
                </a:rPr>
                <a:t>КОЗЛОВКА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31" name="Rectangle 157"/>
            <p:cNvSpPr>
              <a:spLocks noChangeArrowheads="1"/>
            </p:cNvSpPr>
            <p:nvPr/>
          </p:nvSpPr>
          <p:spPr bwMode="auto">
            <a:xfrm>
              <a:off x="5188" y="444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32" name="Oval 158"/>
            <p:cNvSpPr>
              <a:spLocks noChangeArrowheads="1"/>
            </p:cNvSpPr>
            <p:nvPr/>
          </p:nvSpPr>
          <p:spPr bwMode="auto">
            <a:xfrm>
              <a:off x="1687" y="1127"/>
              <a:ext cx="80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33" name="Oval 159"/>
            <p:cNvSpPr>
              <a:spLocks noChangeArrowheads="1"/>
            </p:cNvSpPr>
            <p:nvPr/>
          </p:nvSpPr>
          <p:spPr bwMode="auto">
            <a:xfrm>
              <a:off x="1687" y="1127"/>
              <a:ext cx="80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34" name="Rectangle 161"/>
            <p:cNvSpPr>
              <a:spLocks noChangeArrowheads="1"/>
            </p:cNvSpPr>
            <p:nvPr/>
          </p:nvSpPr>
          <p:spPr bwMode="auto">
            <a:xfrm>
              <a:off x="1464" y="973"/>
              <a:ext cx="68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АЛИКОВО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35" name="Rectangle 162"/>
            <p:cNvSpPr>
              <a:spLocks noChangeArrowheads="1"/>
            </p:cNvSpPr>
            <p:nvPr/>
          </p:nvSpPr>
          <p:spPr bwMode="auto">
            <a:xfrm>
              <a:off x="1968" y="976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99" name="Oval 163"/>
            <p:cNvSpPr>
              <a:spLocks noChangeArrowheads="1"/>
            </p:cNvSpPr>
            <p:nvPr/>
          </p:nvSpPr>
          <p:spPr bwMode="auto">
            <a:xfrm>
              <a:off x="3288" y="1926"/>
              <a:ext cx="80" cy="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8537" name="Oval 164"/>
            <p:cNvSpPr>
              <a:spLocks noChangeArrowheads="1"/>
            </p:cNvSpPr>
            <p:nvPr/>
          </p:nvSpPr>
          <p:spPr bwMode="auto">
            <a:xfrm>
              <a:off x="3287" y="1926"/>
              <a:ext cx="80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38" name="Oval 165"/>
            <p:cNvSpPr>
              <a:spLocks noChangeArrowheads="1"/>
            </p:cNvSpPr>
            <p:nvPr/>
          </p:nvSpPr>
          <p:spPr bwMode="auto">
            <a:xfrm>
              <a:off x="3917" y="1883"/>
              <a:ext cx="80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39" name="Oval 166"/>
            <p:cNvSpPr>
              <a:spLocks noChangeArrowheads="1"/>
            </p:cNvSpPr>
            <p:nvPr/>
          </p:nvSpPr>
          <p:spPr bwMode="auto">
            <a:xfrm>
              <a:off x="3917" y="1883"/>
              <a:ext cx="80" cy="80"/>
            </a:xfrm>
            <a:prstGeom prst="ellipse">
              <a:avLst/>
            </a:prstGeom>
            <a:noFill/>
            <a:ln w="63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40" name="Rectangle 168"/>
            <p:cNvSpPr>
              <a:spLocks noChangeArrowheads="1"/>
            </p:cNvSpPr>
            <p:nvPr/>
          </p:nvSpPr>
          <p:spPr bwMode="auto">
            <a:xfrm>
              <a:off x="3712" y="1748"/>
              <a:ext cx="61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ЯНТИКОВО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41" name="Rectangle 169"/>
            <p:cNvSpPr>
              <a:spLocks noChangeArrowheads="1"/>
            </p:cNvSpPr>
            <p:nvPr/>
          </p:nvSpPr>
          <p:spPr bwMode="auto">
            <a:xfrm>
              <a:off x="4280" y="1751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42" name="Rectangle 171"/>
            <p:cNvSpPr>
              <a:spLocks noChangeArrowheads="1"/>
            </p:cNvSpPr>
            <p:nvPr/>
          </p:nvSpPr>
          <p:spPr bwMode="auto">
            <a:xfrm>
              <a:off x="3075" y="1763"/>
              <a:ext cx="504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КАНАШ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43" name="Rectangle 172"/>
            <p:cNvSpPr>
              <a:spLocks noChangeArrowheads="1"/>
            </p:cNvSpPr>
            <p:nvPr/>
          </p:nvSpPr>
          <p:spPr bwMode="auto">
            <a:xfrm>
              <a:off x="3380" y="1778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44" name="Rectangle 175"/>
            <p:cNvSpPr>
              <a:spLocks noChangeArrowheads="1"/>
            </p:cNvSpPr>
            <p:nvPr/>
          </p:nvSpPr>
          <p:spPr bwMode="auto">
            <a:xfrm>
              <a:off x="1043" y="476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45" name="Rectangle 188"/>
            <p:cNvSpPr>
              <a:spLocks noChangeArrowheads="1"/>
            </p:cNvSpPr>
            <p:nvPr/>
          </p:nvSpPr>
          <p:spPr bwMode="auto">
            <a:xfrm>
              <a:off x="5003" y="5069"/>
              <a:ext cx="31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46" name="Rectangle 194"/>
            <p:cNvSpPr>
              <a:spLocks noChangeArrowheads="1"/>
            </p:cNvSpPr>
            <p:nvPr/>
          </p:nvSpPr>
          <p:spPr bwMode="auto">
            <a:xfrm>
              <a:off x="4982" y="4864"/>
              <a:ext cx="31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47" name="Rectangle 196"/>
            <p:cNvSpPr>
              <a:spLocks noChangeArrowheads="1"/>
            </p:cNvSpPr>
            <p:nvPr/>
          </p:nvSpPr>
          <p:spPr bwMode="auto">
            <a:xfrm>
              <a:off x="4356" y="4658"/>
              <a:ext cx="40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8548" name="Rectangle 198"/>
            <p:cNvSpPr>
              <a:spLocks noChangeArrowheads="1"/>
            </p:cNvSpPr>
            <p:nvPr/>
          </p:nvSpPr>
          <p:spPr bwMode="auto">
            <a:xfrm>
              <a:off x="5007" y="4662"/>
              <a:ext cx="31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49" name="Rectangle 200"/>
            <p:cNvSpPr>
              <a:spLocks noChangeArrowheads="1"/>
            </p:cNvSpPr>
            <p:nvPr/>
          </p:nvSpPr>
          <p:spPr bwMode="auto">
            <a:xfrm>
              <a:off x="2925" y="2910"/>
              <a:ext cx="1025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en-US" sz="800" b="1" dirty="0">
                  <a:latin typeface="Arial" charset="0"/>
                </a:rPr>
                <a:t>КОМСОМОЛЬСКОЕ</a:t>
              </a:r>
              <a:endParaRPr lang="ru-RU" sz="800" dirty="0">
                <a:latin typeface="Arial" charset="0"/>
              </a:endParaRPr>
            </a:p>
          </p:txBody>
        </p:sp>
        <p:sp>
          <p:nvSpPr>
            <p:cNvPr id="18550" name="Rectangle 201"/>
            <p:cNvSpPr>
              <a:spLocks noChangeArrowheads="1"/>
            </p:cNvSpPr>
            <p:nvPr/>
          </p:nvSpPr>
          <p:spPr bwMode="auto">
            <a:xfrm>
              <a:off x="3972" y="2686"/>
              <a:ext cx="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5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51" name="Rectangle 204"/>
            <p:cNvSpPr>
              <a:spLocks noChangeArrowheads="1"/>
            </p:cNvSpPr>
            <p:nvPr/>
          </p:nvSpPr>
          <p:spPr bwMode="auto">
            <a:xfrm>
              <a:off x="1847" y="-46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52" name="Rectangle 207"/>
            <p:cNvSpPr>
              <a:spLocks noChangeArrowheads="1"/>
            </p:cNvSpPr>
            <p:nvPr/>
          </p:nvSpPr>
          <p:spPr bwMode="auto">
            <a:xfrm>
              <a:off x="2552" y="174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53" name="Rectangle 210"/>
            <p:cNvSpPr>
              <a:spLocks noChangeArrowheads="1"/>
            </p:cNvSpPr>
            <p:nvPr/>
          </p:nvSpPr>
          <p:spPr bwMode="auto">
            <a:xfrm>
              <a:off x="3957" y="-760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54" name="Rectangle 213"/>
            <p:cNvSpPr>
              <a:spLocks noChangeArrowheads="1"/>
            </p:cNvSpPr>
            <p:nvPr/>
          </p:nvSpPr>
          <p:spPr bwMode="auto">
            <a:xfrm flipV="1">
              <a:off x="3957" y="-678"/>
              <a:ext cx="1293" cy="1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18555" name="Rectangle 219"/>
            <p:cNvSpPr>
              <a:spLocks noChangeArrowheads="1"/>
            </p:cNvSpPr>
            <p:nvPr/>
          </p:nvSpPr>
          <p:spPr bwMode="auto">
            <a:xfrm>
              <a:off x="4660" y="659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56" name="Rectangle 228"/>
            <p:cNvSpPr>
              <a:spLocks noChangeArrowheads="1"/>
            </p:cNvSpPr>
            <p:nvPr/>
          </p:nvSpPr>
          <p:spPr bwMode="auto">
            <a:xfrm>
              <a:off x="1729" y="1238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57" name="Rectangle 231"/>
            <p:cNvSpPr>
              <a:spLocks noChangeArrowheads="1"/>
            </p:cNvSpPr>
            <p:nvPr/>
          </p:nvSpPr>
          <p:spPr bwMode="auto">
            <a:xfrm>
              <a:off x="691" y="1465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58" name="Rectangle 242"/>
            <p:cNvSpPr>
              <a:spLocks noChangeArrowheads="1"/>
            </p:cNvSpPr>
            <p:nvPr/>
          </p:nvSpPr>
          <p:spPr bwMode="auto">
            <a:xfrm>
              <a:off x="543" y="2171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59" name="Rectangle 249"/>
            <p:cNvSpPr>
              <a:spLocks noChangeArrowheads="1"/>
            </p:cNvSpPr>
            <p:nvPr/>
          </p:nvSpPr>
          <p:spPr bwMode="auto">
            <a:xfrm>
              <a:off x="1447" y="2373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60" name="Rectangle 252"/>
            <p:cNvSpPr>
              <a:spLocks noChangeArrowheads="1"/>
            </p:cNvSpPr>
            <p:nvPr/>
          </p:nvSpPr>
          <p:spPr bwMode="auto">
            <a:xfrm>
              <a:off x="1145" y="3380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61" name="Rectangle 258"/>
            <p:cNvSpPr>
              <a:spLocks noChangeArrowheads="1"/>
            </p:cNvSpPr>
            <p:nvPr/>
          </p:nvSpPr>
          <p:spPr bwMode="auto">
            <a:xfrm>
              <a:off x="844" y="4590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62" name="Rectangle 265"/>
            <p:cNvSpPr>
              <a:spLocks noChangeArrowheads="1"/>
            </p:cNvSpPr>
            <p:nvPr/>
          </p:nvSpPr>
          <p:spPr bwMode="auto">
            <a:xfrm>
              <a:off x="3858" y="4086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63" name="Rectangle 268"/>
            <p:cNvSpPr>
              <a:spLocks noChangeArrowheads="1"/>
            </p:cNvSpPr>
            <p:nvPr/>
          </p:nvSpPr>
          <p:spPr bwMode="auto">
            <a:xfrm>
              <a:off x="3255" y="3784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64" name="Rectangle 274"/>
            <p:cNvSpPr>
              <a:spLocks noChangeArrowheads="1"/>
            </p:cNvSpPr>
            <p:nvPr/>
          </p:nvSpPr>
          <p:spPr bwMode="auto">
            <a:xfrm>
              <a:off x="2150" y="2171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65" name="Rectangle 290"/>
            <p:cNvSpPr>
              <a:spLocks noChangeArrowheads="1"/>
            </p:cNvSpPr>
            <p:nvPr/>
          </p:nvSpPr>
          <p:spPr bwMode="auto">
            <a:xfrm>
              <a:off x="4059" y="1264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66" name="Rectangle 293"/>
            <p:cNvSpPr>
              <a:spLocks noChangeArrowheads="1"/>
            </p:cNvSpPr>
            <p:nvPr/>
          </p:nvSpPr>
          <p:spPr bwMode="auto">
            <a:xfrm>
              <a:off x="4301" y="3011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67" name="Rectangle 296"/>
            <p:cNvSpPr>
              <a:spLocks noChangeArrowheads="1"/>
            </p:cNvSpPr>
            <p:nvPr/>
          </p:nvSpPr>
          <p:spPr bwMode="auto">
            <a:xfrm>
              <a:off x="3556" y="2977"/>
              <a:ext cx="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700">
                  <a:latin typeface="Calibri" pitchFamily="34" charset="0"/>
                </a:rPr>
                <a:t> </a:t>
              </a:r>
              <a:endParaRPr lang="ru-RU" sz="1800">
                <a:latin typeface="Arial" charset="0"/>
              </a:endParaRPr>
            </a:p>
          </p:txBody>
        </p:sp>
        <p:sp>
          <p:nvSpPr>
            <p:cNvPr id="18568" name="Text Box 299"/>
            <p:cNvSpPr txBox="1">
              <a:spLocks noChangeArrowheads="1"/>
            </p:cNvSpPr>
            <p:nvPr/>
          </p:nvSpPr>
          <p:spPr bwMode="auto">
            <a:xfrm>
              <a:off x="2435" y="102"/>
              <a:ext cx="613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800" b="1" dirty="0">
                  <a:latin typeface="Arial" charset="0"/>
                </a:rPr>
                <a:t>КУГЕСИ</a:t>
              </a:r>
            </a:p>
          </p:txBody>
        </p:sp>
      </p:grpSp>
      <p:sp>
        <p:nvSpPr>
          <p:cNvPr id="174" name="Содержимое 2"/>
          <p:cNvSpPr txBox="1">
            <a:spLocks/>
          </p:cNvSpPr>
          <p:nvPr/>
        </p:nvSpPr>
        <p:spPr>
          <a:xfrm>
            <a:off x="357554" y="71438"/>
            <a:ext cx="8428892" cy="765274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ru-RU" sz="2000" b="1" kern="0" cap="all" dirty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Размещение выборной совокупности </a:t>
            </a:r>
            <a:r>
              <a:rPr lang="ru-RU" sz="2000" b="1" kern="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наблюдения</a:t>
            </a:r>
            <a:br>
              <a:rPr lang="ru-RU" sz="2000" b="1" kern="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000" b="1" kern="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2000" b="1" kern="0" cap="all" dirty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территории </a:t>
            </a:r>
            <a:r>
              <a:rPr lang="ru-RU" sz="2000" b="1" kern="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b="1" kern="0" cap="all" dirty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Чувашской Республики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ru-RU" sz="2000" b="1" dirty="0">
              <a:solidFill>
                <a:srgbClr val="8000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6" name="Таблица 17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6294029"/>
              </p:ext>
            </p:extLst>
          </p:nvPr>
        </p:nvGraphicFramePr>
        <p:xfrm>
          <a:off x="323528" y="764704"/>
          <a:ext cx="3744417" cy="554988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394113"/>
                <a:gridCol w="1350304"/>
              </a:tblGrid>
              <a:tr h="65190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/>
                        <a:t> 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Количество обследуемых домохозяйств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000" marR="9525" marT="9525" marB="0" anchor="b"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3693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Чувашская Республика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594  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48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1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Городская местность </a:t>
                      </a:r>
                      <a:endParaRPr lang="ru-RU" sz="1400" b="1" i="1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351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</a:t>
                      </a:r>
                      <a:r>
                        <a:rPr lang="ru-RU" sz="1400" b="1" u="none" strike="noStrik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Чебоксары</a:t>
                      </a: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Новочебоксарск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г.Канаш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Шумерля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Цивильск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Алатырь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Ядрин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u="none" strike="noStrike" kern="1200" noProof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Сельская местность</a:t>
                      </a:r>
                      <a:endParaRPr lang="ru-RU" sz="1400" b="1" i="1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243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Батыревский</a:t>
                      </a: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район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Вурнарский</a:t>
                      </a: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район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Ибресинский</a:t>
                      </a: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район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Канашский</a:t>
                      </a: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район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Моргаушский</a:t>
                      </a: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район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Цивильский</a:t>
                      </a:r>
                      <a:r>
                        <a:rPr lang="ru-RU" sz="1400" b="1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район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Чебоксарский</a:t>
                      </a: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район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Ядринский</a:t>
                      </a: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район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25022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70000"/>
                        </a:lnSpc>
                      </a:pPr>
                      <a:r>
                        <a:rPr lang="ru-RU" sz="1400" b="1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Яльчикский</a:t>
                      </a: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район</a:t>
                      </a:r>
                      <a:endParaRPr lang="ru-RU" sz="1400" b="1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9525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b">
                    <a:cell3D prstMaterial="dkEdge">
                      <a:bevel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0" name="Oval 297"/>
          <p:cNvSpPr>
            <a:spLocks noChangeArrowheads="1"/>
          </p:cNvSpPr>
          <p:nvPr/>
        </p:nvSpPr>
        <p:spPr bwMode="auto">
          <a:xfrm>
            <a:off x="5747238" y="2616200"/>
            <a:ext cx="42497" cy="460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kern="0" dirty="0">
              <a:solidFill>
                <a:sysClr val="windowText" lastClr="000000"/>
              </a:solidFill>
            </a:endParaRPr>
          </a:p>
        </p:txBody>
      </p:sp>
      <p:sp>
        <p:nvSpPr>
          <p:cNvPr id="18438" name="Oval 297"/>
          <p:cNvSpPr>
            <a:spLocks noChangeArrowheads="1"/>
          </p:cNvSpPr>
          <p:nvPr/>
        </p:nvSpPr>
        <p:spPr bwMode="auto">
          <a:xfrm>
            <a:off x="6434504" y="2090738"/>
            <a:ext cx="76200" cy="6350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231674" y="1206501"/>
            <a:ext cx="1769482" cy="2222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Aft>
                <a:spcPts val="1000"/>
              </a:spcAft>
              <a:defRPr/>
            </a:pPr>
            <a:r>
              <a:rPr lang="ru-RU" sz="1200" b="1" dirty="0" smtClean="0">
                <a:solidFill>
                  <a:srgbClr val="24201D"/>
                </a:solidFill>
                <a:latin typeface="Arial" pitchFamily="34" charset="0"/>
              </a:rPr>
              <a:t>Новочебоксарск</a:t>
            </a:r>
            <a:endParaRPr lang="ru-RU" sz="1200" b="1" dirty="0">
              <a:solidFill>
                <a:srgbClr val="24201D"/>
              </a:solidFill>
              <a:latin typeface="Arial" pitchFamily="34" charset="0"/>
            </a:endParaRPr>
          </a:p>
        </p:txBody>
      </p:sp>
      <p:pic>
        <p:nvPicPr>
          <p:cNvPr id="184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1543" y="1144589"/>
            <a:ext cx="89388" cy="73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3488" name="Прямоугольник 63487"/>
          <p:cNvSpPr/>
          <p:nvPr/>
        </p:nvSpPr>
        <p:spPr>
          <a:xfrm>
            <a:off x="6804248" y="1052736"/>
            <a:ext cx="1196775" cy="1616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latin typeface="+mj-lt"/>
              </a:rPr>
              <a:t>Чебоксары</a:t>
            </a:r>
            <a:endParaRPr lang="ru-RU" sz="1200" b="1" dirty="0">
              <a:solidFill>
                <a:srgbClr val="24201D"/>
              </a:solidFill>
              <a:latin typeface="+mj-lt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5292080" y="6525344"/>
            <a:ext cx="360040" cy="1440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рямоугольник 177"/>
          <p:cNvSpPr/>
          <p:nvPr/>
        </p:nvSpPr>
        <p:spPr>
          <a:xfrm>
            <a:off x="5724128" y="6500834"/>
            <a:ext cx="33208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1400" b="1" dirty="0" smtClean="0">
                <a:solidFill>
                  <a:srgbClr val="1A0599"/>
                </a:solidFill>
                <a:latin typeface="Calibri" pitchFamily="34" charset="0"/>
              </a:rPr>
              <a:t> - </a:t>
            </a:r>
            <a:r>
              <a:rPr lang="ru-RU" sz="1200" b="1" dirty="0" smtClean="0">
                <a:solidFill>
                  <a:srgbClr val="1A0599"/>
                </a:solidFill>
                <a:latin typeface="Calibri" pitchFamily="34" charset="0"/>
              </a:rPr>
              <a:t>города </a:t>
            </a:r>
            <a:r>
              <a:rPr lang="ru-RU" sz="1200" b="1" smtClean="0">
                <a:solidFill>
                  <a:srgbClr val="1A0599"/>
                </a:solidFill>
                <a:latin typeface="Calibri" pitchFamily="34" charset="0"/>
              </a:rPr>
              <a:t>и районы, </a:t>
            </a:r>
            <a:r>
              <a:rPr lang="ru-RU" sz="1200" b="1" dirty="0" smtClean="0">
                <a:solidFill>
                  <a:srgbClr val="1A0599"/>
                </a:solidFill>
                <a:latin typeface="Calibri" pitchFamily="34" charset="0"/>
              </a:rPr>
              <a:t>охваченные наблюдением</a:t>
            </a:r>
            <a:endParaRPr lang="ru-RU" sz="1200" b="1" dirty="0">
              <a:solidFill>
                <a:srgbClr val="1A05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16_mihalevichi\Desktop\!Краснова\2013_12_10 Семинар\картинки\3026_32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811254" cy="12221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748464" cy="1138138"/>
          </a:xfrm>
        </p:spPr>
        <p:txBody>
          <a:bodyPr>
            <a:normAutofit/>
          </a:bodyPr>
          <a:lstStyle/>
          <a:p>
            <a:pPr lvl="0"/>
            <a:r>
              <a:rPr lang="ru-RU" sz="2200" cap="all" dirty="0" smtClean="0">
                <a:solidFill>
                  <a:srgbClr val="1A0599"/>
                </a:solidFill>
                <a:effectLst/>
                <a:latin typeface="+mn-lt"/>
              </a:rPr>
              <a:t/>
            </a:r>
            <a:br>
              <a:rPr lang="ru-RU" sz="2200" cap="all" dirty="0" smtClean="0">
                <a:solidFill>
                  <a:srgbClr val="1A0599"/>
                </a:solidFill>
                <a:effectLst/>
                <a:latin typeface="+mn-lt"/>
              </a:rPr>
            </a:br>
            <a:r>
              <a:rPr lang="ru-RU" sz="22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200" cap="all" dirty="0" err="1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sz="22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населения  в КОУЖ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6000" b="1" dirty="0" smtClean="0">
                <a:solidFill>
                  <a:srgbClr val="1A0599"/>
                </a:solidFill>
              </a:rPr>
              <a:t>    </a:t>
            </a:r>
          </a:p>
          <a:p>
            <a:pPr>
              <a:buNone/>
            </a:pPr>
            <a:r>
              <a:rPr lang="ru-RU" sz="6000" b="1" dirty="0" smtClean="0">
                <a:solidFill>
                  <a:srgbClr val="1A0599"/>
                </a:solidFill>
              </a:rPr>
              <a:t>    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Охват</a:t>
            </a:r>
            <a:r>
              <a:rPr lang="ru-RU" sz="7200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……………………………………………….. </a:t>
            </a:r>
            <a:r>
              <a:rPr lang="ru-RU" sz="7200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594 домохозяйства</a:t>
            </a:r>
            <a:endParaRPr lang="en-US" sz="7200" b="1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в том числе: в городской местности ………    351 домохозяйство</a:t>
            </a:r>
          </a:p>
          <a:p>
            <a:pPr>
              <a:buNone/>
            </a:pP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в сельской  местности  ………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243 домохозяйства</a:t>
            </a:r>
          </a:p>
          <a:p>
            <a:pPr>
              <a:buNone/>
            </a:pPr>
            <a:endParaRPr lang="ru-RU" sz="7200" b="1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Посещено ……………………………………………  946 домохозяйств </a:t>
            </a:r>
          </a:p>
          <a:p>
            <a:pPr>
              <a:buNone/>
            </a:pP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ru-RU" sz="7200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7200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Опрошено из основного списка………… ……… 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378 домохозяйств (63,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%)</a:t>
            </a:r>
          </a:p>
          <a:p>
            <a:pPr lvl="0">
              <a:buNone/>
            </a:pP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из резервного списка………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7200" b="1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……….  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207 домохозяйств (34,9%)</a:t>
            </a:r>
          </a:p>
          <a:p>
            <a:pPr lvl="0">
              <a:buNone/>
            </a:pP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из дополнительного списка…………   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9 домохозяйств (1,5%)</a:t>
            </a:r>
          </a:p>
          <a:p>
            <a:pPr lvl="0">
              <a:buNone/>
            </a:pPr>
            <a:endParaRPr lang="ru-RU" sz="7200" b="1" dirty="0" smtClean="0">
              <a:solidFill>
                <a:srgbClr val="1A05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Категорически отказались от участия…… …..  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93 домохозяйства (9,8%)</a:t>
            </a:r>
          </a:p>
          <a:p>
            <a:pPr lvl="0">
              <a:spcAft>
                <a:spcPts val="1200"/>
              </a:spcAft>
              <a:buNone/>
            </a:pP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7200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Не достижимы по различным причинам……..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7200" b="1" dirty="0" smtClean="0">
                <a:solidFill>
                  <a:srgbClr val="1A0599"/>
                </a:solidFill>
                <a:latin typeface="Times New Roman" pitchFamily="18" charset="0"/>
                <a:cs typeface="Times New Roman" pitchFamily="18" charset="0"/>
              </a:rPr>
              <a:t>9 домохозяйств (27,4%</a:t>
            </a:r>
            <a:r>
              <a:rPr lang="ru-RU" sz="7200" b="1" dirty="0" smtClean="0">
                <a:solidFill>
                  <a:srgbClr val="1A0599"/>
                </a:solidFill>
              </a:rPr>
              <a:t>)</a:t>
            </a:r>
          </a:p>
          <a:p>
            <a:pPr lvl="0">
              <a:buNone/>
            </a:pPr>
            <a:r>
              <a:rPr lang="ru-RU" sz="7200" b="1" dirty="0" smtClean="0">
                <a:solidFill>
                  <a:srgbClr val="1A0599"/>
                </a:solidFill>
              </a:rPr>
              <a:t>                                                </a:t>
            </a:r>
            <a:r>
              <a:rPr lang="ru-RU" sz="7200" dirty="0" smtClean="0">
                <a:solidFill>
                  <a:srgbClr val="1A0599"/>
                </a:solidFill>
              </a:rPr>
              <a:t>              </a:t>
            </a:r>
          </a:p>
          <a:p>
            <a:pPr lvl="0">
              <a:buNone/>
            </a:pPr>
            <a:r>
              <a:rPr lang="ru-RU" sz="7200" b="1" dirty="0" smtClean="0">
                <a:solidFill>
                  <a:schemeClr val="accent5">
                    <a:lumMod val="50000"/>
                  </a:schemeClr>
                </a:solidFill>
              </a:rPr>
              <a:t>    </a:t>
            </a:r>
            <a:endParaRPr lang="ru-RU" sz="7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2880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ЖИЛИЩНЫЕ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НАМЕРЕНИЯ ПО ИХ УЛУЧШЕНИЮ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0" y="5929330"/>
            <a:ext cx="9144000" cy="50006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i="0" u="none" strike="noStrike" kern="120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Комплексное  </a:t>
            </a:r>
            <a:r>
              <a:rPr lang="ru-RU" sz="2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наблюдение</a:t>
            </a:r>
            <a:r>
              <a:rPr kumimoji="0" lang="ru-RU" sz="2000" i="0" u="none" strike="noStrike" kern="1200" normalizeH="0" baseline="0" noProof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условий  жизни  населения</a:t>
            </a:r>
            <a:endParaRPr kumimoji="0" lang="ru-RU" sz="2000" i="0" u="none" strike="noStrike" kern="1200" normalizeH="0" baseline="0" noProof="0" dirty="0">
              <a:ln>
                <a:solidFill>
                  <a:schemeClr val="bg1"/>
                </a:solidFill>
              </a:ln>
              <a:solidFill>
                <a:schemeClr val="bg1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жилищных условий</a:t>
            </a:r>
            <a:r>
              <a:rPr lang="ru-RU" sz="24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cap="all" dirty="0" smtClean="0">
                <a:solidFill>
                  <a:srgbClr val="1A05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(в процентах к числу домохозяйств соответствующей группы)</a:t>
            </a:r>
            <a:r>
              <a:rPr lang="en-US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*)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2498483934"/>
              </p:ext>
            </p:extLst>
          </p:nvPr>
        </p:nvGraphicFramePr>
        <p:xfrm>
          <a:off x="323528" y="1628800"/>
          <a:ext cx="853475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  <a:fontScheme name="Открытая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</a:minorFont>
  </a:fontScheme>
  <a:fmtScheme name="Открытая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95000" t="-106500" r="5000" b="2065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6850</TotalTime>
  <Words>2969</Words>
  <Application>Microsoft Office PowerPoint</Application>
  <PresentationFormat>Экран (4:3)</PresentationFormat>
  <Paragraphs>996</Paragraphs>
  <Slides>59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59</vt:i4>
      </vt:variant>
    </vt:vector>
  </HeadingPairs>
  <TitlesOfParts>
    <vt:vector size="60" baseType="lpstr">
      <vt:lpstr>Открытая</vt:lpstr>
      <vt:lpstr>Слайд 1</vt:lpstr>
      <vt:lpstr>Слайд 2</vt:lpstr>
      <vt:lpstr>Слайд 3</vt:lpstr>
      <vt:lpstr>ЦЕЛИ КОМПЛЕКСНОГО НАБЛЮДЕНИЯ  УСЛОВИЙ ЖИЗНИ НАСЕЛЕНИЯ  </vt:lpstr>
      <vt:lpstr>Слайд 5</vt:lpstr>
      <vt:lpstr>Слайд 6</vt:lpstr>
      <vt:lpstr>                             уЧАСТИЕ населения  в КОУЖ</vt:lpstr>
      <vt:lpstr>Слайд 8</vt:lpstr>
      <vt:lpstr>Характеристика жилищных условий (в процентах к числу домохозяйств соответствующей группы)  *)</vt:lpstr>
      <vt:lpstr>     Размер жилой площади на члена домохозяйства </vt:lpstr>
      <vt:lpstr>Оценка домохозяйствами состояния  занимаемого жилого помещения</vt:lpstr>
      <vt:lpstr>ДОЛЯ РЕСПОНДЕНТОВ, УКАЗАВШИХ НА НАЛИЧИЕ ПРОБЛЕМ В СВОЕМ НАСЕЛЕННОМ ПУНКТЕ (в процентах к числу респондентов в возрасте 15 лет и более)</vt:lpstr>
      <vt:lpstr>ВАРИАНТЫ УЛУЧШЕНИЯ ЖИЛИЩНЫХ УСЛОВИЙ  (в процентах к числу домохозяйств, собирающихся улучшить свои жилищные условия)</vt:lpstr>
      <vt:lpstr>Обеспеченность населения  жилищно-коммунальными услугами ( в процентах к общему числу домохозяйств)</vt:lpstr>
      <vt:lpstr>Оценка домохозяйствами качества воды, поступающей из наиболее доступного источника ( процентах к числу домохозяйств соответствующей группы)</vt:lpstr>
      <vt:lpstr>Слайд 16</vt:lpstr>
      <vt:lpstr>Слайд 17</vt:lpstr>
      <vt:lpstr>Слайд 18</vt:lpstr>
      <vt:lpstr>ОЦЕНКА УСЛОВИЙ ТРУДА  (в процентах к занятому населению соответствующей группы) 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  НАЛИЧИЕ ПРОФЕССИОНАЛЬНОГО ОБРАЗОВАНИЯ  (в процентах от числа респондентов в возрасте 15 лет и более) </vt:lpstr>
      <vt:lpstr>Слайд 34</vt:lpstr>
      <vt:lpstr>  ОЦЕНКА СОСТОЯНИЯ ЗДОРОВЬЯ ДЕТЕЙ (в процентах к числу респондентов в возрасте до 15 лет)  </vt:lpstr>
      <vt:lpstr>ПОТРЕБНОСТЬ В МЕДИЦИНСКОЙ ПОМОЩИ И ПОЛУЧЕНИЕ АМБУЛАТОРНО-ПОЛИКЛИННИЧЕСКОЙ ПОМОЩИ</vt:lpstr>
      <vt:lpstr>   ПОСЕЩЕНИЕ  ОБРАЗОВАТЕЛЬНЫХ ОРГАНИЗАЦИЙ  </vt:lpstr>
      <vt:lpstr>Слайд 38</vt:lpstr>
      <vt:lpstr>Слайд 39</vt:lpstr>
      <vt:lpstr>  ИСПОЛЬЗОВАНИЕ ВЫХОДА В ИНТЕРНЕТ  (в процентах к числу респондентов в возрасте до 15 лет) </vt:lpstr>
      <vt:lpstr>НАМЕРЕНИЯ РОДИТЕЛЕЙ  ПО ПРОДОЛЖЕНИЮ ОБУЧЕНИЯ ДЕТЕЙ (в процентах)</vt:lpstr>
      <vt:lpstr>ТРАНСПОРТ</vt:lpstr>
      <vt:lpstr>ТРАНСПОРТНОЕ ОБСЛУЖИВАНИЕ (в процентах к числу респондентов в возрасте 15 лет и более) </vt:lpstr>
      <vt:lpstr>ТРАНСПОРТНОЕ ОБСЛУЖИВАНИЕ (в процентах к числу респондентов в возрасте 15 лет и более,  пользующихся транспортом)</vt:lpstr>
      <vt:lpstr>ТОРГОВЛЯ И БЫТОВОЕ ОБСЛУЖИВАНИЕ </vt:lpstr>
      <vt:lpstr>УДОВЛЕТВОРЕННОСТЬ УСЛУГАМИ ТОРГОВЛИ И БЫТОВОГО ОБСЛУЖИВАНИЯ (в процентах к числу респондентов в возрасте 15 лет и более)</vt:lpstr>
      <vt:lpstr>ПРИЧИНЫ НЕУДОВЛЕТВОРЕННОСТИ ТОРГОВЫМ И БЫТОВЫМ ОБСЛУЖИВАНИЕМ   (в процентах к числу респондентов в возрасте 15 лет и более)</vt:lpstr>
      <vt:lpstr> МЕСТА ПРИОБРЕТЕНИЯ ТОВАРОВ НАСЕЛЕНИЕМ (в процентах к числу респондентов в возрасте 15 лет и более) 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Nikita Guryev</dc:creator>
  <cp:lastModifiedBy>P21_BugulovaZK</cp:lastModifiedBy>
  <cp:revision>866</cp:revision>
  <dcterms:modified xsi:type="dcterms:W3CDTF">2016-04-12T07:53:16Z</dcterms:modified>
</cp:coreProperties>
</file>