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7"/>
  </p:notesMasterIdLst>
  <p:sldIdLst>
    <p:sldId id="256" r:id="rId2"/>
    <p:sldId id="268" r:id="rId3"/>
    <p:sldId id="271" r:id="rId4"/>
    <p:sldId id="258" r:id="rId5"/>
    <p:sldId id="272" r:id="rId6"/>
    <p:sldId id="259" r:id="rId7"/>
    <p:sldId id="260" r:id="rId8"/>
    <p:sldId id="262" r:id="rId9"/>
    <p:sldId id="273" r:id="rId10"/>
    <p:sldId id="263" r:id="rId11"/>
    <p:sldId id="264" r:id="rId12"/>
    <p:sldId id="265" r:id="rId13"/>
    <p:sldId id="266" r:id="rId14"/>
    <p:sldId id="267" r:id="rId15"/>
    <p:sldId id="270" r:id="rId16"/>
  </p:sldIdLst>
  <p:sldSz cx="9144000" cy="6858000" type="screen4x3"/>
  <p:notesSz cx="6692900" cy="98679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98EC"/>
    <a:srgbClr val="FF99FF"/>
    <a:srgbClr val="8EDF6D"/>
    <a:srgbClr val="530AD6"/>
    <a:srgbClr val="B5F1F9"/>
    <a:srgbClr val="3C60FA"/>
    <a:srgbClr val="00FFFF"/>
    <a:srgbClr val="66FFFF"/>
    <a:srgbClr val="03DD0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3553" autoAdjust="0"/>
  </p:normalViewPr>
  <p:slideViewPr>
    <p:cSldViewPr>
      <p:cViewPr varScale="1">
        <p:scale>
          <a:sx n="65" d="100"/>
          <a:sy n="65" d="100"/>
        </p:scale>
        <p:origin x="-5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1074;&#1087;&#1085;-2010\&#1050;&#1085;&#1080;&#1075;&#1072;1.xlsx" TargetMode="Externa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&#1074;&#1087;&#1085;-2010\&#1050;&#1085;&#1080;&#1075;&#1072;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74;&#1087;&#1085;-2010\&#1050;&#1085;&#1080;&#1075;&#1072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74;&#1087;&#1085;-2010\&#1050;&#1085;&#1080;&#1075;&#1072;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74;&#1087;&#1085;-2010\&#1050;&#1085;&#1080;&#1075;&#1072;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74;&#1087;&#1085;-2010\&#1050;&#1085;&#1080;&#1075;&#1072;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74;&#1087;&#1085;-2010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5"/>
  <c:chart>
    <c:view3D>
      <c:depthPercent val="300"/>
      <c:rAngAx val="1"/>
    </c:view3D>
    <c:floor>
      <c:spPr>
        <a:solidFill>
          <a:srgbClr val="3891A7">
            <a:lumMod val="20000"/>
            <a:lumOff val="80000"/>
            <a:alpha val="39000"/>
          </a:srgbClr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9.4494265440992667E-2"/>
          <c:y val="3.9043493329940691E-2"/>
          <c:w val="0.76045196533012061"/>
          <c:h val="0.54062351933472064"/>
        </c:manualLayout>
      </c:layout>
      <c:bar3DChart>
        <c:barDir val="col"/>
        <c:grouping val="clustered"/>
        <c:ser>
          <c:idx val="0"/>
          <c:order val="0"/>
          <c:tx>
            <c:strRef>
              <c:f>Лист6!$B$4</c:f>
              <c:strCache>
                <c:ptCount val="1"/>
                <c:pt idx="0">
                  <c:v>2002 г.</c:v>
                </c:pt>
              </c:strCache>
            </c:strRef>
          </c:tx>
          <c:spPr>
            <a:solidFill>
              <a:srgbClr val="0070C0"/>
            </a:solidFill>
          </c:spPr>
          <c:dPt>
            <c:idx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2"/>
            <c:spPr>
              <a:gradFill>
                <a:gsLst>
                  <a:gs pos="0">
                    <a:srgbClr val="FFF200">
                      <a:alpha val="3000"/>
                    </a:srgbClr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c:spPr>
          </c:dPt>
          <c:dPt>
            <c:idx val="3"/>
            <c:spPr>
              <a:gradFill>
                <a:gsLst>
                  <a:gs pos="0">
                    <a:srgbClr val="8488C4">
                      <a:alpha val="0"/>
                    </a:srgbClr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 scaled="0"/>
              </a:gradFill>
            </c:spPr>
          </c:dPt>
          <c:dPt>
            <c:idx val="4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5"/>
            <c:spPr>
              <a:solidFill>
                <a:srgbClr val="B698EC"/>
              </a:solidFill>
            </c:spPr>
          </c:dPt>
          <c:dPt>
            <c:idx val="6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</c:spPr>
          </c:dPt>
          <c:dLbls>
            <c:dLbl>
              <c:idx val="0"/>
              <c:layout>
                <c:manualLayout>
                  <c:x val="1.3788178571691132E-2"/>
                  <c:y val="-5.8509158551543018E-2"/>
                </c:manualLayout>
              </c:layout>
              <c:showVal val="1"/>
            </c:dLbl>
            <c:dLbl>
              <c:idx val="1"/>
              <c:layout>
                <c:manualLayout>
                  <c:x val="2.7071618064382057E-2"/>
                  <c:y val="-3.375518155326284E-2"/>
                </c:manualLayout>
              </c:layout>
              <c:showVal val="1"/>
            </c:dLbl>
            <c:dLbl>
              <c:idx val="2"/>
              <c:layout>
                <c:manualLayout>
                  <c:x val="1.7905548333248301E-2"/>
                  <c:y val="-4.050621786391545E-2"/>
                </c:manualLayout>
              </c:layout>
              <c:showVal val="1"/>
            </c:dLbl>
            <c:dLbl>
              <c:idx val="3"/>
              <c:layout>
                <c:manualLayout>
                  <c:x val="1.0916147167345762E-2"/>
                  <c:y val="-3.825604961958534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348,5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2.6510643120696856E-2"/>
                  <c:y val="-3.600552699014703E-2"/>
                </c:manualLayout>
              </c:layout>
              <c:showVal val="1"/>
            </c:dLbl>
            <c:dLbl>
              <c:idx val="5"/>
              <c:layout>
                <c:manualLayout>
                  <c:x val="2.183229433469154E-2"/>
                  <c:y val="-3.150483611637865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>
                <c:manualLayout>
                  <c:x val="2.9629542311367101E-2"/>
                  <c:y val="-3.375518155326284E-2"/>
                </c:manualLayout>
              </c:layout>
              <c:showVal val="1"/>
            </c:dLbl>
            <c:dLbl>
              <c:idx val="7"/>
              <c:layout>
                <c:manualLayout>
                  <c:x val="-1.5594495953351101E-3"/>
                  <c:y val="-4.7257254174567977E-2"/>
                </c:manualLayout>
              </c:layout>
              <c:showVal val="1"/>
            </c:dLbl>
            <c:dLbl>
              <c:idx val="8"/>
              <c:layout>
                <c:manualLayout>
                  <c:x val="-1.5594495953351101E-2"/>
                  <c:y val="-1.8002763495073466E-2"/>
                </c:manualLayout>
              </c:layout>
              <c:showVal val="1"/>
            </c:dLbl>
            <c:showVal val="1"/>
          </c:dLbls>
          <c:cat>
            <c:strRef>
              <c:f>Лист6!$A$5:$A$11</c:f>
              <c:strCache>
                <c:ptCount val="7"/>
                <c:pt idx="0">
                  <c:v>Все население</c:v>
                </c:pt>
                <c:pt idx="1">
                  <c:v>указавшие национальность</c:v>
                </c:pt>
                <c:pt idx="2">
                  <c:v>чуваши</c:v>
                </c:pt>
                <c:pt idx="3">
                  <c:v>русские</c:v>
                </c:pt>
                <c:pt idx="4">
                  <c:v>татары</c:v>
                </c:pt>
                <c:pt idx="5">
                  <c:v>мордва</c:v>
                </c:pt>
                <c:pt idx="6">
                  <c:v>украинцы</c:v>
                </c:pt>
              </c:strCache>
            </c:strRef>
          </c:cat>
          <c:val>
            <c:numRef>
              <c:f>Лист6!$B$5:$B$11</c:f>
              <c:numCache>
                <c:formatCode>General</c:formatCode>
                <c:ptCount val="7"/>
                <c:pt idx="0">
                  <c:v>1313.8</c:v>
                </c:pt>
                <c:pt idx="1">
                  <c:v>1310.3</c:v>
                </c:pt>
                <c:pt idx="2">
                  <c:v>889.3</c:v>
                </c:pt>
                <c:pt idx="3">
                  <c:v>348.3</c:v>
                </c:pt>
                <c:pt idx="4">
                  <c:v>36.4</c:v>
                </c:pt>
                <c:pt idx="5">
                  <c:v>16</c:v>
                </c:pt>
                <c:pt idx="6">
                  <c:v>6.4</c:v>
                </c:pt>
              </c:numCache>
            </c:numRef>
          </c:val>
        </c:ser>
        <c:ser>
          <c:idx val="1"/>
          <c:order val="1"/>
          <c:tx>
            <c:strRef>
              <c:f>Лист6!$C$4</c:f>
              <c:strCache>
                <c:ptCount val="1"/>
                <c:pt idx="0">
                  <c:v>2010 г.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dPt>
            <c:idx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1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2"/>
            <c:spPr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c:spPr>
          </c:dPt>
          <c:dPt>
            <c:idx val="3"/>
            <c:spPr>
              <a:gradFill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 scaled="0"/>
              </a:gradFill>
            </c:spPr>
          </c:dPt>
          <c:dPt>
            <c:idx val="4"/>
            <c:spPr>
              <a:solidFill>
                <a:srgbClr val="FF99FF"/>
              </a:solidFill>
            </c:spPr>
          </c:dPt>
          <c:dPt>
            <c:idx val="5"/>
            <c:spPr>
              <a:solidFill>
                <a:srgbClr val="530AD6"/>
              </a:solidFill>
            </c:spPr>
          </c:dPt>
          <c:dPt>
            <c:idx val="6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</c:spPr>
          </c:dPt>
          <c:dLbls>
            <c:dLbl>
              <c:idx val="0"/>
              <c:layout>
                <c:manualLayout>
                  <c:x val="3.2187489016738666E-2"/>
                  <c:y val="-2.7004322435164388E-2"/>
                </c:manualLayout>
              </c:layout>
              <c:showVal val="1"/>
            </c:dLbl>
            <c:dLbl>
              <c:idx val="1"/>
              <c:layout>
                <c:manualLayout>
                  <c:x val="5.0339868052826031E-2"/>
                  <c:y val="-3.1504836116378651E-2"/>
                </c:manualLayout>
              </c:layout>
              <c:showVal val="1"/>
            </c:dLbl>
            <c:dLbl>
              <c:idx val="2"/>
              <c:layout>
                <c:manualLayout>
                  <c:x val="4.2105128529711794E-2"/>
                  <c:y val="-4.050621786391545E-2"/>
                </c:manualLayout>
              </c:layout>
              <c:showVal val="1"/>
            </c:dLbl>
            <c:dLbl>
              <c:idx val="3"/>
              <c:layout>
                <c:manualLayout>
                  <c:x val="4.6783365068746564E-2"/>
                  <c:y val="-3.1504836116378651E-2"/>
                </c:manualLayout>
              </c:layout>
              <c:showVal val="1"/>
            </c:dLbl>
            <c:dLbl>
              <c:idx val="4"/>
              <c:layout>
                <c:manualLayout>
                  <c:x val="4.5224038264718172E-2"/>
                  <c:y val="-2.4753799805726086E-2"/>
                </c:manualLayout>
              </c:layout>
              <c:showVal val="1"/>
            </c:dLbl>
            <c:dLbl>
              <c:idx val="5"/>
              <c:layout>
                <c:manualLayout>
                  <c:x val="4.0545689478712836E-2"/>
                  <c:y val="-2.025310893195771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>
                <c:manualLayout>
                  <c:x val="4.83429374553885E-2"/>
                  <c:y val="-9.0013817475367575E-3"/>
                </c:manualLayout>
              </c:layout>
              <c:showVal val="1"/>
            </c:dLbl>
            <c:showVal val="1"/>
          </c:dLbls>
          <c:cat>
            <c:strRef>
              <c:f>Лист6!$A$5:$A$11</c:f>
              <c:strCache>
                <c:ptCount val="7"/>
                <c:pt idx="0">
                  <c:v>Все население</c:v>
                </c:pt>
                <c:pt idx="1">
                  <c:v>указавшие национальность</c:v>
                </c:pt>
                <c:pt idx="2">
                  <c:v>чуваши</c:v>
                </c:pt>
                <c:pt idx="3">
                  <c:v>русские</c:v>
                </c:pt>
                <c:pt idx="4">
                  <c:v>татары</c:v>
                </c:pt>
                <c:pt idx="5">
                  <c:v>мордва</c:v>
                </c:pt>
                <c:pt idx="6">
                  <c:v>украинцы</c:v>
                </c:pt>
              </c:strCache>
            </c:strRef>
          </c:cat>
          <c:val>
            <c:numRef>
              <c:f>Лист6!$C$5:$C$11</c:f>
              <c:numCache>
                <c:formatCode>General</c:formatCode>
                <c:ptCount val="7"/>
                <c:pt idx="0">
                  <c:v>1251.5999999999999</c:v>
                </c:pt>
                <c:pt idx="1">
                  <c:v>1203.5999999999999</c:v>
                </c:pt>
                <c:pt idx="2">
                  <c:v>814.8</c:v>
                </c:pt>
                <c:pt idx="3">
                  <c:v>323.3</c:v>
                </c:pt>
                <c:pt idx="4">
                  <c:v>34.200000000000003</c:v>
                </c:pt>
                <c:pt idx="5">
                  <c:v>13</c:v>
                </c:pt>
                <c:pt idx="6">
                  <c:v>4.7</c:v>
                </c:pt>
              </c:numCache>
            </c:numRef>
          </c:val>
        </c:ser>
        <c:shape val="cylinder"/>
        <c:axId val="70252032"/>
        <c:axId val="70253568"/>
        <c:axId val="0"/>
      </c:bar3DChart>
      <c:catAx>
        <c:axId val="70252032"/>
        <c:scaling>
          <c:orientation val="minMax"/>
        </c:scaling>
        <c:axPos val="b"/>
        <c:tickLblPos val="nextTo"/>
        <c:crossAx val="70253568"/>
        <c:crosses val="autoZero"/>
        <c:auto val="1"/>
        <c:lblAlgn val="ctr"/>
        <c:lblOffset val="100"/>
      </c:catAx>
      <c:valAx>
        <c:axId val="70253568"/>
        <c:scaling>
          <c:orientation val="minMax"/>
        </c:scaling>
        <c:delete val="1"/>
        <c:axPos val="l"/>
        <c:numFmt formatCode="General" sourceLinked="1"/>
        <c:tickLblPos val="none"/>
        <c:crossAx val="70252032"/>
        <c:crosses val="autoZero"/>
        <c:crossBetween val="between"/>
      </c:valAx>
    </c:plotArea>
    <c:plotVisOnly val="1"/>
  </c:chart>
  <c:spPr>
    <a:noFill/>
    <a:ln>
      <a:noFill/>
    </a:ln>
  </c:spPr>
  <c:txPr>
    <a:bodyPr/>
    <a:lstStyle/>
    <a:p>
      <a:pPr>
        <a:defRPr sz="16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300"/>
      <c:perspective val="30"/>
    </c:view3D>
    <c:floor>
      <c:spPr>
        <a:solidFill>
          <a:srgbClr val="00B0F0">
            <a:alpha val="13000"/>
          </a:srgbClr>
        </a:solidFill>
      </c:spPr>
    </c:floor>
    <c:plotArea>
      <c:layout/>
      <c:bar3DChart>
        <c:barDir val="col"/>
        <c:grouping val="stacked"/>
        <c:ser>
          <c:idx val="0"/>
          <c:order val="0"/>
          <c:tx>
            <c:strRef>
              <c:f>Лист23!$A$2</c:f>
              <c:strCache>
                <c:ptCount val="1"/>
                <c:pt idx="0">
                  <c:v>Городское население</c:v>
                </c:pt>
              </c:strCache>
            </c:strRef>
          </c:tx>
          <c:spPr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ln w="38100">
              <a:solidFill>
                <a:schemeClr val="tx1"/>
              </a:solidFill>
            </a:ln>
          </c:spPr>
          <c:dPt>
            <c:idx val="1"/>
            <c:spPr>
              <a:gradFill flip="none" rotWithShape="1">
                <a:gsLst>
                  <a:gs pos="83000">
                    <a:srgbClr val="3C60FA"/>
                  </a:gs>
                  <a:gs pos="83000">
                    <a:schemeClr val="bg1"/>
                  </a:gs>
                </a:gsLst>
                <a:path path="rect">
                  <a:fillToRect l="100000" t="100000"/>
                </a:path>
                <a:tileRect r="-100000" b="-100000"/>
              </a:gradFill>
              <a:ln w="38100">
                <a:solidFill>
                  <a:schemeClr val="tx1"/>
                </a:solidFill>
              </a:ln>
            </c:spPr>
          </c:dPt>
          <c:dPt>
            <c:idx val="2"/>
            <c:spPr>
              <a:solidFill>
                <a:srgbClr val="FF99FF"/>
              </a:solidFill>
              <a:ln w="38100">
                <a:solidFill>
                  <a:schemeClr val="tx1"/>
                </a:solidFill>
              </a:ln>
            </c:spPr>
          </c:dPt>
          <c:dPt>
            <c:idx val="3"/>
            <c:spPr>
              <a:solidFill>
                <a:srgbClr val="530AD6"/>
              </a:solidFill>
              <a:ln w="38100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7.7635355186550459E-2"/>
                  <c:y val="-6.390673733461795E-2"/>
                </c:manualLayout>
              </c:layout>
              <c:showVal val="1"/>
            </c:dLbl>
            <c:dLbl>
              <c:idx val="1"/>
              <c:layout>
                <c:manualLayout>
                  <c:x val="5.8340665444375092E-2"/>
                  <c:y val="-0.13943288145734842"/>
                </c:manualLayout>
              </c:layout>
              <c:showVal val="1"/>
            </c:dLbl>
            <c:dLbl>
              <c:idx val="2"/>
              <c:layout>
                <c:manualLayout>
                  <c:x val="6.5126056825845532E-2"/>
                  <c:y val="-5.2287330546505584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35</a:t>
                    </a:r>
                    <a:r>
                      <a:rPr lang="ru-RU" smtClean="0"/>
                      <a:t>,0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>
                <c:manualLayout>
                  <c:x val="6.5126056825845532E-2"/>
                  <c:y val="-0.10166980939598298"/>
                </c:manualLayout>
              </c:layout>
              <c:showVal val="1"/>
            </c:dLbl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</c:spPr>
            <c:showVal val="1"/>
          </c:dLbls>
          <c:cat>
            <c:strRef>
              <c:f>Лист23!$B$1:$E$1</c:f>
              <c:strCache>
                <c:ptCount val="4"/>
                <c:pt idx="0">
                  <c:v>чуваши</c:v>
                </c:pt>
                <c:pt idx="1">
                  <c:v>русские</c:v>
                </c:pt>
                <c:pt idx="2">
                  <c:v>татары</c:v>
                </c:pt>
                <c:pt idx="3">
                  <c:v>мордва</c:v>
                </c:pt>
              </c:strCache>
            </c:strRef>
          </c:cat>
          <c:val>
            <c:numRef>
              <c:f>Лист23!$B$2:$E$2</c:f>
              <c:numCache>
                <c:formatCode>General</c:formatCode>
                <c:ptCount val="4"/>
                <c:pt idx="0">
                  <c:v>47.2</c:v>
                </c:pt>
                <c:pt idx="1">
                  <c:v>84.9</c:v>
                </c:pt>
                <c:pt idx="2">
                  <c:v>35</c:v>
                </c:pt>
                <c:pt idx="3">
                  <c:v>49.6</c:v>
                </c:pt>
              </c:numCache>
            </c:numRef>
          </c:val>
        </c:ser>
        <c:ser>
          <c:idx val="1"/>
          <c:order val="1"/>
          <c:tx>
            <c:strRef>
              <c:f>Лист23!$A$3</c:f>
              <c:strCache>
                <c:ptCount val="1"/>
                <c:pt idx="0">
                  <c:v>Сельское население</c:v>
                </c:pt>
              </c:strCache>
            </c:strRef>
          </c:tx>
          <c:spPr>
            <a:gradFill>
              <a:gsLst>
                <a:gs pos="0">
                  <a:srgbClr val="FFF200">
                    <a:alpha val="11000"/>
                  </a:srgbClr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ln w="38100">
              <a:solidFill>
                <a:schemeClr val="tx1"/>
              </a:solidFill>
            </a:ln>
          </c:spPr>
          <c:dPt>
            <c:idx val="0"/>
            <c:spPr>
              <a:gradFill>
                <a:gsLst>
                  <a:gs pos="0">
                    <a:srgbClr val="FFF200">
                      <a:alpha val="0"/>
                    </a:srgbClr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  <a:ln w="38100">
                <a:solidFill>
                  <a:schemeClr val="tx1"/>
                </a:solidFill>
              </a:ln>
            </c:spPr>
          </c:dPt>
          <c:dPt>
            <c:idx val="1"/>
            <c:spPr>
              <a:gradFill>
                <a:gsLst>
                  <a:gs pos="0">
                    <a:srgbClr val="8488C4">
                      <a:alpha val="0"/>
                    </a:srgbClr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 scaled="0"/>
              </a:gradFill>
              <a:ln w="38100">
                <a:solidFill>
                  <a:schemeClr val="tx1"/>
                </a:solidFill>
              </a:ln>
            </c:spPr>
          </c:dPt>
          <c:dPt>
            <c:idx val="2"/>
            <c:spPr>
              <a:solidFill>
                <a:schemeClr val="accent3">
                  <a:lumMod val="40000"/>
                  <a:lumOff val="60000"/>
                </a:schemeClr>
              </a:solidFill>
              <a:ln w="38100">
                <a:solidFill>
                  <a:schemeClr val="tx1"/>
                </a:solidFill>
              </a:ln>
            </c:spPr>
          </c:dPt>
          <c:dPt>
            <c:idx val="3"/>
            <c:spPr>
              <a:solidFill>
                <a:srgbClr val="B698EC"/>
              </a:solidFill>
              <a:ln w="38100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3.5203273959916556E-2"/>
                  <c:y val="-0.10747951279003914"/>
                </c:manualLayout>
              </c:layout>
              <c:showVal val="1"/>
            </c:dLbl>
            <c:dLbl>
              <c:idx val="1"/>
              <c:layout>
                <c:manualLayout>
                  <c:x val="3.5203273959916556E-2"/>
                  <c:y val="-1.7429110182168511E-2"/>
                </c:manualLayout>
              </c:layout>
              <c:showVal val="1"/>
            </c:dLbl>
            <c:dLbl>
              <c:idx val="2"/>
              <c:layout>
                <c:manualLayout>
                  <c:x val="4.4004092449895706E-2"/>
                  <c:y val="-0.14814743654843276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65</a:t>
                    </a:r>
                    <a:r>
                      <a:rPr lang="ru-RU" smtClean="0"/>
                      <a:t>,0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>
                <c:manualLayout>
                  <c:x val="4.4004092449895706E-2"/>
                  <c:y val="-0.10166980939598295"/>
                </c:manualLayout>
              </c:layout>
              <c:showVal val="1"/>
            </c:dLbl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</c:spPr>
            <c:showVal val="1"/>
          </c:dLbls>
          <c:cat>
            <c:strRef>
              <c:f>Лист23!$B$1:$E$1</c:f>
              <c:strCache>
                <c:ptCount val="4"/>
                <c:pt idx="0">
                  <c:v>чуваши</c:v>
                </c:pt>
                <c:pt idx="1">
                  <c:v>русские</c:v>
                </c:pt>
                <c:pt idx="2">
                  <c:v>татары</c:v>
                </c:pt>
                <c:pt idx="3">
                  <c:v>мордва</c:v>
                </c:pt>
              </c:strCache>
            </c:strRef>
          </c:cat>
          <c:val>
            <c:numRef>
              <c:f>Лист23!$B$3:$E$3</c:f>
              <c:numCache>
                <c:formatCode>General</c:formatCode>
                <c:ptCount val="4"/>
                <c:pt idx="0">
                  <c:v>52.8</c:v>
                </c:pt>
                <c:pt idx="1">
                  <c:v>15.1</c:v>
                </c:pt>
                <c:pt idx="2">
                  <c:v>65</c:v>
                </c:pt>
                <c:pt idx="3">
                  <c:v>50.4</c:v>
                </c:pt>
              </c:numCache>
            </c:numRef>
          </c:val>
        </c:ser>
        <c:shape val="cylinder"/>
        <c:axId val="70447488"/>
        <c:axId val="70449024"/>
        <c:axId val="0"/>
      </c:bar3DChart>
      <c:catAx>
        <c:axId val="70447488"/>
        <c:scaling>
          <c:orientation val="minMax"/>
        </c:scaling>
        <c:axPos val="b"/>
        <c:tickLblPos val="nextTo"/>
        <c:crossAx val="70449024"/>
        <c:crosses val="autoZero"/>
        <c:auto val="1"/>
        <c:lblAlgn val="ctr"/>
        <c:lblOffset val="100"/>
      </c:catAx>
      <c:valAx>
        <c:axId val="70449024"/>
        <c:scaling>
          <c:orientation val="minMax"/>
        </c:scaling>
        <c:delete val="1"/>
        <c:axPos val="l"/>
        <c:numFmt formatCode="General" sourceLinked="1"/>
        <c:tickLblPos val="none"/>
        <c:crossAx val="70447488"/>
        <c:crosses val="autoZero"/>
        <c:crossBetween val="between"/>
      </c:valAx>
    </c:plotArea>
    <c:plotVisOnly val="1"/>
  </c:chart>
  <c:txPr>
    <a:bodyPr/>
    <a:lstStyle/>
    <a:p>
      <a:pPr>
        <a:defRPr sz="16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300"/>
      <c:perspective val="30"/>
    </c:view3D>
    <c:floor>
      <c:spPr>
        <a:solidFill>
          <a:srgbClr val="475A8D">
            <a:lumMod val="40000"/>
            <a:lumOff val="60000"/>
            <a:alpha val="28000"/>
          </a:srgbClr>
        </a:solidFill>
      </c:spPr>
    </c:floor>
    <c:plotArea>
      <c:layout>
        <c:manualLayout>
          <c:layoutTarget val="inner"/>
          <c:xMode val="edge"/>
          <c:yMode val="edge"/>
          <c:x val="1.0256338471014134E-2"/>
          <c:y val="4.2454097551660512E-2"/>
          <c:w val="0.77078025700607722"/>
          <c:h val="0.8673021131359917"/>
        </c:manualLayout>
      </c:layout>
      <c:bar3DChart>
        <c:barDir val="col"/>
        <c:grouping val="clustered"/>
        <c:ser>
          <c:idx val="0"/>
          <c:order val="0"/>
          <c:tx>
            <c:strRef>
              <c:f>Лист19!$A$2</c:f>
              <c:strCache>
                <c:ptCount val="1"/>
                <c:pt idx="0">
                  <c:v>Все население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28575"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1.9293577278806973E-2"/>
                  <c:y val="-1.2519474189970304E-2"/>
                </c:manualLayout>
              </c:layout>
              <c:showVal val="1"/>
            </c:dLbl>
            <c:dLbl>
              <c:idx val="1"/>
              <c:layout>
                <c:manualLayout>
                  <c:x val="1.9293577278806973E-2"/>
                  <c:y val="-1.5023369027964421E-2"/>
                </c:manualLayout>
              </c:layout>
              <c:showVal val="1"/>
            </c:dLbl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</c:spPr>
            <c:showVal val="1"/>
          </c:dLbls>
          <c:cat>
            <c:strRef>
              <c:f>Лист19!$B$1:$C$1</c:f>
              <c:strCache>
                <c:ptCount val="2"/>
                <c:pt idx="0">
                  <c:v>2002 г.</c:v>
                </c:pt>
                <c:pt idx="1">
                  <c:v>2010 г.</c:v>
                </c:pt>
              </c:strCache>
            </c:strRef>
          </c:cat>
          <c:val>
            <c:numRef>
              <c:f>Лист19!$B$2:$C$2</c:f>
              <c:numCache>
                <c:formatCode>General</c:formatCode>
                <c:ptCount val="2"/>
                <c:pt idx="0">
                  <c:v>1158</c:v>
                </c:pt>
                <c:pt idx="1">
                  <c:v>1151</c:v>
                </c:pt>
              </c:numCache>
            </c:numRef>
          </c:val>
        </c:ser>
        <c:ser>
          <c:idx val="1"/>
          <c:order val="1"/>
          <c:tx>
            <c:strRef>
              <c:f>Лист19!$A$3</c:f>
              <c:strCache>
                <c:ptCount val="1"/>
                <c:pt idx="0">
                  <c:v>Чуваши</c:v>
                </c:pt>
              </c:strCache>
            </c:strRef>
          </c:tx>
          <c:spPr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ln w="28575">
              <a:solidFill>
                <a:schemeClr val="tx1"/>
              </a:solidFill>
            </a:ln>
          </c:spPr>
          <c:dLbls>
            <c:dLbl>
              <c:idx val="1"/>
              <c:layout>
                <c:manualLayout>
                  <c:x val="0"/>
                  <c:y val="1.5023369027964365E-2"/>
                </c:manualLayout>
              </c:layout>
              <c:showVal val="1"/>
            </c:dLbl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</c:spPr>
            <c:showVal val="1"/>
          </c:dLbls>
          <c:cat>
            <c:strRef>
              <c:f>Лист19!$B$1:$C$1</c:f>
              <c:strCache>
                <c:ptCount val="2"/>
                <c:pt idx="0">
                  <c:v>2002 г.</c:v>
                </c:pt>
                <c:pt idx="1">
                  <c:v>2010 г.</c:v>
                </c:pt>
              </c:strCache>
            </c:strRef>
          </c:cat>
          <c:val>
            <c:numRef>
              <c:f>Лист19!$B$3:$C$3</c:f>
              <c:numCache>
                <c:formatCode>General</c:formatCode>
                <c:ptCount val="2"/>
                <c:pt idx="0">
                  <c:v>1139</c:v>
                </c:pt>
                <c:pt idx="1">
                  <c:v>1140</c:v>
                </c:pt>
              </c:numCache>
            </c:numRef>
          </c:val>
        </c:ser>
        <c:ser>
          <c:idx val="2"/>
          <c:order val="2"/>
          <c:tx>
            <c:strRef>
              <c:f>Лист19!$A$4</c:f>
              <c:strCache>
                <c:ptCount val="1"/>
                <c:pt idx="0">
                  <c:v>Русские</c:v>
                </c:pt>
              </c:strCache>
            </c:strRef>
          </c:tx>
          <c:spPr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  <a:ln w="28575"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1.9293577278806973E-2"/>
                  <c:y val="-2.5038948379940656E-3"/>
                </c:manualLayout>
              </c:layout>
              <c:showVal val="1"/>
            </c:dLbl>
            <c:dLbl>
              <c:idx val="1"/>
              <c:layout>
                <c:manualLayout>
                  <c:x val="1.7915464616035048E-2"/>
                  <c:y val="0"/>
                </c:manualLayout>
              </c:layout>
              <c:showVal val="1"/>
            </c:dLbl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</c:spPr>
            <c:showVal val="1"/>
          </c:dLbls>
          <c:cat>
            <c:strRef>
              <c:f>Лист19!$B$1:$C$1</c:f>
              <c:strCache>
                <c:ptCount val="2"/>
                <c:pt idx="0">
                  <c:v>2002 г.</c:v>
                </c:pt>
                <c:pt idx="1">
                  <c:v>2010 г.</c:v>
                </c:pt>
              </c:strCache>
            </c:strRef>
          </c:cat>
          <c:val>
            <c:numRef>
              <c:f>Лист19!$B$4:$C$4</c:f>
              <c:numCache>
                <c:formatCode>General</c:formatCode>
                <c:ptCount val="2"/>
                <c:pt idx="0">
                  <c:v>1217</c:v>
                </c:pt>
                <c:pt idx="1">
                  <c:v>1199</c:v>
                </c:pt>
              </c:numCache>
            </c:numRef>
          </c:val>
        </c:ser>
        <c:ser>
          <c:idx val="3"/>
          <c:order val="3"/>
          <c:tx>
            <c:strRef>
              <c:f>Лист19!$A$5</c:f>
              <c:strCache>
                <c:ptCount val="1"/>
                <c:pt idx="0">
                  <c:v>Татары</c:v>
                </c:pt>
              </c:strCache>
            </c:strRef>
          </c:tx>
          <c:spPr>
            <a:solidFill>
              <a:srgbClr val="FF99FF"/>
            </a:solidFill>
            <a:ln w="28575">
              <a:solidFill>
                <a:schemeClr val="tx1"/>
              </a:solidFill>
            </a:ln>
          </c:spPr>
          <c:dLbls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</c:spPr>
            <c:showVal val="1"/>
          </c:dLbls>
          <c:cat>
            <c:strRef>
              <c:f>Лист19!$B$1:$C$1</c:f>
              <c:strCache>
                <c:ptCount val="2"/>
                <c:pt idx="0">
                  <c:v>2002 г.</c:v>
                </c:pt>
                <c:pt idx="1">
                  <c:v>2010 г.</c:v>
                </c:pt>
              </c:strCache>
            </c:strRef>
          </c:cat>
          <c:val>
            <c:numRef>
              <c:f>Лист19!$B$5:$C$5</c:f>
              <c:numCache>
                <c:formatCode>General</c:formatCode>
                <c:ptCount val="2"/>
                <c:pt idx="0">
                  <c:v>1091</c:v>
                </c:pt>
                <c:pt idx="1">
                  <c:v>1078</c:v>
                </c:pt>
              </c:numCache>
            </c:numRef>
          </c:val>
        </c:ser>
        <c:ser>
          <c:idx val="4"/>
          <c:order val="4"/>
          <c:tx>
            <c:strRef>
              <c:f>Лист19!$A$6</c:f>
              <c:strCache>
                <c:ptCount val="1"/>
                <c:pt idx="0">
                  <c:v>Мордва</c:v>
                </c:pt>
              </c:strCache>
            </c:strRef>
          </c:tx>
          <c:spPr>
            <a:solidFill>
              <a:srgbClr val="530AD6"/>
            </a:solidFill>
            <a:ln w="28575"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2.3427915267122758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2.7562253255438464E-2"/>
                  <c:y val="2.2952104203612667E-17"/>
                </c:manualLayout>
              </c:layout>
              <c:showVal val="1"/>
            </c:dLbl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</c:spPr>
            <c:showVal val="1"/>
          </c:dLbls>
          <c:cat>
            <c:strRef>
              <c:f>Лист19!$B$1:$C$1</c:f>
              <c:strCache>
                <c:ptCount val="2"/>
                <c:pt idx="0">
                  <c:v>2002 г.</c:v>
                </c:pt>
                <c:pt idx="1">
                  <c:v>2010 г.</c:v>
                </c:pt>
              </c:strCache>
            </c:strRef>
          </c:cat>
          <c:val>
            <c:numRef>
              <c:f>Лист19!$B$6:$C$6</c:f>
              <c:numCache>
                <c:formatCode>General</c:formatCode>
                <c:ptCount val="2"/>
                <c:pt idx="0">
                  <c:v>1185</c:v>
                </c:pt>
                <c:pt idx="1">
                  <c:v>1214</c:v>
                </c:pt>
              </c:numCache>
            </c:numRef>
          </c:val>
        </c:ser>
        <c:shape val="box"/>
        <c:axId val="71265664"/>
        <c:axId val="71292032"/>
        <c:axId val="0"/>
      </c:bar3DChart>
      <c:catAx>
        <c:axId val="71265664"/>
        <c:scaling>
          <c:orientation val="minMax"/>
        </c:scaling>
        <c:axPos val="b"/>
        <c:tickLblPos val="nextTo"/>
        <c:crossAx val="71292032"/>
        <c:crosses val="autoZero"/>
        <c:auto val="1"/>
        <c:lblAlgn val="ctr"/>
        <c:lblOffset val="100"/>
      </c:catAx>
      <c:valAx>
        <c:axId val="71292032"/>
        <c:scaling>
          <c:orientation val="minMax"/>
        </c:scaling>
        <c:delete val="1"/>
        <c:axPos val="l"/>
        <c:numFmt formatCode="General" sourceLinked="1"/>
        <c:tickLblPos val="none"/>
        <c:crossAx val="71265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715247199772679"/>
          <c:y val="0.33630836785882401"/>
          <c:w val="0.2324629327544924"/>
          <c:h val="0.39498842490819414"/>
        </c:manualLayout>
      </c:layout>
      <c:spPr>
        <a:ln w="6350"/>
      </c:spPr>
    </c:legend>
    <c:plotVisOnly val="1"/>
  </c:chart>
  <c:txPr>
    <a:bodyPr/>
    <a:lstStyle/>
    <a:p>
      <a:pPr>
        <a:defRPr sz="16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200"/>
      <c:rAngAx val="1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Лист22!$A$2</c:f>
              <c:strCache>
                <c:ptCount val="1"/>
                <c:pt idx="0">
                  <c:v>чуваши</c:v>
                </c:pt>
              </c:strCache>
            </c:strRef>
          </c:tx>
          <c:spPr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c:spPr>
          <c:dLbls>
            <c:dLbl>
              <c:idx val="0"/>
              <c:layout>
                <c:manualLayout>
                  <c:x val="2.0272719458736002E-2"/>
                  <c:y val="-1.4611837122120058E-2"/>
                </c:manualLayout>
              </c:layout>
              <c:showVal val="1"/>
            </c:dLbl>
            <c:dLbl>
              <c:idx val="1"/>
              <c:layout>
                <c:manualLayout>
                  <c:x val="2.1832291653875961E-2"/>
                  <c:y val="-9.7412247480800282E-3"/>
                </c:manualLayout>
              </c:layout>
              <c:showVal val="1"/>
            </c:dLbl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</c:spPr>
            <c:showVal val="1"/>
          </c:dLbls>
          <c:cat>
            <c:strRef>
              <c:f>Лист22!$B$1:$C$1</c:f>
              <c:strCache>
                <c:ptCount val="2"/>
                <c:pt idx="0">
                  <c:v>2002 г.</c:v>
                </c:pt>
                <c:pt idx="1">
                  <c:v>2010 г.</c:v>
                </c:pt>
              </c:strCache>
            </c:strRef>
          </c:cat>
          <c:val>
            <c:numRef>
              <c:f>Лист22!$B$2:$C$2</c:f>
              <c:numCache>
                <c:formatCode>General</c:formatCode>
                <c:ptCount val="2"/>
                <c:pt idx="0">
                  <c:v>35.9</c:v>
                </c:pt>
                <c:pt idx="1">
                  <c:v>38.6</c:v>
                </c:pt>
              </c:numCache>
            </c:numRef>
          </c:val>
        </c:ser>
        <c:ser>
          <c:idx val="1"/>
          <c:order val="1"/>
          <c:tx>
            <c:strRef>
              <c:f>Лист22!$A$3</c:f>
              <c:strCache>
                <c:ptCount val="1"/>
                <c:pt idx="0">
                  <c:v>русские</c:v>
                </c:pt>
              </c:strCache>
            </c:strRef>
          </c:tx>
          <c:spPr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  <a:ln w="19050"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2.1832291653875961E-2"/>
                  <c:y val="-1.7047143309140068E-2"/>
                </c:manualLayout>
              </c:layout>
              <c:showVal val="1"/>
            </c:dLbl>
            <c:dLbl>
              <c:idx val="1"/>
              <c:layout>
                <c:manualLayout>
                  <c:x val="1.5594494038482806E-2"/>
                  <c:y val="-9.7412247480800282E-3"/>
                </c:manualLayout>
              </c:layout>
              <c:showVal val="1"/>
            </c:dLbl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</c:spPr>
            <c:showVal val="1"/>
          </c:dLbls>
          <c:cat>
            <c:strRef>
              <c:f>Лист22!$B$1:$C$1</c:f>
              <c:strCache>
                <c:ptCount val="2"/>
                <c:pt idx="0">
                  <c:v>2002 г.</c:v>
                </c:pt>
                <c:pt idx="1">
                  <c:v>2010 г.</c:v>
                </c:pt>
              </c:strCache>
            </c:strRef>
          </c:cat>
          <c:val>
            <c:numRef>
              <c:f>Лист22!$B$3:$C$3</c:f>
              <c:numCache>
                <c:formatCode>General</c:formatCode>
                <c:ptCount val="2"/>
                <c:pt idx="0">
                  <c:v>35.5</c:v>
                </c:pt>
                <c:pt idx="1">
                  <c:v>36.4</c:v>
                </c:pt>
              </c:numCache>
            </c:numRef>
          </c:val>
        </c:ser>
        <c:ser>
          <c:idx val="2"/>
          <c:order val="2"/>
          <c:tx>
            <c:strRef>
              <c:f>Лист22!$A$4</c:f>
              <c:strCache>
                <c:ptCount val="1"/>
                <c:pt idx="0">
                  <c:v>татары</c:v>
                </c:pt>
              </c:strCache>
            </c:strRef>
          </c:tx>
          <c:spPr>
            <a:solidFill>
              <a:srgbClr val="FF99FF"/>
            </a:solidFill>
            <a:ln w="28575"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1.5594494038482861E-2"/>
                  <c:y val="-2.1917755683180096E-2"/>
                </c:manualLayout>
              </c:layout>
              <c:showVal val="1"/>
            </c:dLbl>
            <c:dLbl>
              <c:idx val="1"/>
              <c:layout>
                <c:manualLayout>
                  <c:x val="1.7153943442331069E-2"/>
                  <c:y val="-1.4611837122120058E-2"/>
                </c:manualLayout>
              </c:layout>
              <c:showVal val="1"/>
            </c:dLbl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</c:spPr>
            <c:showVal val="1"/>
          </c:dLbls>
          <c:cat>
            <c:strRef>
              <c:f>Лист22!$B$1:$C$1</c:f>
              <c:strCache>
                <c:ptCount val="2"/>
                <c:pt idx="0">
                  <c:v>2002 г.</c:v>
                </c:pt>
                <c:pt idx="1">
                  <c:v>2010 г.</c:v>
                </c:pt>
              </c:strCache>
            </c:strRef>
          </c:cat>
          <c:val>
            <c:numRef>
              <c:f>Лист22!$B$4:$C$4</c:f>
              <c:numCache>
                <c:formatCode>General</c:formatCode>
                <c:ptCount val="2"/>
                <c:pt idx="0">
                  <c:v>36.300000000000004</c:v>
                </c:pt>
                <c:pt idx="1">
                  <c:v>39.300000000000004</c:v>
                </c:pt>
              </c:numCache>
            </c:numRef>
          </c:val>
        </c:ser>
        <c:ser>
          <c:idx val="3"/>
          <c:order val="3"/>
          <c:tx>
            <c:strRef>
              <c:f>Лист22!$A$5</c:f>
              <c:strCache>
                <c:ptCount val="1"/>
                <c:pt idx="0">
                  <c:v>мордва</c:v>
                </c:pt>
              </c:strCache>
            </c:strRef>
          </c:tx>
          <c:spPr>
            <a:solidFill>
              <a:srgbClr val="530AD6"/>
            </a:solidFill>
            <a:ln w="38100"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1.7153943442331069E-2"/>
                  <c:y val="-1.7047143309140068E-2"/>
                </c:manualLayout>
              </c:layout>
              <c:showVal val="1"/>
            </c:dLbl>
            <c:dLbl>
              <c:idx val="1"/>
              <c:layout>
                <c:manualLayout>
                  <c:x val="2.0272842250027658E-2"/>
                  <c:y val="-1.9482449496160119E-2"/>
                </c:manualLayout>
              </c:layout>
              <c:showVal val="1"/>
            </c:dLbl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</c:spPr>
            <c:showVal val="1"/>
          </c:dLbls>
          <c:cat>
            <c:strRef>
              <c:f>Лист22!$B$1:$C$1</c:f>
              <c:strCache>
                <c:ptCount val="2"/>
                <c:pt idx="0">
                  <c:v>2002 г.</c:v>
                </c:pt>
                <c:pt idx="1">
                  <c:v>2010 г.</c:v>
                </c:pt>
              </c:strCache>
            </c:strRef>
          </c:cat>
          <c:val>
            <c:numRef>
              <c:f>Лист22!$B$5:$C$5</c:f>
              <c:numCache>
                <c:formatCode>General</c:formatCode>
                <c:ptCount val="2"/>
                <c:pt idx="0">
                  <c:v>44.5</c:v>
                </c:pt>
                <c:pt idx="1">
                  <c:v>50.3</c:v>
                </c:pt>
              </c:numCache>
            </c:numRef>
          </c:val>
        </c:ser>
        <c:shape val="pyramid"/>
        <c:axId val="71201920"/>
        <c:axId val="71203456"/>
        <c:axId val="71302208"/>
      </c:bar3DChart>
      <c:catAx>
        <c:axId val="71201920"/>
        <c:scaling>
          <c:orientation val="minMax"/>
        </c:scaling>
        <c:axPos val="b"/>
        <c:tickLblPos val="nextTo"/>
        <c:crossAx val="71203456"/>
        <c:crosses val="autoZero"/>
        <c:auto val="1"/>
        <c:lblAlgn val="ctr"/>
        <c:lblOffset val="100"/>
      </c:catAx>
      <c:valAx>
        <c:axId val="71203456"/>
        <c:scaling>
          <c:orientation val="minMax"/>
        </c:scaling>
        <c:delete val="1"/>
        <c:axPos val="l"/>
        <c:numFmt formatCode="General" sourceLinked="1"/>
        <c:tickLblPos val="none"/>
        <c:crossAx val="71201920"/>
        <c:crosses val="autoZero"/>
        <c:crossBetween val="between"/>
      </c:valAx>
      <c:serAx>
        <c:axId val="71302208"/>
        <c:scaling>
          <c:orientation val="minMax"/>
        </c:scaling>
        <c:axPos val="b"/>
        <c:tickLblPos val="nextTo"/>
        <c:crossAx val="71203456"/>
        <c:crosses val="autoZero"/>
      </c:serAx>
    </c:plotArea>
    <c:plotVisOnly val="1"/>
  </c:chart>
  <c:txPr>
    <a:bodyPr/>
    <a:lstStyle/>
    <a:p>
      <a:pPr>
        <a:defRPr sz="16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25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Лист9!$A$3</c:f>
              <c:strCache>
                <c:ptCount val="1"/>
                <c:pt idx="0">
                  <c:v>Чуваши</c:v>
                </c:pt>
              </c:strCache>
            </c:strRef>
          </c:tx>
          <c:spPr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c:spPr>
          <c:dLbls>
            <c:dLbl>
              <c:idx val="0"/>
              <c:layout>
                <c:manualLayout>
                  <c:x val="6.2377976153931433E-3"/>
                  <c:y val="-4.4973544973545033E-2"/>
                </c:manualLayout>
              </c:layout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63</a:t>
                    </a:r>
                    <a:r>
                      <a:rPr lang="ru-RU" smtClean="0"/>
                      <a:t>,0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>
                <c:manualLayout>
                  <c:x val="-3.1188988076965613E-3"/>
                  <c:y val="1.5873015873015921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0"/>
                </a:pPr>
                <a:endParaRPr lang="ru-RU"/>
              </a:p>
            </c:txPr>
            <c:showVal val="1"/>
          </c:dLbls>
          <c:cat>
            <c:multiLvlStrRef>
              <c:f>Лист9!$B$1:$G$2</c:f>
              <c:multiLvlStrCache>
                <c:ptCount val="6"/>
                <c:lvl>
                  <c:pt idx="0">
                    <c:v>2002 г.</c:v>
                  </c:pt>
                  <c:pt idx="1">
                    <c:v>2010 г.</c:v>
                  </c:pt>
                  <c:pt idx="2">
                    <c:v>2002 г.</c:v>
                  </c:pt>
                  <c:pt idx="3">
                    <c:v>2010 г.</c:v>
                  </c:pt>
                  <c:pt idx="4">
                    <c:v>2002 г.</c:v>
                  </c:pt>
                  <c:pt idx="5">
                    <c:v>2010 г.</c:v>
                  </c:pt>
                </c:lvl>
                <c:lvl>
                  <c:pt idx="0">
                    <c:v>моложе трудоспособного</c:v>
                  </c:pt>
                  <c:pt idx="2">
                    <c:v>трудоспособное</c:v>
                  </c:pt>
                  <c:pt idx="4">
                    <c:v>старше трудоспособного</c:v>
                  </c:pt>
                </c:lvl>
              </c:multiLvlStrCache>
            </c:multiLvlStrRef>
          </c:cat>
          <c:val>
            <c:numRef>
              <c:f>Лист9!$B$3:$G$3</c:f>
              <c:numCache>
                <c:formatCode>General</c:formatCode>
                <c:ptCount val="6"/>
                <c:pt idx="0">
                  <c:v>20.3</c:v>
                </c:pt>
                <c:pt idx="1">
                  <c:v>16.399999999999999</c:v>
                </c:pt>
                <c:pt idx="2">
                  <c:v>60.4</c:v>
                </c:pt>
                <c:pt idx="3">
                  <c:v>63</c:v>
                </c:pt>
                <c:pt idx="4">
                  <c:v>19.3</c:v>
                </c:pt>
                <c:pt idx="5">
                  <c:v>20.6</c:v>
                </c:pt>
              </c:numCache>
            </c:numRef>
          </c:val>
        </c:ser>
        <c:ser>
          <c:idx val="1"/>
          <c:order val="1"/>
          <c:tx>
            <c:strRef>
              <c:f>Лист9!$A$4</c:f>
              <c:strCache>
                <c:ptCount val="1"/>
                <c:pt idx="0">
                  <c:v>Русские</c:v>
                </c:pt>
              </c:strCache>
            </c:strRef>
          </c:tx>
          <c:spPr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</c:spPr>
          <c:dLbls>
            <c:dLbl>
              <c:idx val="1"/>
              <c:layout>
                <c:manualLayout>
                  <c:x val="1.5594494038482815E-3"/>
                  <c:y val="-2.6455026455026457E-2"/>
                </c:manualLayout>
              </c:layout>
              <c:showVal val="1"/>
            </c:dLbl>
            <c:dLbl>
              <c:idx val="2"/>
              <c:layout>
                <c:manualLayout>
                  <c:x val="7.7972470192414073E-3"/>
                  <c:y val="-3.7037037037037056E-2"/>
                </c:manualLayout>
              </c:layout>
              <c:showVal val="1"/>
            </c:dLbl>
            <c:dLbl>
              <c:idx val="3"/>
              <c:layout>
                <c:manualLayout>
                  <c:x val="6.2377976153931165E-3"/>
                  <c:y val="3.439153439153439E-2"/>
                </c:manualLayout>
              </c:layout>
              <c:showVal val="1"/>
            </c:dLbl>
            <c:dLbl>
              <c:idx val="4"/>
              <c:layout>
                <c:manualLayout>
                  <c:x val="-1.5594494038482815E-3"/>
                  <c:y val="-3.9682539682539791E-2"/>
                </c:manualLayout>
              </c:layout>
              <c:showVal val="1"/>
            </c:dLbl>
            <c:dLbl>
              <c:idx val="5"/>
              <c:layout>
                <c:manualLayout>
                  <c:x val="-3.1188988076965613E-3"/>
                  <c:y val="-7.936716243802871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23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0"/>
                </a:pPr>
                <a:endParaRPr lang="ru-RU"/>
              </a:p>
            </c:txPr>
            <c:showVal val="1"/>
          </c:dLbls>
          <c:cat>
            <c:multiLvlStrRef>
              <c:f>Лист9!$B$1:$G$2</c:f>
              <c:multiLvlStrCache>
                <c:ptCount val="6"/>
                <c:lvl>
                  <c:pt idx="0">
                    <c:v>2002 г.</c:v>
                  </c:pt>
                  <c:pt idx="1">
                    <c:v>2010 г.</c:v>
                  </c:pt>
                  <c:pt idx="2">
                    <c:v>2002 г.</c:v>
                  </c:pt>
                  <c:pt idx="3">
                    <c:v>2010 г.</c:v>
                  </c:pt>
                  <c:pt idx="4">
                    <c:v>2002 г.</c:v>
                  </c:pt>
                  <c:pt idx="5">
                    <c:v>2010 г.</c:v>
                  </c:pt>
                </c:lvl>
                <c:lvl>
                  <c:pt idx="0">
                    <c:v>моложе трудоспособного</c:v>
                  </c:pt>
                  <c:pt idx="2">
                    <c:v>трудоспособное</c:v>
                  </c:pt>
                  <c:pt idx="4">
                    <c:v>старше трудоспособного</c:v>
                  </c:pt>
                </c:lvl>
              </c:multiLvlStrCache>
            </c:multiLvlStrRef>
          </c:cat>
          <c:val>
            <c:numRef>
              <c:f>Лист9!$B$4:$G$4</c:f>
              <c:numCache>
                <c:formatCode>General</c:formatCode>
                <c:ptCount val="6"/>
                <c:pt idx="0">
                  <c:v>19.600000000000001</c:v>
                </c:pt>
                <c:pt idx="1">
                  <c:v>18.7</c:v>
                </c:pt>
                <c:pt idx="2">
                  <c:v>59.7</c:v>
                </c:pt>
                <c:pt idx="3">
                  <c:v>58.3</c:v>
                </c:pt>
                <c:pt idx="4">
                  <c:v>20.7</c:v>
                </c:pt>
                <c:pt idx="5">
                  <c:v>23</c:v>
                </c:pt>
              </c:numCache>
            </c:numRef>
          </c:val>
        </c:ser>
        <c:ser>
          <c:idx val="2"/>
          <c:order val="2"/>
          <c:tx>
            <c:strRef>
              <c:f>Лист9!$A$5</c:f>
              <c:strCache>
                <c:ptCount val="1"/>
                <c:pt idx="0">
                  <c:v>Татары</c:v>
                </c:pt>
              </c:strCache>
            </c:strRef>
          </c:tx>
          <c:spPr>
            <a:solidFill>
              <a:srgbClr val="FF99FF"/>
            </a:solidFill>
          </c:spPr>
          <c:dLbls>
            <c:dLbl>
              <c:idx val="0"/>
              <c:layout>
                <c:manualLayout>
                  <c:x val="2.3391741057724211E-2"/>
                  <c:y val="5.2910052910052924E-3"/>
                </c:manualLayout>
              </c:layout>
              <c:showVal val="1"/>
            </c:dLbl>
            <c:dLbl>
              <c:idx val="1"/>
              <c:layout>
                <c:manualLayout>
                  <c:x val="2.3391741057724211E-2"/>
                  <c:y val="-5.2910052910052924E-3"/>
                </c:manualLayout>
              </c:layout>
              <c:showVal val="1"/>
            </c:dLbl>
            <c:dLbl>
              <c:idx val="2"/>
              <c:layout>
                <c:manualLayout>
                  <c:x val="7.7972470192414602E-3"/>
                  <c:y val="3.1746031746031744E-2"/>
                </c:manualLayout>
              </c:layout>
              <c:showVal val="1"/>
            </c:dLbl>
            <c:dLbl>
              <c:idx val="3"/>
              <c:layout>
                <c:manualLayout>
                  <c:x val="1.559449403848279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7.7972470192414029E-3"/>
                  <c:y val="2.9100529100529047E-2"/>
                </c:manualLayout>
              </c:layout>
              <c:showVal val="1"/>
            </c:dLbl>
            <c:dLbl>
              <c:idx val="5"/>
              <c:layout>
                <c:manualLayout>
                  <c:x val="7.7972470192414003E-3"/>
                  <c:y val="1.851851851851852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0"/>
                </a:pPr>
                <a:endParaRPr lang="ru-RU"/>
              </a:p>
            </c:txPr>
            <c:showVal val="1"/>
          </c:dLbls>
          <c:cat>
            <c:multiLvlStrRef>
              <c:f>Лист9!$B$1:$G$2</c:f>
              <c:multiLvlStrCache>
                <c:ptCount val="6"/>
                <c:lvl>
                  <c:pt idx="0">
                    <c:v>2002 г.</c:v>
                  </c:pt>
                  <c:pt idx="1">
                    <c:v>2010 г.</c:v>
                  </c:pt>
                  <c:pt idx="2">
                    <c:v>2002 г.</c:v>
                  </c:pt>
                  <c:pt idx="3">
                    <c:v>2010 г.</c:v>
                  </c:pt>
                  <c:pt idx="4">
                    <c:v>2002 г.</c:v>
                  </c:pt>
                  <c:pt idx="5">
                    <c:v>2010 г.</c:v>
                  </c:pt>
                </c:lvl>
                <c:lvl>
                  <c:pt idx="0">
                    <c:v>моложе трудоспособного</c:v>
                  </c:pt>
                  <c:pt idx="2">
                    <c:v>трудоспособное</c:v>
                  </c:pt>
                  <c:pt idx="4">
                    <c:v>старше трудоспособного</c:v>
                  </c:pt>
                </c:lvl>
              </c:multiLvlStrCache>
            </c:multiLvlStrRef>
          </c:cat>
          <c:val>
            <c:numRef>
              <c:f>Лист9!$B$5:$G$5</c:f>
              <c:numCache>
                <c:formatCode>General</c:formatCode>
                <c:ptCount val="6"/>
                <c:pt idx="0">
                  <c:v>20.9</c:v>
                </c:pt>
                <c:pt idx="1">
                  <c:v>17.600000000000001</c:v>
                </c:pt>
                <c:pt idx="2">
                  <c:v>57.8</c:v>
                </c:pt>
                <c:pt idx="3">
                  <c:v>59.6</c:v>
                </c:pt>
                <c:pt idx="4">
                  <c:v>21.3</c:v>
                </c:pt>
                <c:pt idx="5">
                  <c:v>22.8</c:v>
                </c:pt>
              </c:numCache>
            </c:numRef>
          </c:val>
        </c:ser>
        <c:ser>
          <c:idx val="3"/>
          <c:order val="3"/>
          <c:tx>
            <c:strRef>
              <c:f>Лист9!$A$6</c:f>
              <c:strCache>
                <c:ptCount val="1"/>
                <c:pt idx="0">
                  <c:v>Мордва</c:v>
                </c:pt>
              </c:strCache>
            </c:strRef>
          </c:tx>
          <c:spPr>
            <a:solidFill>
              <a:srgbClr val="530AD6"/>
            </a:solidFill>
          </c:spPr>
          <c:dLbls>
            <c:dLbl>
              <c:idx val="0"/>
              <c:layout>
                <c:manualLayout>
                  <c:x val="1.7153943442331069E-2"/>
                  <c:y val="5.2910052910052924E-3"/>
                </c:manualLayout>
              </c:layout>
              <c:showVal val="1"/>
            </c:dLbl>
            <c:dLbl>
              <c:idx val="1"/>
              <c:layout>
                <c:manualLayout>
                  <c:x val="1.0916145826937961E-2"/>
                  <c:y val="1.0582010582010484E-2"/>
                </c:manualLayout>
              </c:layout>
              <c:showVal val="1"/>
            </c:dLbl>
            <c:dLbl>
              <c:idx val="2"/>
              <c:layout>
                <c:manualLayout>
                  <c:x val="1.7153943442331069E-2"/>
                  <c:y val="7.9365079365079413E-3"/>
                </c:manualLayout>
              </c:layout>
              <c:showVal val="1"/>
            </c:dLbl>
            <c:dLbl>
              <c:idx val="3"/>
              <c:layout>
                <c:manualLayout>
                  <c:x val="2.4951190461572466E-2"/>
                  <c:y val="-2.1164021164021163E-2"/>
                </c:manualLayout>
              </c:layout>
              <c:showVal val="1"/>
            </c:dLbl>
            <c:dLbl>
              <c:idx val="4"/>
              <c:layout>
                <c:manualLayout>
                  <c:x val="4.6783482115448543E-3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1.5594494038482806E-2"/>
                  <c:y val="-5.2910052910052924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0"/>
                </a:pPr>
                <a:endParaRPr lang="ru-RU"/>
              </a:p>
            </c:txPr>
            <c:showVal val="1"/>
          </c:dLbls>
          <c:cat>
            <c:multiLvlStrRef>
              <c:f>Лист9!$B$1:$G$2</c:f>
              <c:multiLvlStrCache>
                <c:ptCount val="6"/>
                <c:lvl>
                  <c:pt idx="0">
                    <c:v>2002 г.</c:v>
                  </c:pt>
                  <c:pt idx="1">
                    <c:v>2010 г.</c:v>
                  </c:pt>
                  <c:pt idx="2">
                    <c:v>2002 г.</c:v>
                  </c:pt>
                  <c:pt idx="3">
                    <c:v>2010 г.</c:v>
                  </c:pt>
                  <c:pt idx="4">
                    <c:v>2002 г.</c:v>
                  </c:pt>
                  <c:pt idx="5">
                    <c:v>2010 г.</c:v>
                  </c:pt>
                </c:lvl>
                <c:lvl>
                  <c:pt idx="0">
                    <c:v>моложе трудоспособного</c:v>
                  </c:pt>
                  <c:pt idx="2">
                    <c:v>трудоспособное</c:v>
                  </c:pt>
                  <c:pt idx="4">
                    <c:v>старше трудоспособного</c:v>
                  </c:pt>
                </c:lvl>
              </c:multiLvlStrCache>
            </c:multiLvlStrRef>
          </c:cat>
          <c:val>
            <c:numRef>
              <c:f>Лист9!$B$6:$G$6</c:f>
              <c:numCache>
                <c:formatCode>General</c:formatCode>
                <c:ptCount val="6"/>
                <c:pt idx="0">
                  <c:v>10.6</c:v>
                </c:pt>
                <c:pt idx="1">
                  <c:v>6.8</c:v>
                </c:pt>
                <c:pt idx="2">
                  <c:v>61.6</c:v>
                </c:pt>
                <c:pt idx="3">
                  <c:v>60.4</c:v>
                </c:pt>
                <c:pt idx="4">
                  <c:v>27.8</c:v>
                </c:pt>
                <c:pt idx="5">
                  <c:v>32.800000000000004</c:v>
                </c:pt>
              </c:numCache>
            </c:numRef>
          </c:val>
        </c:ser>
        <c:shape val="cone"/>
        <c:axId val="70068096"/>
        <c:axId val="70069632"/>
        <c:axId val="0"/>
      </c:bar3DChart>
      <c:catAx>
        <c:axId val="70068096"/>
        <c:scaling>
          <c:orientation val="minMax"/>
        </c:scaling>
        <c:axPos val="b"/>
        <c:tickLblPos val="nextTo"/>
        <c:crossAx val="70069632"/>
        <c:crosses val="autoZero"/>
        <c:auto val="1"/>
        <c:lblAlgn val="ctr"/>
        <c:lblOffset val="100"/>
      </c:catAx>
      <c:valAx>
        <c:axId val="70069632"/>
        <c:scaling>
          <c:orientation val="minMax"/>
        </c:scaling>
        <c:delete val="1"/>
        <c:axPos val="l"/>
        <c:numFmt formatCode="General" sourceLinked="1"/>
        <c:tickLblPos val="none"/>
        <c:crossAx val="70068096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6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floor>
      <c:spPr>
        <a:solidFill>
          <a:prstClr val="white">
            <a:lumMod val="65000"/>
            <a:alpha val="30000"/>
          </a:prstClr>
        </a:solidFill>
      </c:spPr>
    </c:floor>
    <c:plotArea>
      <c:layout/>
      <c:bar3DChart>
        <c:barDir val="col"/>
        <c:grouping val="standard"/>
        <c:ser>
          <c:idx val="0"/>
          <c:order val="0"/>
          <c:tx>
            <c:strRef>
              <c:f>Лист7!$A$2</c:f>
              <c:strCache>
                <c:ptCount val="1"/>
                <c:pt idx="0">
                  <c:v>Чуваши</c:v>
                </c:pt>
              </c:strCache>
            </c:strRef>
          </c:tx>
          <c:spPr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c:spPr>
          <c:dLbls>
            <c:dLbl>
              <c:idx val="0"/>
              <c:layout>
                <c:manualLayout>
                  <c:x val="1.2929075180258046E-2"/>
                  <c:y val="8.6419551466002179E-2"/>
                </c:manualLayout>
              </c:layout>
              <c:showVal val="1"/>
            </c:dLbl>
            <c:dLbl>
              <c:idx val="1"/>
              <c:layout>
                <c:manualLayout>
                  <c:x val="9.6969018271406363E-3"/>
                  <c:y val="7.1604771214687599E-2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noFill/>
              </a:ln>
            </c:spPr>
            <c:showVal val="1"/>
          </c:dLbls>
          <c:cat>
            <c:strRef>
              <c:f>Лист7!$B$1:$C$1</c:f>
              <c:strCache>
                <c:ptCount val="2"/>
                <c:pt idx="0">
                  <c:v>2002 г.</c:v>
                </c:pt>
                <c:pt idx="1">
                  <c:v>2010 г.</c:v>
                </c:pt>
              </c:strCache>
            </c:strRef>
          </c:cat>
          <c:val>
            <c:numRef>
              <c:f>Лист7!$B$2:$C$2</c:f>
              <c:numCache>
                <c:formatCode>General</c:formatCode>
                <c:ptCount val="2"/>
                <c:pt idx="0">
                  <c:v>95.6</c:v>
                </c:pt>
                <c:pt idx="1">
                  <c:v>97.9</c:v>
                </c:pt>
              </c:numCache>
            </c:numRef>
          </c:val>
        </c:ser>
        <c:ser>
          <c:idx val="1"/>
          <c:order val="1"/>
          <c:tx>
            <c:strRef>
              <c:f>Лист7!$A$3</c:f>
              <c:strCache>
                <c:ptCount val="1"/>
                <c:pt idx="0">
                  <c:v>Русские </c:v>
                </c:pt>
              </c:strCache>
            </c:strRef>
          </c:tx>
          <c:spPr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</c:spPr>
          <c:dLbls>
            <c:dLbl>
              <c:idx val="0"/>
              <c:layout>
                <c:manualLayout>
                  <c:x val="1.4545352740710961E-2"/>
                  <c:y val="7.4073901256573496E-2"/>
                </c:manualLayout>
              </c:layout>
              <c:showVal val="1"/>
            </c:dLbl>
            <c:dLbl>
              <c:idx val="1"/>
              <c:layout>
                <c:manualLayout>
                  <c:x val="1.9393803654281363E-2"/>
                  <c:y val="6.419738108903042E-2"/>
                </c:manualLayout>
              </c:layout>
              <c:showVal val="1"/>
            </c:dLbl>
            <c:spPr>
              <a:solidFill>
                <a:schemeClr val="bg1"/>
              </a:solidFill>
            </c:spPr>
            <c:showVal val="1"/>
          </c:dLbls>
          <c:cat>
            <c:strRef>
              <c:f>Лист7!$B$1:$C$1</c:f>
              <c:strCache>
                <c:ptCount val="2"/>
                <c:pt idx="0">
                  <c:v>2002 г.</c:v>
                </c:pt>
                <c:pt idx="1">
                  <c:v>2010 г.</c:v>
                </c:pt>
              </c:strCache>
            </c:strRef>
          </c:cat>
          <c:val>
            <c:numRef>
              <c:f>Лист7!$B$3:$C$3</c:f>
              <c:numCache>
                <c:formatCode>General</c:formatCode>
                <c:ptCount val="2"/>
                <c:pt idx="0">
                  <c:v>99.8</c:v>
                </c:pt>
                <c:pt idx="1">
                  <c:v>99.9</c:v>
                </c:pt>
              </c:numCache>
            </c:numRef>
          </c:val>
        </c:ser>
        <c:ser>
          <c:idx val="2"/>
          <c:order val="2"/>
          <c:tx>
            <c:strRef>
              <c:f>Лист7!$A$4</c:f>
              <c:strCache>
                <c:ptCount val="1"/>
                <c:pt idx="0">
                  <c:v>Татары</c:v>
                </c:pt>
              </c:strCache>
            </c:strRef>
          </c:tx>
          <c:spPr>
            <a:solidFill>
              <a:srgbClr val="FF99FF"/>
            </a:solidFill>
          </c:spPr>
          <c:dLbls>
            <c:dLbl>
              <c:idx val="0"/>
              <c:layout>
                <c:manualLayout>
                  <c:x val="1.2929202436187521E-2"/>
                  <c:y val="5.1851730879601425E-2"/>
                </c:manualLayout>
              </c:layout>
              <c:showVal val="1"/>
            </c:dLbl>
            <c:dLbl>
              <c:idx val="1"/>
              <c:layout>
                <c:manualLayout>
                  <c:x val="1.9393803654281304E-2"/>
                  <c:y val="6.419738108903042E-2"/>
                </c:manualLayout>
              </c:layout>
              <c:showVal val="1"/>
            </c:dLbl>
            <c:spPr>
              <a:solidFill>
                <a:schemeClr val="bg1"/>
              </a:solidFill>
            </c:spPr>
            <c:showVal val="1"/>
          </c:dLbls>
          <c:cat>
            <c:strRef>
              <c:f>Лист7!$B$1:$C$1</c:f>
              <c:strCache>
                <c:ptCount val="2"/>
                <c:pt idx="0">
                  <c:v>2002 г.</c:v>
                </c:pt>
                <c:pt idx="1">
                  <c:v>2010 г.</c:v>
                </c:pt>
              </c:strCache>
            </c:strRef>
          </c:cat>
          <c:val>
            <c:numRef>
              <c:f>Лист7!$B$4:$C$4</c:f>
              <c:numCache>
                <c:formatCode>General</c:formatCode>
                <c:ptCount val="2"/>
                <c:pt idx="0">
                  <c:v>89.7</c:v>
                </c:pt>
                <c:pt idx="1">
                  <c:v>92.4</c:v>
                </c:pt>
              </c:numCache>
            </c:numRef>
          </c:val>
        </c:ser>
        <c:ser>
          <c:idx val="3"/>
          <c:order val="3"/>
          <c:tx>
            <c:strRef>
              <c:f>Лист7!$A$5</c:f>
              <c:strCache>
                <c:ptCount val="1"/>
                <c:pt idx="0">
                  <c:v>Мордва </c:v>
                </c:pt>
              </c:strCache>
            </c:strRef>
          </c:tx>
          <c:spPr>
            <a:solidFill>
              <a:srgbClr val="530AD6"/>
            </a:solidFill>
          </c:spPr>
          <c:dLbls>
            <c:dLbl>
              <c:idx val="0"/>
              <c:layout>
                <c:manualLayout>
                  <c:x val="1.4545352740711021E-2"/>
                  <c:y val="7.6543031298459102E-2"/>
                </c:manualLayout>
              </c:layout>
              <c:showVal val="1"/>
            </c:dLbl>
            <c:dLbl>
              <c:idx val="1"/>
              <c:layout>
                <c:manualLayout>
                  <c:x val="1.1313052131664079E-2"/>
                  <c:y val="7.6543031298459102E-2"/>
                </c:manualLayout>
              </c:layout>
              <c:showVal val="1"/>
            </c:dLbl>
            <c:spPr>
              <a:solidFill>
                <a:schemeClr val="bg1"/>
              </a:solidFill>
            </c:spPr>
            <c:showVal val="1"/>
          </c:dLbls>
          <c:cat>
            <c:strRef>
              <c:f>Лист7!$B$1:$C$1</c:f>
              <c:strCache>
                <c:ptCount val="2"/>
                <c:pt idx="0">
                  <c:v>2002 г.</c:v>
                </c:pt>
                <c:pt idx="1">
                  <c:v>2010 г.</c:v>
                </c:pt>
              </c:strCache>
            </c:strRef>
          </c:cat>
          <c:val>
            <c:numRef>
              <c:f>Лист7!$B$5:$C$5</c:f>
              <c:numCache>
                <c:formatCode>General</c:formatCode>
                <c:ptCount val="2"/>
                <c:pt idx="0">
                  <c:v>99.7</c:v>
                </c:pt>
                <c:pt idx="1">
                  <c:v>99.7</c:v>
                </c:pt>
              </c:numCache>
            </c:numRef>
          </c:val>
        </c:ser>
        <c:shape val="cylinder"/>
        <c:axId val="71417856"/>
        <c:axId val="71419392"/>
        <c:axId val="71305856"/>
      </c:bar3DChart>
      <c:catAx>
        <c:axId val="71417856"/>
        <c:scaling>
          <c:orientation val="minMax"/>
        </c:scaling>
        <c:axPos val="b"/>
        <c:tickLblPos val="nextTo"/>
        <c:crossAx val="71419392"/>
        <c:crosses val="autoZero"/>
        <c:auto val="1"/>
        <c:lblAlgn val="ctr"/>
        <c:lblOffset val="100"/>
      </c:catAx>
      <c:valAx>
        <c:axId val="71419392"/>
        <c:scaling>
          <c:orientation val="minMax"/>
        </c:scaling>
        <c:delete val="1"/>
        <c:axPos val="l"/>
        <c:numFmt formatCode="General" sourceLinked="1"/>
        <c:tickLblPos val="none"/>
        <c:crossAx val="71417856"/>
        <c:crosses val="autoZero"/>
        <c:crossBetween val="between"/>
      </c:valAx>
      <c:serAx>
        <c:axId val="71305856"/>
        <c:scaling>
          <c:orientation val="minMax"/>
        </c:scaling>
        <c:axPos val="b"/>
        <c:tickLblPos val="nextTo"/>
        <c:crossAx val="71419392"/>
        <c:crosses val="autoZero"/>
      </c:serAx>
    </c:plotArea>
    <c:plotVisOnly val="1"/>
  </c:chart>
  <c:txPr>
    <a:bodyPr/>
    <a:lstStyle/>
    <a:p>
      <a:pPr>
        <a:defRPr sz="16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23915201526731805"/>
          <c:y val="3.7558422569910911E-2"/>
          <c:w val="0.73862591804548561"/>
          <c:h val="0.88630661316086568"/>
        </c:manualLayout>
      </c:layout>
      <c:bar3DChart>
        <c:barDir val="col"/>
        <c:grouping val="clustered"/>
        <c:ser>
          <c:idx val="0"/>
          <c:order val="0"/>
          <c:tx>
            <c:strRef>
              <c:f>Лист7!$A$21</c:f>
              <c:strCache>
                <c:ptCount val="1"/>
                <c:pt idx="0">
                  <c:v>Английский</c:v>
                </c:pt>
              </c:strCache>
            </c:strRef>
          </c:tx>
          <c:spPr>
            <a:solidFill>
              <a:srgbClr val="530AD6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3,</a:t>
                    </a:r>
                    <a:r>
                      <a:rPr lang="ru-RU" smtClean="0"/>
                      <a:t>9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Лист7!$B$20:$C$20</c:f>
              <c:strCache>
                <c:ptCount val="2"/>
                <c:pt idx="0">
                  <c:v>2002 г.</c:v>
                </c:pt>
                <c:pt idx="1">
                  <c:v>2010 г.</c:v>
                </c:pt>
              </c:strCache>
            </c:strRef>
          </c:cat>
          <c:val>
            <c:numRef>
              <c:f>Лист7!$B$21:$C$21</c:f>
              <c:numCache>
                <c:formatCode>General</c:formatCode>
                <c:ptCount val="2"/>
                <c:pt idx="0">
                  <c:v>3.8</c:v>
                </c:pt>
                <c:pt idx="1">
                  <c:v>3.9</c:v>
                </c:pt>
              </c:numCache>
            </c:numRef>
          </c:val>
        </c:ser>
        <c:ser>
          <c:idx val="1"/>
          <c:order val="1"/>
          <c:tx>
            <c:strRef>
              <c:f>Лист7!$A$22</c:f>
              <c:strCache>
                <c:ptCount val="1"/>
                <c:pt idx="0">
                  <c:v>Татарский</c:v>
                </c:pt>
              </c:strCache>
            </c:strRef>
          </c:tx>
          <c:spPr>
            <a:solidFill>
              <a:srgbClr val="03DD08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,1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Лист7!$B$20:$C$20</c:f>
              <c:strCache>
                <c:ptCount val="2"/>
                <c:pt idx="0">
                  <c:v>2002 г.</c:v>
                </c:pt>
                <c:pt idx="1">
                  <c:v>2010 г.</c:v>
                </c:pt>
              </c:strCache>
            </c:strRef>
          </c:cat>
          <c:val>
            <c:numRef>
              <c:f>Лист7!$B$22:$C$22</c:f>
              <c:numCache>
                <c:formatCode>General</c:formatCode>
                <c:ptCount val="2"/>
                <c:pt idx="0">
                  <c:v>3</c:v>
                </c:pt>
                <c:pt idx="1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Лист7!$A$23</c:f>
              <c:strCache>
                <c:ptCount val="1"/>
                <c:pt idx="0">
                  <c:v>Немецкий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Лист7!$B$20:$C$20</c:f>
              <c:strCache>
                <c:ptCount val="2"/>
                <c:pt idx="0">
                  <c:v>2002 г.</c:v>
                </c:pt>
                <c:pt idx="1">
                  <c:v>2010 г.</c:v>
                </c:pt>
              </c:strCache>
            </c:strRef>
          </c:cat>
          <c:val>
            <c:numRef>
              <c:f>Лист7!$B$23:$C$23</c:f>
              <c:numCache>
                <c:formatCode>General</c:formatCode>
                <c:ptCount val="2"/>
                <c:pt idx="0">
                  <c:v>1.9000000000000001</c:v>
                </c:pt>
                <c:pt idx="1">
                  <c:v>1.2</c:v>
                </c:pt>
              </c:numCache>
            </c:numRef>
          </c:val>
        </c:ser>
        <c:ser>
          <c:idx val="3"/>
          <c:order val="3"/>
          <c:tx>
            <c:strRef>
              <c:f>Лист7!$A$24</c:f>
              <c:strCache>
                <c:ptCount val="1"/>
                <c:pt idx="0">
                  <c:v>Мордовский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,0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Лист7!$B$20:$C$20</c:f>
              <c:strCache>
                <c:ptCount val="2"/>
                <c:pt idx="0">
                  <c:v>2002 г.</c:v>
                </c:pt>
                <c:pt idx="1">
                  <c:v>2010 г.</c:v>
                </c:pt>
              </c:strCache>
            </c:strRef>
          </c:cat>
          <c:val>
            <c:numRef>
              <c:f>Лист7!$B$24:$C$24</c:f>
              <c:numCache>
                <c:formatCode>General</c:formatCode>
                <c:ptCount val="2"/>
                <c:pt idx="0">
                  <c:v>1</c:v>
                </c:pt>
                <c:pt idx="1">
                  <c:v>0.8</c:v>
                </c:pt>
              </c:numCache>
            </c:numRef>
          </c:val>
        </c:ser>
        <c:ser>
          <c:idx val="4"/>
          <c:order val="4"/>
          <c:tx>
            <c:strRef>
              <c:f>Лист7!$A$25</c:f>
              <c:strCache>
                <c:ptCount val="1"/>
                <c:pt idx="0">
                  <c:v>Украинский</c:v>
                </c:pt>
              </c:strCache>
            </c:strRef>
          </c:tx>
          <c:spPr>
            <a:solidFill>
              <a:srgbClr val="00FFFF"/>
            </a:solidFill>
          </c:spPr>
          <c:dLbls>
            <c:showVal val="1"/>
          </c:dLbls>
          <c:cat>
            <c:strRef>
              <c:f>Лист7!$B$20:$C$20</c:f>
              <c:strCache>
                <c:ptCount val="2"/>
                <c:pt idx="0">
                  <c:v>2002 г.</c:v>
                </c:pt>
                <c:pt idx="1">
                  <c:v>2010 г.</c:v>
                </c:pt>
              </c:strCache>
            </c:strRef>
          </c:cat>
          <c:val>
            <c:numRef>
              <c:f>Лист7!$B$25:$C$25</c:f>
              <c:numCache>
                <c:formatCode>General</c:formatCode>
                <c:ptCount val="2"/>
                <c:pt idx="0">
                  <c:v>0.4</c:v>
                </c:pt>
                <c:pt idx="1">
                  <c:v>0.30000000000000032</c:v>
                </c:pt>
              </c:numCache>
            </c:numRef>
          </c:val>
        </c:ser>
        <c:ser>
          <c:idx val="5"/>
          <c:order val="5"/>
          <c:tx>
            <c:strRef>
              <c:f>Лист7!$A$26</c:f>
              <c:strCache>
                <c:ptCount val="1"/>
                <c:pt idx="0">
                  <c:v>Французский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Лист7!$B$20:$C$20</c:f>
              <c:strCache>
                <c:ptCount val="2"/>
                <c:pt idx="0">
                  <c:v>2002 г.</c:v>
                </c:pt>
                <c:pt idx="1">
                  <c:v>2010 г.</c:v>
                </c:pt>
              </c:strCache>
            </c:strRef>
          </c:cat>
          <c:val>
            <c:numRef>
              <c:f>Лист7!$B$26:$C$26</c:f>
              <c:numCache>
                <c:formatCode>General</c:formatCode>
                <c:ptCount val="2"/>
                <c:pt idx="0">
                  <c:v>0.30000000000000032</c:v>
                </c:pt>
                <c:pt idx="1">
                  <c:v>0.2</c:v>
                </c:pt>
              </c:numCache>
            </c:numRef>
          </c:val>
        </c:ser>
        <c:ser>
          <c:idx val="6"/>
          <c:order val="6"/>
          <c:tx>
            <c:strRef>
              <c:f>Лист7!$A$27</c:f>
              <c:strCache>
                <c:ptCount val="1"/>
                <c:pt idx="0">
                  <c:v>Марийский</c:v>
                </c:pt>
              </c:strCache>
            </c:strRef>
          </c:tx>
          <c:dLbls>
            <c:dLbl>
              <c:idx val="1"/>
              <c:layout>
                <c:manualLayout>
                  <c:x val="2.0370227796597515E-2"/>
                  <c:y val="0"/>
                </c:manualLayout>
              </c:layout>
              <c:showVal val="1"/>
            </c:dLbl>
            <c:showVal val="1"/>
          </c:dLbls>
          <c:cat>
            <c:strRef>
              <c:f>Лист7!$B$20:$C$20</c:f>
              <c:strCache>
                <c:ptCount val="2"/>
                <c:pt idx="0">
                  <c:v>2002 г.</c:v>
                </c:pt>
                <c:pt idx="1">
                  <c:v>2010 г.</c:v>
                </c:pt>
              </c:strCache>
            </c:strRef>
          </c:cat>
          <c:val>
            <c:numRef>
              <c:f>Лист7!$B$27:$C$27</c:f>
              <c:numCache>
                <c:formatCode>General</c:formatCode>
                <c:ptCount val="2"/>
                <c:pt idx="0">
                  <c:v>0.1</c:v>
                </c:pt>
                <c:pt idx="1">
                  <c:v>0.2</c:v>
                </c:pt>
              </c:numCache>
            </c:numRef>
          </c:val>
        </c:ser>
        <c:shape val="pyramid"/>
        <c:axId val="71567616"/>
        <c:axId val="71602176"/>
        <c:axId val="0"/>
      </c:bar3DChart>
      <c:catAx>
        <c:axId val="71567616"/>
        <c:scaling>
          <c:orientation val="minMax"/>
        </c:scaling>
        <c:axPos val="b"/>
        <c:tickLblPos val="nextTo"/>
        <c:crossAx val="71602176"/>
        <c:crosses val="autoZero"/>
        <c:auto val="1"/>
        <c:lblAlgn val="ctr"/>
        <c:lblOffset val="100"/>
      </c:catAx>
      <c:valAx>
        <c:axId val="71602176"/>
        <c:scaling>
          <c:orientation val="minMax"/>
        </c:scaling>
        <c:delete val="1"/>
        <c:axPos val="l"/>
        <c:numFmt formatCode="General" sourceLinked="1"/>
        <c:tickLblPos val="none"/>
        <c:crossAx val="71567616"/>
        <c:crosses val="autoZero"/>
        <c:crossBetween val="between"/>
      </c:valAx>
    </c:plotArea>
    <c:legend>
      <c:legendPos val="l"/>
      <c:layout/>
    </c:legend>
    <c:plotVisOnly val="1"/>
  </c:chart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0.12214</cdr:x>
      <cdr:y>0.19608</cdr:y>
    </cdr:from>
    <cdr:to>
      <cdr:x>0.24427</cdr:x>
      <cdr:y>0.55556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143008" y="857256"/>
          <a:ext cx="1143008" cy="157163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сельское</a:t>
          </a:r>
        </a:p>
        <a:p xmlns:a="http://schemas.openxmlformats.org/drawingml/2006/main"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6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городское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036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90950" y="0"/>
            <a:ext cx="290036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BEA17-8F11-4CE6-824F-415C830BC733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9925" y="4687888"/>
            <a:ext cx="5353050" cy="4440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0036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90950" y="9372600"/>
            <a:ext cx="290036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72BD2-4AE8-4B48-B5B9-9903BE6802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72BD2-4AE8-4B48-B5B9-9903BE6802D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72BD2-4AE8-4B48-B5B9-9903BE6802D6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Копия 13374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1000100" y="0"/>
            <a:ext cx="81439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214414" y="642919"/>
            <a:ext cx="7572428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 демографических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 социально-экономических характеристиках населения отдельных национальностей Чувашской Республики</a:t>
            </a:r>
            <a:endParaRPr lang="ru-RU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" name="Рисунок 5" descr="origi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8" y="3857628"/>
            <a:ext cx="3143271" cy="235745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7" name="Рисунок 6" descr="perepis201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85852" y="4071942"/>
            <a:ext cx="2809875" cy="23717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8" name="Рисунок 7" descr="perepi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43372" y="4357694"/>
            <a:ext cx="2071702" cy="138113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9" name="Рисунок 8" descr="untitled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000497" y="4363384"/>
            <a:ext cx="2143140" cy="185167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" name="Рисунок 9" descr="karta0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85786" y="4000504"/>
            <a:ext cx="3601720" cy="17983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1" name="Рисунок 10" descr="images_7640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000760" y="3929066"/>
            <a:ext cx="2833686" cy="212526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advClick="0"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Копия 13374.jpg"/>
          <p:cNvPicPr>
            <a:picLocks noChangeAspect="1"/>
          </p:cNvPicPr>
          <p:nvPr/>
        </p:nvPicPr>
        <p:blipFill>
          <a:blip r:embed="rId2" cstate="print">
            <a:lum contrast="6000"/>
          </a:blip>
          <a:stretch>
            <a:fillRect/>
          </a:stretch>
        </p:blipFill>
        <p:spPr>
          <a:xfrm>
            <a:off x="1000100" y="0"/>
            <a:ext cx="8143900" cy="685800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643042" y="428604"/>
            <a:ext cx="7215238" cy="9079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Другие наиболее распространенные языки </a:t>
            </a:r>
          </a:p>
          <a:p>
            <a:pPr algn="ctr">
              <a:spcBef>
                <a:spcPts val="600"/>
              </a:spcBef>
            </a:pPr>
            <a:r>
              <a:rPr lang="ru-RU" sz="2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(в % к указавшим владение языками)</a:t>
            </a:r>
            <a:endParaRPr lang="ru-RU" sz="20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500166" y="1500174"/>
          <a:ext cx="6858048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опия 13374.jpg"/>
          <p:cNvPicPr>
            <a:picLocks noChangeAspect="1"/>
          </p:cNvPicPr>
          <p:nvPr/>
        </p:nvPicPr>
        <p:blipFill>
          <a:blip r:embed="rId2" cstate="print">
            <a:lum contrast="6000"/>
          </a:blip>
          <a:stretch>
            <a:fillRect/>
          </a:stretch>
        </p:blipFill>
        <p:spPr>
          <a:xfrm>
            <a:off x="1000100" y="0"/>
            <a:ext cx="81439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500166" y="214290"/>
            <a:ext cx="7358114" cy="81047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lnSpc>
                <a:spcPts val="2800"/>
              </a:lnSpc>
            </a:pP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уровня образования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населения в возрасте 15 лет и более </a:t>
            </a:r>
            <a:endParaRPr lang="ru-RU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1437" y="1428736"/>
          <a:ext cx="9001157" cy="4615918"/>
        </p:xfrm>
        <a:graphic>
          <a:graphicData uri="http://schemas.openxmlformats.org/drawingml/2006/table">
            <a:tbl>
              <a:tblPr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{16D9F66E-5EB9-4882-86FB-DCBF35E3C3E4}</a:tableStyleId>
              </a:tblPr>
              <a:tblGrid>
                <a:gridCol w="1145603"/>
                <a:gridCol w="736458"/>
                <a:gridCol w="1046866"/>
                <a:gridCol w="1571636"/>
                <a:gridCol w="1000132"/>
                <a:gridCol w="857256"/>
                <a:gridCol w="857256"/>
                <a:gridCol w="857256"/>
                <a:gridCol w="928694"/>
              </a:tblGrid>
              <a:tr h="526628">
                <a:tc rowSpan="4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>
                    <a:cell3D prstMaterial="dkEdge">
                      <a:bevel w="77470" h="12700" prst="softRound"/>
                      <a:lightRig rig="flood" dir="t"/>
                    </a:cell3D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>
                    <a:cell3D prstMaterial="dkEdge">
                      <a:bevel w="77470" h="12700" prst="softRound"/>
                      <a:lightRig rig="flood" dir="t"/>
                    </a:cell3D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1000 человек в возрасте 15 лет и </a:t>
                      </a:r>
                      <a:r>
                        <a:rPr lang="ru-RU" sz="1600" b="1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более,</a:t>
                      </a:r>
                      <a:r>
                        <a:rPr lang="en-US" sz="1600" b="1" u="none" strike="noStrike" cap="none" spc="0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указавших </a:t>
                      </a:r>
                      <a:r>
                        <a:rPr lang="en-US" sz="1600" b="1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US" sz="1600" b="1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b="1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уровень </a:t>
                      </a:r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образования, имеют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>
                    <a:cell3D prstMaterial="dkEdge">
                      <a:bevel w="77470" h="12700" prst="softRound"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58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 err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образо-вание</a:t>
                      </a:r>
                      <a:r>
                        <a:rPr lang="ru-RU" sz="1600" b="1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основное </a:t>
                      </a:r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общее и </a:t>
                      </a:r>
                      <a:r>
                        <a:rPr lang="ru-RU" sz="1600" b="1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выше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>
                    <a:cell3D prstMaterial="dkEdge">
                      <a:bevel w="77470" h="12700" prst="softRound"/>
                      <a:lightRig rig="flood" dir="t"/>
                    </a:cell3D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>
                    <a:cell3D prstMaterial="dkEdge">
                      <a:bevel w="77470" h="12700" prst="softRound"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58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профессиональное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>
                    <a:cell3D prstMaterial="dkEdge">
                      <a:bevel w="77470" h="12700" prst="softRound"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общее</a:t>
                      </a:r>
                      <a:endParaRPr lang="ru-RU" sz="16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>
                    <a:cell3D prstMaterial="dkEdge">
                      <a:bevel w="77470" h="12700" prst="softRound"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90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высшее (</a:t>
                      </a:r>
                      <a:r>
                        <a:rPr lang="ru-RU" sz="1600" b="1" u="none" strike="noStrike" cap="none" spc="0" dirty="0" err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вклю-чая</a:t>
                      </a:r>
                      <a:r>
                        <a:rPr lang="ru-RU" sz="1600" b="1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u="none" strike="noStrike" cap="none" spc="0" dirty="0" err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послеву</a:t>
                      </a:r>
                      <a:r>
                        <a:rPr lang="en-US" sz="1600" b="1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 fontAlgn="b"/>
                      <a:r>
                        <a:rPr lang="ru-RU" sz="1600" b="1" u="none" strike="noStrike" cap="none" spc="0" dirty="0" err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зовское</a:t>
                      </a:r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>
                    <a:cell3D prstMaterial="dkEdge">
                      <a:bevel w="77470" h="12700" prst="softRound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неполное высшее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>
                    <a:cell3D prstMaterial="dkEdge">
                      <a:bevel w="77470" h="12700" prst="softRound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среднее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>
                    <a:cell3D prstMaterial="dkEdge">
                      <a:bevel w="77470" h="12700" prst="softRound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 err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началь</a:t>
                      </a:r>
                      <a:r>
                        <a:rPr lang="en-US" sz="1600" b="1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 fontAlgn="b"/>
                      <a:r>
                        <a:rPr lang="ru-RU" sz="1600" b="1" u="none" strike="noStrike" cap="none" spc="0" dirty="0" err="1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ное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>
                    <a:cell3D prstMaterial="dkEdge">
                      <a:bevel w="77470" h="12700" prst="softRound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среднее (полное)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>
                    <a:cell3D prstMaterial="dkEdge">
                      <a:bevel w="77470" h="12700" prst="softRound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основное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>
                    <a:cell3D prstMaterial="dkEdge">
                      <a:bevel w="77470" h="12700" prst="softRound"/>
                      <a:lightRig rig="flood" dir="t"/>
                    </a:cell3D>
                    <a:noFill/>
                  </a:tcPr>
                </a:tc>
              </a:tr>
              <a:tr h="27585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Все население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2002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905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131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248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156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193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151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</a:tr>
              <a:tr h="2758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933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197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285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211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</a:tr>
              <a:tr h="27585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Чуваши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2002</a:t>
                      </a:r>
                      <a:endParaRPr lang="ru-RU" sz="16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901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113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6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233</a:t>
                      </a:r>
                      <a:endParaRPr lang="ru-RU" sz="16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177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195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160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</a:tr>
              <a:tr h="2758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930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176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276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221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128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</a:tr>
              <a:tr h="27585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Русские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2002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924</a:t>
                      </a:r>
                      <a:endParaRPr lang="ru-RU" sz="16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176</a:t>
                      </a:r>
                      <a:endParaRPr lang="ru-RU" sz="16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290</a:t>
                      </a:r>
                      <a:endParaRPr lang="ru-RU" sz="16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108</a:t>
                      </a:r>
                      <a:endParaRPr lang="ru-RU" sz="16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186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131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2758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948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257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316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27585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Татары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2002</a:t>
                      </a:r>
                      <a:endParaRPr lang="ru-RU" sz="16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852</a:t>
                      </a:r>
                      <a:endParaRPr lang="ru-RU" sz="16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  <a:endParaRPr lang="ru-RU" sz="16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6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196</a:t>
                      </a:r>
                      <a:endParaRPr lang="ru-RU" sz="16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128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218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  <a:tr h="2758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880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164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239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231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160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  <a:tr h="27585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Мордва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2002</a:t>
                      </a:r>
                      <a:endParaRPr lang="ru-RU" sz="16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809</a:t>
                      </a:r>
                      <a:endParaRPr lang="ru-RU" sz="16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16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6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endParaRPr lang="ru-RU" sz="16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145</a:t>
                      </a:r>
                      <a:endParaRPr lang="ru-RU" sz="16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187</a:t>
                      </a:r>
                      <a:endParaRPr lang="ru-RU" sz="1600" b="1" i="0" u="none" strike="noStrike" cap="none" spc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139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</a:tr>
              <a:tr h="2758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860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127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292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219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129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6" marR="9386" marT="9386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Копия 13374.jpg"/>
          <p:cNvPicPr>
            <a:picLocks noChangeAspect="1"/>
          </p:cNvPicPr>
          <p:nvPr/>
        </p:nvPicPr>
        <p:blipFill>
          <a:blip r:embed="rId2" cstate="print">
            <a:lum contrast="6000"/>
          </a:blip>
          <a:stretch>
            <a:fillRect/>
          </a:stretch>
        </p:blipFill>
        <p:spPr>
          <a:xfrm>
            <a:off x="1000100" y="0"/>
            <a:ext cx="81439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sp>
        <p:nvSpPr>
          <p:cNvPr id="8" name="Прямоугольник 7"/>
          <p:cNvSpPr/>
          <p:nvPr/>
        </p:nvSpPr>
        <p:spPr>
          <a:xfrm>
            <a:off x="1428728" y="285728"/>
            <a:ext cx="7143800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Население по источникам</a:t>
            </a:r>
            <a:endParaRPr lang="en-US" sz="28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средств к существованию</a:t>
            </a:r>
            <a:endParaRPr lang="ru-RU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0" y="1500174"/>
          <a:ext cx="9144000" cy="4425794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58043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</a:p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cell3D prstMaterial="dkEdge">
                      <a:bevel prst="relaxedInset"/>
                      <a:lightRig rig="flood" dir="t"/>
                    </a:cell3D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 1000 человек соответствующей национальности, указавших источник средств к существованию, имели источник средств к существованию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54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slope"/>
                      <a:lightRig rig="flood" dir="t"/>
                    </a:cell3D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трудовая </a:t>
                      </a:r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</a:t>
                      </a:r>
                      <a:r>
                        <a:rPr lang="en-US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 fontAlgn="b"/>
                      <a:r>
                        <a:rPr lang="ru-RU" sz="1400" b="1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ность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cell3D prstMaterial="dkEdge">
                      <a:bevel prst="relaxedInset"/>
                      <a:lightRig rig="flood" dir="t"/>
                    </a:cell3D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личное </a:t>
                      </a:r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подсобное </a:t>
                      </a:r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хозяйство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cell3D prstMaterial="dkEdge">
                      <a:bevel prst="relaxedInset"/>
                      <a:lightRig rig="flood" dir="t"/>
                    </a:cell3D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стипендия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cell3D prstMaterial="dkEdge">
                      <a:bevel prst="relaxedInset"/>
                      <a:lightRig rig="flood" dir="t"/>
                    </a:cell3D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пенсия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cell3D prstMaterial="dkEdge">
                      <a:bevel prst="relaxedInset"/>
                      <a:lightRig rig="flood" dir="t"/>
                    </a:cell3D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пособие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cell3D prstMaterial="dkEdge">
                      <a:bevel prst="relaxedInset"/>
                      <a:lightRig rig="flood" dir="t"/>
                    </a:cell3D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другой вид </a:t>
                      </a:r>
                      <a:r>
                        <a:rPr lang="ru-RU" sz="1400" b="1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гособеспе</a:t>
                      </a:r>
                      <a:r>
                        <a:rPr lang="en-US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 fontAlgn="b"/>
                      <a:r>
                        <a:rPr lang="ru-RU" sz="1400" b="1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cell3D prstMaterial="dkEdge">
                      <a:bevel prst="relaxedInset"/>
                      <a:lightRig rig="flood" dir="t"/>
                    </a:cell3D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ru-RU" sz="1400" b="1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береже</a:t>
                      </a:r>
                      <a:r>
                        <a:rPr lang="en-US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 fontAlgn="b"/>
                      <a:r>
                        <a:rPr lang="ru-RU" sz="1400" b="1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cell3D prstMaterial="dkEdge">
                      <a:bevel prst="relaxedInset"/>
                      <a:lightRig rig="flood" dir="t"/>
                    </a:cell3D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иждивение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cell3D prstMaterial="dkEdge">
                      <a:bevel prst="relaxedInset"/>
                      <a:lightRig rig="flood" dir="t"/>
                    </a:cell3D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</a:tr>
              <a:tr h="26677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Все население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2002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429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303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247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198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313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</a:tr>
              <a:tr h="3192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457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239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264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287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</a:tr>
              <a:tr h="31923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Чуваши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2002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434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362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242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</a:tr>
              <a:tr h="3192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465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297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258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279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</a:tr>
              <a:tr h="31923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Русские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2002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421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256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181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328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3192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441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279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308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31923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Татары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2002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379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319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261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219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308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  <a:tr h="3192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311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272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308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  <a:tr h="31923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Мордва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2002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443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434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337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119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214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</a:tr>
              <a:tr h="3192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455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294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396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148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Копия 13374.jpg"/>
          <p:cNvPicPr>
            <a:picLocks noChangeAspect="1"/>
          </p:cNvPicPr>
          <p:nvPr/>
        </p:nvPicPr>
        <p:blipFill>
          <a:blip r:embed="rId3" cstate="print">
            <a:lum contrast="6000"/>
          </a:blip>
          <a:stretch>
            <a:fillRect/>
          </a:stretch>
        </p:blipFill>
        <p:spPr>
          <a:xfrm>
            <a:off x="1000100" y="0"/>
            <a:ext cx="81439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214414" y="214290"/>
            <a:ext cx="7643866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Экономическая активность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населения частных домохозяйств в возрасте 15-72 лет</a:t>
            </a:r>
            <a:endParaRPr lang="ru-RU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0" y="1500174"/>
          <a:ext cx="9144000" cy="4081332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1071570"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relaxedInset"/>
                      <a:lightRig rig="flood" dir="t"/>
                    </a:cell3D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Указавшие экономическую</a:t>
                      </a:r>
                    </a:p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активность, человек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cell3D prstMaterial="dkEdge">
                      <a:bevel prst="relaxedInset"/>
                      <a:lightRig rig="flood" dir="t"/>
                    </a:cell3D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 % к населению частных домохозяйств в возрасте 15-72 лет соответствующей национальности, указавшей экономическую активность)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cell3D prstMaterial="dkEdge">
                      <a:bevel prst="relaxedInset"/>
                      <a:lightRig rig="flood" dir="t"/>
                    </a:cell3D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08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 err="1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экономи-чески</a:t>
                      </a:r>
                      <a:endParaRPr lang="ru-RU" sz="1600" b="1" u="none" strike="noStrike" cap="none" spc="0" dirty="0">
                        <a:ln w="1905"/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активное население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cell3D prstMaterial="dkEdge">
                      <a:bevel prst="relaxedInset"/>
                      <a:lightRig rig="flood" dir="t"/>
                    </a:cell3D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cell3D prstMaterial="dkEdge">
                      <a:bevel prst="relaxedInset"/>
                      <a:lightRig rig="flood" dir="t"/>
                    </a:cell3D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 err="1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экономи-чески</a:t>
                      </a:r>
                      <a:r>
                        <a:rPr lang="ru-RU" sz="1600" b="1" u="none" strike="noStrike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</a:p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активное население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cell3D prstMaterial="dkEdge">
                      <a:bevel prst="relaxedInset"/>
                      <a:lightRig rig="flood" dir="t"/>
                    </a:cell3D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 err="1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экономи-чески</a:t>
                      </a:r>
                      <a:endParaRPr lang="ru-RU" sz="1600" b="1" u="none" strike="noStrike" cap="none" spc="0" dirty="0">
                        <a:ln w="1905"/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активное население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cell3D prstMaterial="dkEdge">
                      <a:bevel prst="relaxedInset"/>
                      <a:lightRig rig="flood" dir="t"/>
                    </a:cell3D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cell3D prstMaterial="dkEdge">
                      <a:bevel prst="relaxedInset"/>
                      <a:lightRig rig="flood" dir="t"/>
                    </a:cell3D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 err="1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экономи-чески</a:t>
                      </a:r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не</a:t>
                      </a:r>
                    </a:p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активное население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cell3D prstMaterial="dkEdge">
                      <a:bevel prst="relaxedInset"/>
                      <a:lightRig rig="flood" dir="t"/>
                    </a:cell3D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</a:tr>
              <a:tr h="6907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занятые в экономике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cell3D prstMaterial="dkEdge">
                      <a:bevel prst="relaxedInset"/>
                      <a:lightRig rig="flood" dir="t"/>
                    </a:cell3D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 err="1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безработ</a:t>
                      </a:r>
                      <a:r>
                        <a:rPr lang="en-US" sz="1600" b="1" u="none" strike="noStrike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 fontAlgn="b"/>
                      <a:r>
                        <a:rPr lang="ru-RU" sz="1600" b="1" u="none" strike="noStrike" cap="none" spc="0" dirty="0" err="1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ные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cell3D prstMaterial="dkEdge">
                      <a:bevel prst="relaxedInset"/>
                      <a:lightRig rig="flood" dir="t"/>
                    </a:cell3D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занятые в экономике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cell3D prstMaterial="dkEdge">
                      <a:bevel prst="relaxedInset"/>
                      <a:lightRig rig="flood" dir="t"/>
                    </a:cell3D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 err="1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безработ</a:t>
                      </a:r>
                      <a:r>
                        <a:rPr lang="en-US" sz="1600" b="1" u="none" strike="noStrike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 fontAlgn="b"/>
                      <a:r>
                        <a:rPr lang="ru-RU" sz="1600" b="1" u="none" strike="noStrike" cap="none" spc="0" dirty="0" err="1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ные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cell3D prstMaterial="dkEdge">
                      <a:bevel prst="relaxedInset"/>
                      <a:lightRig rig="flood" dir="t"/>
                    </a:cell3D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45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Чуваши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416269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376106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40163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204861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67,0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60,5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6,5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33,0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</a:tr>
              <a:tr h="4845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Русские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155823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139381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16442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79489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66,2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59,2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33,8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4845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Татары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15107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13237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1870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9616</a:t>
                      </a:r>
                      <a:endParaRPr lang="ru-RU" sz="1600" b="1" i="0" u="none" strike="noStrike" cap="none" spc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61,1</a:t>
                      </a:r>
                      <a:endParaRPr lang="ru-RU" sz="1600" b="1" i="0" u="none" strike="noStrike" cap="none" spc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53,5</a:t>
                      </a:r>
                      <a:endParaRPr lang="ru-RU" sz="1600" b="1" i="0" u="none" strike="noStrike" cap="none" spc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38,9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  <a:tr h="4845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Мордва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6649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5881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768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3881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63,1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55,8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7,3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36,9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Копия 13374.jpg"/>
          <p:cNvPicPr>
            <a:picLocks noChangeAspect="1"/>
          </p:cNvPicPr>
          <p:nvPr/>
        </p:nvPicPr>
        <p:blipFill>
          <a:blip r:embed="rId2" cstate="print">
            <a:lum contrast="6000"/>
          </a:blip>
          <a:stretch>
            <a:fillRect/>
          </a:stretch>
        </p:blipFill>
        <p:spPr>
          <a:xfrm>
            <a:off x="1000100" y="0"/>
            <a:ext cx="81439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857356" y="500042"/>
            <a:ext cx="6286544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Занятость и статус в занятости </a:t>
            </a:r>
            <a:endParaRPr lang="ru-RU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42842" y="1643050"/>
          <a:ext cx="8858316" cy="3770391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476386"/>
                <a:gridCol w="1476386"/>
                <a:gridCol w="976320"/>
                <a:gridCol w="1214446"/>
                <a:gridCol w="1857389"/>
                <a:gridCol w="1857389"/>
              </a:tblGrid>
              <a:tr h="857256"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tint val="20000"/>
                        <a:alpha val="2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Занятое население в возрасте 15-72 лет, человек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tint val="20000"/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Занятое население в возрасте 15-72 лет по статусу в 2010 г</a:t>
                      </a:r>
                      <a:r>
                        <a:rPr lang="ru-RU" sz="1600" b="1" u="none" strike="noStrike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.,</a:t>
                      </a:r>
                      <a:br>
                        <a:rPr lang="ru-RU" sz="1600" b="1" u="none" strike="noStrike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b="1" u="none" strike="noStrike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 % к занятым соответствующей </a:t>
                      </a:r>
                      <a:r>
                        <a:rPr lang="ru-RU" sz="1600" b="1" u="none" strike="noStrike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национальности,</a:t>
                      </a:r>
                      <a:endParaRPr lang="en-US" sz="1600" b="1" u="none" strike="noStrike" cap="none" spc="0" dirty="0" smtClean="0">
                        <a:ln w="1905"/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ru-RU" sz="1600" b="1" u="none" strike="noStrike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указавшим </a:t>
                      </a:r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свой статус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tint val="2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0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 err="1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работа-ющих</a:t>
                      </a:r>
                      <a:r>
                        <a:rPr lang="ru-RU" sz="1600" b="1" u="none" strike="noStrike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ru-RU" sz="1600" b="1" u="none" strike="noStrike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 </a:t>
                      </a:r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найму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tint val="20000"/>
                        <a:alpha val="2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 err="1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работа-ющих</a:t>
                      </a:r>
                      <a:endParaRPr lang="ru-RU" sz="1600" b="1" u="none" strike="noStrike" cap="none" spc="0" dirty="0" smtClean="0">
                        <a:ln w="1905"/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ru-RU" sz="1600" b="1" u="none" strike="noStrike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не по найму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tint val="20000"/>
                        <a:alpha val="2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из них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tint val="2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7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 </a:t>
                      </a:r>
                      <a:r>
                        <a:rPr lang="ru-RU" sz="1600" b="1" u="none" strike="noStrike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привлечением </a:t>
                      </a:r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наемных работников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tint val="2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без </a:t>
                      </a:r>
                      <a:r>
                        <a:rPr lang="ru-RU" sz="1600" b="1" u="none" strike="noStrike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привлечения </a:t>
                      </a:r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наемных работников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tint val="20000"/>
                        <a:alpha val="20000"/>
                      </a:schemeClr>
                    </a:solidFill>
                  </a:tcPr>
                </a:tc>
              </a:tr>
              <a:tr h="46725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Чуваши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376106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93,6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</a:tr>
              <a:tr h="46725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Русские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139381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92,1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7,9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46725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Татары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13237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88,8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11,2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8,4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  <a:tr h="46725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Мордва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5881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94,0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Рисунок 7" descr="Копия 13374.jpg"/>
          <p:cNvPicPr>
            <a:picLocks noChangeAspect="1"/>
          </p:cNvPicPr>
          <p:nvPr/>
        </p:nvPicPr>
        <p:blipFill>
          <a:blip r:embed="rId2" cstate="print">
            <a:lum contrast="6000"/>
          </a:blip>
          <a:stretch>
            <a:fillRect/>
          </a:stretch>
        </p:blipFill>
        <p:spPr>
          <a:xfrm>
            <a:off x="1000100" y="0"/>
            <a:ext cx="81439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214414" y="642919"/>
            <a:ext cx="7572428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 демографических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 социально-экономических характеристиках населения отдельных национальностей Чувашской Республики</a:t>
            </a:r>
            <a:endParaRPr lang="ru-RU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9" name="Рисунок 8" descr="origi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8992" y="3929066"/>
            <a:ext cx="3143271" cy="235745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Копия 13374.jpg"/>
          <p:cNvPicPr>
            <a:picLocks noChangeAspect="1"/>
          </p:cNvPicPr>
          <p:nvPr/>
        </p:nvPicPr>
        <p:blipFill>
          <a:blip r:embed="rId2" cstate="print">
            <a:lum contrast="8000"/>
          </a:blip>
          <a:stretch>
            <a:fillRect/>
          </a:stretch>
        </p:blipFill>
        <p:spPr>
          <a:xfrm>
            <a:off x="1000100" y="0"/>
            <a:ext cx="8143900" cy="6858000"/>
          </a:xfrm>
          <a:prstGeom prst="rect">
            <a:avLst/>
          </a:prstGeom>
        </p:spPr>
      </p:pic>
      <p:graphicFrame>
        <p:nvGraphicFramePr>
          <p:cNvPr id="7" name="Диаграмма 6"/>
          <p:cNvGraphicFramePr/>
          <p:nvPr/>
        </p:nvGraphicFramePr>
        <p:xfrm>
          <a:off x="642909" y="1214422"/>
          <a:ext cx="9929883" cy="564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928794" y="285728"/>
            <a:ext cx="6643734" cy="126188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Население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наиболее</a:t>
            </a:r>
          </a:p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многочисленных национальностей </a:t>
            </a:r>
            <a:endParaRPr lang="en-US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(тыс.человек)</a:t>
            </a:r>
            <a:endParaRPr lang="en-US" sz="20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00496" y="5929330"/>
            <a:ext cx="1500198" cy="35719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2002, 2010</a:t>
            </a:r>
            <a:endParaRPr lang="ru-RU" sz="1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Копия 13374.jpg"/>
          <p:cNvPicPr>
            <a:picLocks noChangeAspect="1"/>
          </p:cNvPicPr>
          <p:nvPr/>
        </p:nvPicPr>
        <p:blipFill>
          <a:blip r:embed="rId2" cstate="print">
            <a:lum contrast="6000"/>
          </a:blip>
          <a:stretch>
            <a:fillRect/>
          </a:stretch>
        </p:blipFill>
        <p:spPr>
          <a:xfrm>
            <a:off x="1000100" y="0"/>
            <a:ext cx="8143900" cy="6858000"/>
          </a:xfrm>
          <a:prstGeom prst="rect">
            <a:avLst/>
          </a:prstGeom>
        </p:spPr>
      </p:pic>
      <p:graphicFrame>
        <p:nvGraphicFramePr>
          <p:cNvPr id="5" name="Диаграмма 4"/>
          <p:cNvGraphicFramePr/>
          <p:nvPr/>
        </p:nvGraphicFramePr>
        <p:xfrm>
          <a:off x="285720" y="2143116"/>
          <a:ext cx="9358378" cy="4371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643042" y="285728"/>
            <a:ext cx="6786610" cy="150297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lnSpc>
                <a:spcPts val="2800"/>
              </a:lnSpc>
            </a:pP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Соотношение 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городского и сельского населения</a:t>
            </a:r>
          </a:p>
          <a:p>
            <a:pPr algn="ctr">
              <a:spcBef>
                <a:spcPts val="600"/>
              </a:spcBef>
            </a:pPr>
            <a:r>
              <a:rPr lang="ru-RU" sz="2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(в процентах ко всему населению данной национальности) </a:t>
            </a:r>
          </a:p>
          <a:p>
            <a:pPr algn="ctr"/>
            <a:endParaRPr lang="ru-RU" sz="2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Копия 13374.jpg"/>
          <p:cNvPicPr>
            <a:picLocks noChangeAspect="1"/>
          </p:cNvPicPr>
          <p:nvPr/>
        </p:nvPicPr>
        <p:blipFill>
          <a:blip r:embed="rId2" cstate="print">
            <a:lum contrast="6000"/>
          </a:blip>
          <a:stretch>
            <a:fillRect/>
          </a:stretch>
        </p:blipFill>
        <p:spPr>
          <a:xfrm>
            <a:off x="1000100" y="0"/>
            <a:ext cx="81439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00100" y="285728"/>
            <a:ext cx="8143900" cy="45140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lnSpc>
                <a:spcPts val="2800"/>
              </a:lnSpc>
              <a:spcBef>
                <a:spcPts val="600"/>
              </a:spcBef>
            </a:pP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Соотношение мужчин и женщин</a:t>
            </a:r>
            <a:endParaRPr lang="en-US" sz="28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71472" y="1214422"/>
          <a:ext cx="9215502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071802" y="785794"/>
            <a:ext cx="43958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 1000 мужчин приходится женщин)</a:t>
            </a:r>
            <a:endParaRPr lang="ru-RU" sz="2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Копия 13374.jpg"/>
          <p:cNvPicPr>
            <a:picLocks noChangeAspect="1"/>
          </p:cNvPicPr>
          <p:nvPr/>
        </p:nvPicPr>
        <p:blipFill>
          <a:blip r:embed="rId2" cstate="print">
            <a:lum contrast="6000"/>
          </a:blip>
          <a:stretch>
            <a:fillRect/>
          </a:stretch>
        </p:blipFill>
        <p:spPr>
          <a:xfrm>
            <a:off x="1000100" y="0"/>
            <a:ext cx="8143900" cy="6858000"/>
          </a:xfrm>
          <a:prstGeom prst="rect">
            <a:avLst/>
          </a:prstGeom>
        </p:spPr>
      </p:pic>
      <p:graphicFrame>
        <p:nvGraphicFramePr>
          <p:cNvPr id="5" name="Диаграмма 4"/>
          <p:cNvGraphicFramePr/>
          <p:nvPr/>
        </p:nvGraphicFramePr>
        <p:xfrm>
          <a:off x="357158" y="857232"/>
          <a:ext cx="10215634" cy="5786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2285984" y="428604"/>
            <a:ext cx="5869501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Медианный возраст населения</a:t>
            </a:r>
            <a:endParaRPr kumimoji="0" lang="ru-RU" sz="28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(лет)</a:t>
            </a:r>
            <a:endParaRPr kumimoji="0" lang="ru-RU" sz="2000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Копия 13374.jpg"/>
          <p:cNvPicPr>
            <a:picLocks noChangeAspect="1"/>
          </p:cNvPicPr>
          <p:nvPr/>
        </p:nvPicPr>
        <p:blipFill>
          <a:blip r:embed="rId2" cstate="print">
            <a:lum contrast="6000"/>
          </a:blip>
          <a:stretch>
            <a:fillRect/>
          </a:stretch>
        </p:blipFill>
        <p:spPr>
          <a:xfrm>
            <a:off x="1000100" y="0"/>
            <a:ext cx="8143900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000100" y="214290"/>
            <a:ext cx="8143900" cy="152349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Соотношение возрастных групп населения</a:t>
            </a:r>
            <a:endParaRPr lang="en-US" sz="28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en-US" sz="2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% к общей численности соответствующей национальности</a:t>
            </a:r>
            <a:r>
              <a:rPr lang="en-US" sz="2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 </a:t>
            </a:r>
          </a:p>
          <a:p>
            <a:pPr algn="ctr"/>
            <a:endParaRPr lang="ru-RU" sz="2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000100" y="1571612"/>
          <a:ext cx="81439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Копия 13374.jpg"/>
          <p:cNvPicPr>
            <a:picLocks noChangeAspect="1"/>
          </p:cNvPicPr>
          <p:nvPr/>
        </p:nvPicPr>
        <p:blipFill>
          <a:blip r:embed="rId2" cstate="print">
            <a:lum contrast="6000"/>
          </a:blip>
          <a:stretch>
            <a:fillRect/>
          </a:stretch>
        </p:blipFill>
        <p:spPr>
          <a:xfrm>
            <a:off x="1000100" y="0"/>
            <a:ext cx="8143900" cy="6858000"/>
          </a:xfrm>
          <a:prstGeom prst="rect">
            <a:avLst/>
          </a:prstGeom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0" y="1071546"/>
          <a:ext cx="9144001" cy="4931048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102851"/>
                <a:gridCol w="866526"/>
                <a:gridCol w="896828"/>
                <a:gridCol w="896828"/>
                <a:gridCol w="896828"/>
                <a:gridCol w="896828"/>
                <a:gridCol w="896828"/>
                <a:gridCol w="896828"/>
                <a:gridCol w="896828"/>
                <a:gridCol w="896828"/>
              </a:tblGrid>
              <a:tr h="430332"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1000 человек населения в возрасте 16 лет и более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соответствующей национальности и пола, указавшего состояние в браке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9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мужчины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женщины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73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состоя-</a:t>
                      </a:r>
                    </a:p>
                    <a:p>
                      <a:pPr algn="ctr" fontAlgn="b"/>
                      <a:r>
                        <a:rPr lang="ru-RU" sz="1600" b="1" u="none" strike="noStrike" cap="none" spc="0" dirty="0" err="1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щие</a:t>
                      </a:r>
                      <a:r>
                        <a:rPr lang="ru-RU" sz="1600" b="1" u="none" strike="noStrike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 браке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никогда не </a:t>
                      </a:r>
                      <a:r>
                        <a:rPr lang="ru-RU" sz="1600" b="1" u="none" strike="noStrike" cap="none" spc="0" dirty="0" err="1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состо</a:t>
                      </a:r>
                      <a:r>
                        <a:rPr lang="ru-RU" sz="1600" b="1" u="none" strike="noStrike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 fontAlgn="b"/>
                      <a:r>
                        <a:rPr lang="ru-RU" sz="1600" b="1" u="none" strike="noStrike" cap="none" spc="0" dirty="0" err="1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явшие</a:t>
                      </a:r>
                      <a:r>
                        <a:rPr lang="ru-RU" sz="1600" b="1" u="none" strike="noStrike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 браке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разве-</a:t>
                      </a:r>
                    </a:p>
                    <a:p>
                      <a:pPr algn="ctr" fontAlgn="b"/>
                      <a:r>
                        <a:rPr lang="ru-RU" sz="1600" b="1" u="none" strike="noStrike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денные</a:t>
                      </a:r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600" b="1" u="none" strike="noStrike" cap="none" spc="0" dirty="0" err="1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разошед-шиеся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вдовые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состоя-</a:t>
                      </a:r>
                    </a:p>
                    <a:p>
                      <a:pPr algn="ctr" fontAlgn="b"/>
                      <a:r>
                        <a:rPr lang="ru-RU" sz="1600" b="1" u="none" strike="noStrike" cap="none" spc="0" dirty="0" err="1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щие</a:t>
                      </a:r>
                      <a:r>
                        <a:rPr lang="ru-RU" sz="1600" b="1" u="none" strike="noStrike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 браке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никогда не </a:t>
                      </a:r>
                      <a:r>
                        <a:rPr lang="ru-RU" sz="1600" b="1" u="none" strike="noStrike" cap="none" spc="0" dirty="0" err="1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состо</a:t>
                      </a:r>
                      <a:r>
                        <a:rPr lang="en-US" sz="1600" b="1" u="none" strike="noStrike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600" b="1" u="none" strike="noStrike" cap="none" spc="0" dirty="0" err="1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явшие</a:t>
                      </a:r>
                      <a:r>
                        <a:rPr lang="ru-RU" sz="1600" b="1" u="none" strike="noStrike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 браке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разве-</a:t>
                      </a:r>
                    </a:p>
                    <a:p>
                      <a:pPr algn="ctr" fontAlgn="b"/>
                      <a:r>
                        <a:rPr lang="ru-RU" sz="1600" b="1" u="none" strike="noStrike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денные</a:t>
                      </a:r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600" b="1" u="none" strike="noStrike" cap="none" spc="0" dirty="0" err="1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разошед-шиеся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вдовые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</a:tr>
              <a:tr h="405106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Все население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2002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640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269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534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181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</a:tr>
              <a:tr h="4051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628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276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531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195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192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8EDF6D">
                        <a:alpha val="50000"/>
                      </a:srgbClr>
                    </a:solidFill>
                  </a:tcPr>
                </a:tc>
              </a:tr>
              <a:tr h="282931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Чуваши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2002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637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275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538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216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182</a:t>
                      </a:r>
                      <a:endParaRPr lang="ru-RU" sz="1600" b="1" i="0" u="none" strike="noStrike" cap="none" spc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</a:tr>
              <a:tr h="2829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625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282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537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191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FFF200">
                            <a:alpha val="50000"/>
                          </a:srgbClr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</a:tr>
              <a:tr h="282931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Русские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2002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633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263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515</a:t>
                      </a:r>
                      <a:endParaRPr lang="ru-RU" sz="1600" b="1" i="0" u="none" strike="noStrike" cap="none" spc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179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2829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625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269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508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184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115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193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rgbClr val="8488C4">
                            <a:alpha val="50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282931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Татары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2002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659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268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581</a:t>
                      </a:r>
                      <a:endParaRPr lang="ru-RU" sz="1600" b="1" i="0" u="none" strike="noStrike" cap="none" spc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173</a:t>
                      </a:r>
                      <a:endParaRPr lang="ru-RU" sz="1600" b="1" i="0" u="none" strike="noStrike" cap="none" spc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190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  <a:tr h="2829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659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261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583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165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197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  <a:tr h="282931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Мордва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2002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743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170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575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133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233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</a:tr>
              <a:tr h="2829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737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168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558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265</a:t>
                      </a:r>
                      <a:endParaRPr lang="ru-RU" sz="1600" b="1" i="0" u="none" strike="noStrike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1" marR="9451" marT="9451" marB="0">
                    <a:cell3D prstMaterial="dkEdge">
                      <a:bevel prst="relaxedInset"/>
                      <a:lightRig rig="flood" dir="t"/>
                    </a:cell3D>
                    <a:solidFill>
                      <a:srgbClr val="B698E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857356" y="214290"/>
            <a:ext cx="60721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Брачная структура населения</a:t>
            </a:r>
            <a:endParaRPr lang="ru-RU" sz="28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Копия 13374.jpg"/>
          <p:cNvPicPr>
            <a:picLocks noChangeAspect="1"/>
          </p:cNvPicPr>
          <p:nvPr/>
        </p:nvPicPr>
        <p:blipFill>
          <a:blip r:embed="rId3" cstate="print">
            <a:lum contrast="6000"/>
          </a:blip>
          <a:stretch>
            <a:fillRect/>
          </a:stretch>
        </p:blipFill>
        <p:spPr>
          <a:xfrm>
            <a:off x="1000100" y="0"/>
            <a:ext cx="8143900" cy="68580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785918" y="357166"/>
            <a:ext cx="6572296" cy="9079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Владение русским языком</a:t>
            </a:r>
            <a:endParaRPr lang="en-US" sz="28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en-US" sz="2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% к численности соответствующей национальности</a:t>
            </a:r>
            <a:r>
              <a:rPr lang="en-US" sz="2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1428736"/>
          <a:ext cx="10715668" cy="514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Копия 13374.jpg"/>
          <p:cNvPicPr>
            <a:picLocks noChangeAspect="1"/>
          </p:cNvPicPr>
          <p:nvPr/>
        </p:nvPicPr>
        <p:blipFill>
          <a:blip r:embed="rId2" cstate="print">
            <a:lum contrast="6000"/>
          </a:blip>
          <a:stretch>
            <a:fillRect/>
          </a:stretch>
        </p:blipFill>
        <p:spPr>
          <a:xfrm>
            <a:off x="1000100" y="0"/>
            <a:ext cx="8143900" cy="685800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714480" y="642918"/>
            <a:ext cx="7143800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just"/>
            <a:r>
              <a:rPr lang="en-US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Владение чувашским языком </a:t>
            </a:r>
            <a:endParaRPr lang="en-US" sz="28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8728" y="1643050"/>
            <a:ext cx="7143800" cy="350865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указало 683,5 тыс. человек (56,5% из числа ответивших на вопрос о владении языками), в 2002 году – 797,2 тыс. человек (</a:t>
            </a:r>
            <a:r>
              <a:rPr lang="ru-RU" sz="240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60,9%). </a:t>
            </a:r>
            <a:r>
              <a:rPr lang="ru-RU" sz="240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Среди горожан владели чувашским языком 253,4 тыс. человек </a:t>
            </a:r>
            <a:r>
              <a:rPr lang="ru-RU" sz="240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(36,4</a:t>
            </a:r>
            <a:r>
              <a:rPr lang="ru-RU" sz="240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%), а среди сельского населения – 430,1 тыс. человек (83,9%).</a:t>
            </a:r>
            <a:endParaRPr lang="ru-RU" sz="240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7000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800</TotalTime>
  <Words>809</Words>
  <Application>Microsoft Office PowerPoint</Application>
  <PresentationFormat>Экран (4:3)</PresentationFormat>
  <Paragraphs>520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95</cp:revision>
  <dcterms:modified xsi:type="dcterms:W3CDTF">2012-11-20T10:14:51Z</dcterms:modified>
</cp:coreProperties>
</file>