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3.xml" ContentType="application/vnd.openxmlformats-officedocument.drawingml.diagram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77" r:id="rId4"/>
    <p:sldId id="259" r:id="rId5"/>
    <p:sldId id="260" r:id="rId6"/>
    <p:sldId id="261" r:id="rId7"/>
    <p:sldId id="262" r:id="rId8"/>
    <p:sldId id="266" r:id="rId9"/>
    <p:sldId id="264" r:id="rId10"/>
    <p:sldId id="263" r:id="rId11"/>
    <p:sldId id="278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9" r:id="rId20"/>
    <p:sldId id="276" r:id="rId21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A7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98" autoAdjust="0"/>
  </p:normalViewPr>
  <p:slideViewPr>
    <p:cSldViewPr>
      <p:cViewPr>
        <p:scale>
          <a:sx n="64" d="100"/>
          <a:sy n="64" d="100"/>
        </p:scale>
        <p:origin x="-390" y="-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huvash-fs-03\restore_bcp\shara_dc_01\Work\Socstat\MARINA\&#1042;&#1055;&#1053;%20&#1089;&#1083;&#1072;&#1081;&#1076;&#1099;\&#1075;&#1088;&#1072;&#1092;&#1080;&#1082;&#1080;%20&#1042;&#1055;&#1053;-2010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ISK-C\ANALIS\&#1042;&#1055;&#1053;-2010\&#1075;&#1088;&#1072;&#1092;&#1080;&#1082;&#1080;%20&#1042;&#1055;&#1053;-2010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ISK-C\ANALIS\&#1042;&#1055;&#1053;-2010\&#1075;&#1088;&#1072;&#1092;&#1080;&#1082;&#1080;%20&#1042;&#1055;&#1053;-2010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uvash-fs-03\restore_bcp\shara_dc_01\Work\Socstat\MARINA\&#1042;&#1055;&#1053;%20&#1089;&#1083;&#1072;&#1081;&#1076;&#1099;\&#1075;&#1088;&#1072;&#1092;&#1080;&#1082;&#1080;%20&#1042;&#1055;&#1053;-2010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uvash-fs-03\restore_bcp\shara_dc_01\Work\Socstat\MARINA\&#1042;&#1055;&#1053;%20&#1089;&#1083;&#1072;&#1081;&#1076;&#1099;\&#1075;&#1088;&#1072;&#1092;&#1080;&#1082;&#1080;%20&#1042;&#1055;&#1053;-2010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uvash-fs-03\restore_bcp\shara_dc_01\Work\Socstat\MARINA\&#1042;&#1055;&#1053;%20&#1089;&#1083;&#1072;&#1081;&#1076;&#1099;\&#1075;&#1088;&#1072;&#1092;&#1080;&#1082;&#1080;%20&#1042;&#1055;&#1053;-2010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uvash-fs-03\restore_bcp\shara_dc_01\Work\Socstat\MARINA\&#1042;&#1055;&#1053;%20&#1089;&#1083;&#1072;&#1081;&#1076;&#1099;\&#1075;&#1088;&#1072;&#1092;&#1080;&#1082;&#1080;%20&#1042;&#1055;&#1053;-2010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uvash-fs-03\restore_bcp\shara_dc_01\Work\Socstat\MARINA\&#1042;&#1055;&#1053;%20&#1089;&#1083;&#1072;&#1081;&#1076;&#1099;\&#1075;&#1088;&#1072;&#1092;&#1080;&#1082;&#1080;%20&#1042;&#1055;&#1053;-2010.xls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DISK-C\ANALIS\&#1042;&#1055;&#1053;-2010\&#1075;&#1088;&#1072;&#1092;&#1080;&#1082;&#1080;%20&#1042;&#1055;&#1053;-2010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ISK-C\ANALIS\&#1042;&#1055;&#1053;-2010\&#1075;&#1088;&#1072;&#1092;&#1080;&#1082;&#1080;%20&#1042;&#1055;&#1053;-2010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uvash-fs-03\restore_bcp\shara_dc_01\Work\Socstat\MARINA\&#1042;&#1055;&#1053;%20&#1089;&#1083;&#1072;&#1081;&#1076;&#1099;\&#1075;&#1088;&#1072;&#1092;&#1080;&#1082;&#1080;%20&#1042;&#1055;&#1053;-2010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Chuvash-fs-03\restore_bcp\shara_dc_01\Work\Socstat\MARINA\&#1042;&#1055;&#1053;%20&#1089;&#1083;&#1072;&#1081;&#1076;&#1099;\&#1075;&#1088;&#1072;&#1092;&#1080;&#1082;&#1080;%20&#1042;&#1055;&#1053;-2010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uvash-fs-03\restore_bcp\shara_dc_01\Work\Socstat\MARINA\&#1042;&#1055;&#1053;%20&#1089;&#1083;&#1072;&#1081;&#1076;&#1099;\&#1075;&#1088;&#1072;&#1092;&#1080;&#1082;&#1080;%20&#1042;&#1055;&#1053;-2010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Chuvash-fs-03\restore_bcp\shara_dc_01\Work\Socstat\MARINA\&#1042;&#1055;&#1053;%20&#1089;&#1083;&#1072;&#1081;&#1076;&#1099;\&#1075;&#1088;&#1072;&#1092;&#1080;&#1082;&#1080;%20&#1042;&#1055;&#1053;-201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uvash-fs-03\restore_bcp\shara_dc_01\Work\Socstat\MARINA\&#1042;&#1055;&#1053;%20&#1089;&#1083;&#1072;&#1081;&#1076;&#1099;\&#1075;&#1088;&#1072;&#1092;&#1080;&#1082;&#1080;%20&#1042;&#1055;&#1053;-2010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uvash-fs-03\restore_bcp\shara_dc_01\Work\Socstat\MARINA\&#1042;&#1055;&#1053;%20&#1089;&#1083;&#1072;&#1081;&#1076;&#1099;\&#1075;&#1088;&#1072;&#1092;&#1080;&#1082;&#1080;%20&#1042;&#1055;&#1053;-2010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Chuvash-fs-03\restore_bcp\shara_dc_01\Work\Socstat\MARINA\&#1042;&#1055;&#1053;%20&#1089;&#1083;&#1072;&#1081;&#1076;&#1099;\&#1075;&#1088;&#1072;&#1092;&#1080;&#1082;&#1080;%20&#1042;&#1055;&#1053;-2010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DISK-C\ANALIS\&#1042;&#1055;&#1053;-2010\&#1075;&#1088;&#1072;&#1092;&#1080;&#1082;&#1080;%20&#1042;&#1055;&#1053;-2010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ISK-C\ANALIS\&#1075;&#1088;&#1072;&#1092;&#1080;&#1082;&#1080;%20&#1042;&#1055;&#1053;-2010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ISK-C\ANALIS\&#1075;&#1088;&#1072;&#1092;&#1080;&#1082;&#1080;%20&#1042;&#1055;&#1053;-20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3340630786606118"/>
          <c:y val="0.2540970223494658"/>
          <c:w val="0.43215855692317101"/>
          <c:h val="0.69423668752515788"/>
        </c:manualLayout>
      </c:layout>
      <c:pieChart>
        <c:varyColors val="1"/>
        <c:ser>
          <c:idx val="0"/>
          <c:order val="0"/>
          <c:dPt>
            <c:idx val="0"/>
            <c:explosion val="5"/>
          </c:dPt>
          <c:dPt>
            <c:idx val="1"/>
            <c:explosion val="2"/>
          </c:dPt>
          <c:dPt>
            <c:idx val="2"/>
            <c:explosion val="4"/>
          </c:dPt>
          <c:dPt>
            <c:idx val="3"/>
            <c:explosion val="5"/>
          </c:dPt>
          <c:dPt>
            <c:idx val="4"/>
            <c:explosion val="2"/>
          </c:dPt>
          <c:dLbls>
            <c:dLbl>
              <c:idx val="0"/>
              <c:layout>
                <c:manualLayout>
                  <c:x val="8.5667377636018227E-2"/>
                  <c:y val="-0.2571341774785337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</a:t>
                    </a:r>
                    <a:r>
                      <a:rPr lang="ru-RU" dirty="0"/>
                      <a:t>а работу</a:t>
                    </a:r>
                  </a:p>
                  <a:p>
                    <a:r>
                      <a:rPr lang="en-US" sz="2000" dirty="0"/>
                      <a:t>62,2</a:t>
                    </a:r>
                    <a:r>
                      <a:rPr lang="ru-RU" sz="2000" dirty="0"/>
                      <a:t>%</a:t>
                    </a:r>
                    <a:endParaRPr lang="en-US" sz="2000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-4.7925516866968963E-2"/>
                  <c:y val="5.100058326852573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</a:t>
                    </a:r>
                    <a:r>
                      <a:rPr lang="ru-RU" dirty="0"/>
                      <a:t>а учебу</a:t>
                    </a:r>
                  </a:p>
                  <a:p>
                    <a:r>
                      <a:rPr lang="en-US" sz="2000" dirty="0"/>
                      <a:t>4,5</a:t>
                    </a:r>
                    <a:r>
                      <a:rPr lang="ru-RU" sz="2000" dirty="0"/>
                      <a:t>%</a:t>
                    </a:r>
                    <a:endParaRPr lang="en-US" sz="2000" dirty="0"/>
                  </a:p>
                </c:rich>
              </c:tx>
              <c:dLblPos val="bestFit"/>
            </c:dLbl>
            <c:dLbl>
              <c:idx val="2"/>
              <c:layout>
                <c:manualLayout>
                  <c:x val="-0.11616292347814827"/>
                  <c:y val="6.9111302447876194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</a:t>
                    </a:r>
                    <a:r>
                      <a:rPr lang="ru-RU" dirty="0"/>
                      <a:t>а отдых</a:t>
                    </a:r>
                  </a:p>
                  <a:p>
                    <a:r>
                      <a:rPr lang="ru-RU" sz="2000" dirty="0"/>
                      <a:t> </a:t>
                    </a:r>
                    <a:r>
                      <a:rPr lang="en-US" sz="2000" dirty="0"/>
                      <a:t>12,4</a:t>
                    </a:r>
                    <a:r>
                      <a:rPr lang="ru-RU" sz="2000" dirty="0"/>
                      <a:t>%</a:t>
                    </a:r>
                    <a:endParaRPr lang="en-US" sz="2000" dirty="0"/>
                  </a:p>
                </c:rich>
              </c:tx>
              <c:dLblPos val="bestFit"/>
            </c:dLbl>
            <c:dLbl>
              <c:idx val="3"/>
              <c:layout>
                <c:manualLayout>
                  <c:x val="-0.11949803400996682"/>
                  <c:y val="-6.032755619745950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С</a:t>
                    </a:r>
                    <a:r>
                      <a:rPr lang="ru-RU" dirty="0"/>
                      <a:t>лужебная </a:t>
                    </a:r>
                    <a:r>
                      <a:rPr lang="ru-RU" dirty="0" smtClean="0"/>
                      <a:t>командировка </a:t>
                    </a:r>
                    <a:endParaRPr lang="ru-RU" dirty="0"/>
                  </a:p>
                  <a:p>
                    <a:r>
                      <a:rPr lang="en-US" sz="2000" dirty="0"/>
                      <a:t>1,6</a:t>
                    </a:r>
                    <a:r>
                      <a:rPr lang="ru-RU" sz="2000" dirty="0"/>
                      <a:t>%</a:t>
                    </a:r>
                    <a:endParaRPr lang="en-US" sz="2000" dirty="0"/>
                  </a:p>
                </c:rich>
              </c:tx>
              <c:dLblPos val="bestFit"/>
            </c:dLbl>
            <c:dLbl>
              <c:idx val="4"/>
              <c:layout>
                <c:manualLayout>
                  <c:x val="3.40465964894614E-2"/>
                  <c:y val="-4.254901632321937E-2"/>
                </c:manualLayout>
              </c:layout>
              <c:tx>
                <c:rich>
                  <a:bodyPr rot="0" vert="horz" anchor="t" anchorCtr="0"/>
                  <a:lstStyle/>
                  <a:p>
                    <a:pPr>
                      <a:defRPr sz="1600" b="1"/>
                    </a:pPr>
                    <a:r>
                      <a:rPr lang="ru-RU" sz="1600" dirty="0"/>
                      <a:t>Д</a:t>
                    </a:r>
                    <a:r>
                      <a:rPr lang="ru-RU" dirty="0"/>
                      <a:t>ругие не указавшие цель приезда</a:t>
                    </a:r>
                  </a:p>
                  <a:p>
                    <a:pPr>
                      <a:defRPr sz="1600" b="1"/>
                    </a:pPr>
                    <a:r>
                      <a:rPr lang="en-US" sz="2000" dirty="0"/>
                      <a:t>19,3</a:t>
                    </a:r>
                    <a:r>
                      <a:rPr lang="ru-RU" dirty="0"/>
                      <a:t>%</a:t>
                    </a:r>
                    <a:endParaRPr lang="en-US" dirty="0"/>
                  </a:p>
                </c:rich>
              </c:tx>
              <c:spPr/>
              <c:dLblPos val="bestFit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Лист1!$AB$38:$AB$42</c:f>
              <c:strCache>
                <c:ptCount val="5"/>
                <c:pt idx="0">
                  <c:v>На работу</c:v>
                </c:pt>
                <c:pt idx="1">
                  <c:v>На учебу</c:v>
                </c:pt>
                <c:pt idx="2">
                  <c:v>На отдых</c:v>
                </c:pt>
                <c:pt idx="3">
                  <c:v>Служебная командировка</c:v>
                </c:pt>
                <c:pt idx="4">
                  <c:v>Другие не указавшие цель приезда</c:v>
                </c:pt>
              </c:strCache>
            </c:strRef>
          </c:cat>
          <c:val>
            <c:numRef>
              <c:f>Лист1!$AC$38:$AC$42</c:f>
              <c:numCache>
                <c:formatCode>General</c:formatCode>
                <c:ptCount val="5"/>
                <c:pt idx="0">
                  <c:v>62.2</c:v>
                </c:pt>
                <c:pt idx="1">
                  <c:v>4.5</c:v>
                </c:pt>
                <c:pt idx="2">
                  <c:v>12.4</c:v>
                </c:pt>
                <c:pt idx="3">
                  <c:v>1.6</c:v>
                </c:pt>
                <c:pt idx="4">
                  <c:v>19.3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ln>
      <a:noFill/>
    </a:ln>
  </c:sp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819286894147528"/>
          <c:y val="2.9706898238504181E-2"/>
          <c:w val="0.81337187548482148"/>
          <c:h val="0.91750958019589868"/>
        </c:manualLayout>
      </c:layout>
      <c:barChart>
        <c:barDir val="bar"/>
        <c:grouping val="clustered"/>
        <c:ser>
          <c:idx val="0"/>
          <c:order val="0"/>
          <c:val>
            <c:numRef>
              <c:f>'2010'!$A$4:$A$104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dPt>
            <c:idx val="18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9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1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2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1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2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3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4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5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6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7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8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9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1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2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3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4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5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6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7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8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9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1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2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3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4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5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6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7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8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9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1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2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3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4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6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8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9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1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2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3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4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6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8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9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1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2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3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4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6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8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9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1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2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3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4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6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8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val>
            <c:numRef>
              <c:f>'2010'!$B$4:$B$104</c:f>
              <c:numCache>
                <c:formatCode>General</c:formatCode>
                <c:ptCount val="101"/>
                <c:pt idx="0">
                  <c:v>7963</c:v>
                </c:pt>
                <c:pt idx="1">
                  <c:v>7792</c:v>
                </c:pt>
                <c:pt idx="2">
                  <c:v>7527</c:v>
                </c:pt>
                <c:pt idx="3">
                  <c:v>7067</c:v>
                </c:pt>
                <c:pt idx="4">
                  <c:v>6604</c:v>
                </c:pt>
                <c:pt idx="5">
                  <c:v>6576</c:v>
                </c:pt>
                <c:pt idx="6">
                  <c:v>6589</c:v>
                </c:pt>
                <c:pt idx="7">
                  <c:v>6561</c:v>
                </c:pt>
                <c:pt idx="8">
                  <c:v>6304</c:v>
                </c:pt>
                <c:pt idx="9">
                  <c:v>5759</c:v>
                </c:pt>
                <c:pt idx="10">
                  <c:v>5983</c:v>
                </c:pt>
                <c:pt idx="11">
                  <c:v>5915</c:v>
                </c:pt>
                <c:pt idx="12">
                  <c:v>6579</c:v>
                </c:pt>
                <c:pt idx="13">
                  <c:v>6329</c:v>
                </c:pt>
                <c:pt idx="14">
                  <c:v>6587</c:v>
                </c:pt>
                <c:pt idx="15">
                  <c:v>7122</c:v>
                </c:pt>
                <c:pt idx="16">
                  <c:v>7386</c:v>
                </c:pt>
                <c:pt idx="17">
                  <c:v>7316</c:v>
                </c:pt>
                <c:pt idx="18">
                  <c:v>7948</c:v>
                </c:pt>
                <c:pt idx="19">
                  <c:v>8344</c:v>
                </c:pt>
                <c:pt idx="20">
                  <c:v>9716</c:v>
                </c:pt>
                <c:pt idx="21">
                  <c:v>10473</c:v>
                </c:pt>
                <c:pt idx="22">
                  <c:v>11131</c:v>
                </c:pt>
                <c:pt idx="23">
                  <c:v>11542</c:v>
                </c:pt>
                <c:pt idx="24">
                  <c:v>11188</c:v>
                </c:pt>
                <c:pt idx="25">
                  <c:v>10883</c:v>
                </c:pt>
                <c:pt idx="26">
                  <c:v>10518</c:v>
                </c:pt>
                <c:pt idx="27">
                  <c:v>10583</c:v>
                </c:pt>
                <c:pt idx="28">
                  <c:v>9197</c:v>
                </c:pt>
                <c:pt idx="29">
                  <c:v>9225</c:v>
                </c:pt>
                <c:pt idx="30">
                  <c:v>9368</c:v>
                </c:pt>
                <c:pt idx="31">
                  <c:v>8857</c:v>
                </c:pt>
                <c:pt idx="32">
                  <c:v>9062</c:v>
                </c:pt>
                <c:pt idx="33">
                  <c:v>8853</c:v>
                </c:pt>
                <c:pt idx="34">
                  <c:v>9447</c:v>
                </c:pt>
                <c:pt idx="35">
                  <c:v>8900</c:v>
                </c:pt>
                <c:pt idx="36">
                  <c:v>8636</c:v>
                </c:pt>
                <c:pt idx="37">
                  <c:v>8276</c:v>
                </c:pt>
                <c:pt idx="38">
                  <c:v>8568</c:v>
                </c:pt>
                <c:pt idx="39">
                  <c:v>8165</c:v>
                </c:pt>
                <c:pt idx="40">
                  <c:v>8419</c:v>
                </c:pt>
                <c:pt idx="41">
                  <c:v>8492</c:v>
                </c:pt>
                <c:pt idx="42">
                  <c:v>8396</c:v>
                </c:pt>
                <c:pt idx="43">
                  <c:v>8585</c:v>
                </c:pt>
                <c:pt idx="44">
                  <c:v>9512</c:v>
                </c:pt>
                <c:pt idx="45">
                  <c:v>9045</c:v>
                </c:pt>
                <c:pt idx="46">
                  <c:v>9619</c:v>
                </c:pt>
                <c:pt idx="47">
                  <c:v>9740</c:v>
                </c:pt>
                <c:pt idx="48">
                  <c:v>9882</c:v>
                </c:pt>
                <c:pt idx="49">
                  <c:v>9917</c:v>
                </c:pt>
                <c:pt idx="50">
                  <c:v>10543</c:v>
                </c:pt>
                <c:pt idx="51">
                  <c:v>10113</c:v>
                </c:pt>
                <c:pt idx="52">
                  <c:v>9502</c:v>
                </c:pt>
                <c:pt idx="53">
                  <c:v>9018</c:v>
                </c:pt>
                <c:pt idx="54">
                  <c:v>8429</c:v>
                </c:pt>
                <c:pt idx="55">
                  <c:v>8260</c:v>
                </c:pt>
                <c:pt idx="56">
                  <c:v>7934</c:v>
                </c:pt>
                <c:pt idx="57">
                  <c:v>7102</c:v>
                </c:pt>
                <c:pt idx="58">
                  <c:v>7149</c:v>
                </c:pt>
                <c:pt idx="59">
                  <c:v>6555</c:v>
                </c:pt>
                <c:pt idx="60">
                  <c:v>6443</c:v>
                </c:pt>
                <c:pt idx="61">
                  <c:v>6530</c:v>
                </c:pt>
                <c:pt idx="62">
                  <c:v>4985</c:v>
                </c:pt>
                <c:pt idx="63">
                  <c:v>4879</c:v>
                </c:pt>
                <c:pt idx="64">
                  <c:v>3828</c:v>
                </c:pt>
                <c:pt idx="65">
                  <c:v>1843</c:v>
                </c:pt>
                <c:pt idx="66">
                  <c:v>1683</c:v>
                </c:pt>
                <c:pt idx="67">
                  <c:v>1671</c:v>
                </c:pt>
                <c:pt idx="68">
                  <c:v>3531</c:v>
                </c:pt>
                <c:pt idx="69">
                  <c:v>3635</c:v>
                </c:pt>
                <c:pt idx="70">
                  <c:v>3841</c:v>
                </c:pt>
                <c:pt idx="71">
                  <c:v>4003</c:v>
                </c:pt>
                <c:pt idx="72">
                  <c:v>3472</c:v>
                </c:pt>
                <c:pt idx="73">
                  <c:v>3596</c:v>
                </c:pt>
                <c:pt idx="74">
                  <c:v>2616</c:v>
                </c:pt>
                <c:pt idx="75">
                  <c:v>2527</c:v>
                </c:pt>
                <c:pt idx="76">
                  <c:v>2161</c:v>
                </c:pt>
                <c:pt idx="77">
                  <c:v>2073</c:v>
                </c:pt>
                <c:pt idx="78">
                  <c:v>1921</c:v>
                </c:pt>
                <c:pt idx="79">
                  <c:v>1719</c:v>
                </c:pt>
                <c:pt idx="80">
                  <c:v>1560</c:v>
                </c:pt>
                <c:pt idx="81">
                  <c:v>1217</c:v>
                </c:pt>
                <c:pt idx="82">
                  <c:v>1192</c:v>
                </c:pt>
                <c:pt idx="83">
                  <c:v>895</c:v>
                </c:pt>
                <c:pt idx="84">
                  <c:v>784</c:v>
                </c:pt>
                <c:pt idx="85">
                  <c:v>563</c:v>
                </c:pt>
                <c:pt idx="86">
                  <c:v>401</c:v>
                </c:pt>
                <c:pt idx="87">
                  <c:v>284</c:v>
                </c:pt>
                <c:pt idx="88">
                  <c:v>155</c:v>
                </c:pt>
                <c:pt idx="89">
                  <c:v>129</c:v>
                </c:pt>
                <c:pt idx="90">
                  <c:v>97</c:v>
                </c:pt>
                <c:pt idx="91">
                  <c:v>73</c:v>
                </c:pt>
                <c:pt idx="92">
                  <c:v>60</c:v>
                </c:pt>
                <c:pt idx="93">
                  <c:v>41</c:v>
                </c:pt>
                <c:pt idx="94">
                  <c:v>28</c:v>
                </c:pt>
                <c:pt idx="95">
                  <c:v>27</c:v>
                </c:pt>
                <c:pt idx="96">
                  <c:v>16</c:v>
                </c:pt>
                <c:pt idx="97">
                  <c:v>7</c:v>
                </c:pt>
                <c:pt idx="98">
                  <c:v>8</c:v>
                </c:pt>
                <c:pt idx="99">
                  <c:v>8</c:v>
                </c:pt>
                <c:pt idx="100">
                  <c:v>8</c:v>
                </c:pt>
              </c:numCache>
            </c:numRef>
          </c:val>
        </c:ser>
        <c:ser>
          <c:idx val="2"/>
          <c:order val="2"/>
          <c:spPr>
            <a:ln>
              <a:solidFill>
                <a:sysClr val="windowText" lastClr="000000">
                  <a:shade val="95000"/>
                  <a:satMod val="105000"/>
                </a:sysClr>
              </a:solidFill>
            </a:ln>
          </c:spPr>
          <c:dPt>
            <c:idx val="0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5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6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7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8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9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0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1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2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3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4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5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6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7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8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9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1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2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3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5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6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7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8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9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1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2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3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5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6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7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8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9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1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2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3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5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6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7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8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9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5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51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52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53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5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55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56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57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58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59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val>
            <c:numRef>
              <c:f>'2010'!$C$4:$C$104</c:f>
              <c:numCache>
                <c:formatCode>General</c:formatCode>
                <c:ptCount val="101"/>
                <c:pt idx="0">
                  <c:v>7719</c:v>
                </c:pt>
                <c:pt idx="1">
                  <c:v>7549</c:v>
                </c:pt>
                <c:pt idx="2">
                  <c:v>7349</c:v>
                </c:pt>
                <c:pt idx="3">
                  <c:v>6757</c:v>
                </c:pt>
                <c:pt idx="4">
                  <c:v>6254</c:v>
                </c:pt>
                <c:pt idx="5">
                  <c:v>6122</c:v>
                </c:pt>
                <c:pt idx="6">
                  <c:v>6379</c:v>
                </c:pt>
                <c:pt idx="7">
                  <c:v>6133</c:v>
                </c:pt>
                <c:pt idx="8">
                  <c:v>6039</c:v>
                </c:pt>
                <c:pt idx="9">
                  <c:v>5584</c:v>
                </c:pt>
                <c:pt idx="10">
                  <c:v>5817</c:v>
                </c:pt>
                <c:pt idx="11">
                  <c:v>5731</c:v>
                </c:pt>
                <c:pt idx="12">
                  <c:v>6024</c:v>
                </c:pt>
                <c:pt idx="13">
                  <c:v>6129</c:v>
                </c:pt>
                <c:pt idx="14">
                  <c:v>6409</c:v>
                </c:pt>
                <c:pt idx="15">
                  <c:v>6762</c:v>
                </c:pt>
                <c:pt idx="16">
                  <c:v>7223</c:v>
                </c:pt>
                <c:pt idx="17">
                  <c:v>7117</c:v>
                </c:pt>
                <c:pt idx="23">
                  <c:v>11266</c:v>
                </c:pt>
                <c:pt idx="24">
                  <c:v>10651</c:v>
                </c:pt>
                <c:pt idx="25">
                  <c:v>10346</c:v>
                </c:pt>
                <c:pt idx="26">
                  <c:v>10145</c:v>
                </c:pt>
                <c:pt idx="27">
                  <c:v>9954</c:v>
                </c:pt>
                <c:pt idx="28">
                  <c:v>8969</c:v>
                </c:pt>
                <c:pt idx="29">
                  <c:v>9013</c:v>
                </c:pt>
                <c:pt idx="30">
                  <c:v>9153</c:v>
                </c:pt>
              </c:numCache>
            </c:numRef>
          </c:val>
        </c:ser>
        <c:gapWidth val="0"/>
        <c:overlap val="100"/>
        <c:axId val="63738240"/>
        <c:axId val="63739776"/>
      </c:barChart>
      <c:catAx>
        <c:axId val="63738240"/>
        <c:scaling>
          <c:orientation val="minMax"/>
        </c:scaling>
        <c:delete val="1"/>
        <c:axPos val="r"/>
        <c:tickLblPos val="none"/>
        <c:crossAx val="63739776"/>
        <c:crosses val="autoZero"/>
        <c:auto val="1"/>
        <c:lblAlgn val="ctr"/>
        <c:lblOffset val="100"/>
      </c:catAx>
      <c:valAx>
        <c:axId val="63739776"/>
        <c:scaling>
          <c:orientation val="maxMin"/>
          <c:max val="15000"/>
        </c:scaling>
        <c:axPos val="b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63738240"/>
        <c:crosses val="autoZero"/>
        <c:crossBetween val="between"/>
        <c:majorUnit val="3000"/>
      </c:valAx>
    </c:plotArea>
    <c:plotVisOnly val="1"/>
    <c:dispBlanksAs val="gap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3540102774541112E-2"/>
          <c:y val="1.5316498830146566E-2"/>
          <c:w val="0.74638762259980951"/>
          <c:h val="0.93110024812058145"/>
        </c:manualLayout>
      </c:layout>
      <c:barChart>
        <c:barDir val="bar"/>
        <c:grouping val="clustered"/>
        <c:ser>
          <c:idx val="0"/>
          <c:order val="0"/>
          <c:cat>
            <c:strRef>
              <c:f>'2002'!$A$4:$A$104</c:f>
              <c:strCache>
                <c:ptCount val="96"/>
                <c:pt idx="0">
                  <c:v>до 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strCache>
            </c:strRef>
          </c:cat>
          <c:val>
            <c:numRef>
              <c:f>'2002'!$A$4:$A$104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</c:spPr>
          <c:dPt>
            <c:idx val="17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8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9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1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2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3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4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5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6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7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8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9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1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2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3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4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7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9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1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3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4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5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6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7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8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9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1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2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3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4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5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6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7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8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9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1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2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3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4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6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8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69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1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2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3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4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6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8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9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1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2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3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4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6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8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9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1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2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3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4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6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8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99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10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'2002'!$A$4:$A$104</c:f>
              <c:strCache>
                <c:ptCount val="96"/>
                <c:pt idx="0">
                  <c:v>до 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strCache>
            </c:strRef>
          </c:cat>
          <c:val>
            <c:numRef>
              <c:f>'2002'!$B$4:$B$104</c:f>
              <c:numCache>
                <c:formatCode>General</c:formatCode>
                <c:ptCount val="101"/>
                <c:pt idx="0">
                  <c:v>6387</c:v>
                </c:pt>
                <c:pt idx="1">
                  <c:v>5730</c:v>
                </c:pt>
                <c:pt idx="2">
                  <c:v>6017</c:v>
                </c:pt>
                <c:pt idx="3">
                  <c:v>6012</c:v>
                </c:pt>
                <c:pt idx="4">
                  <c:v>6720</c:v>
                </c:pt>
                <c:pt idx="5">
                  <c:v>6406</c:v>
                </c:pt>
                <c:pt idx="6">
                  <c:v>6654</c:v>
                </c:pt>
                <c:pt idx="7">
                  <c:v>6967</c:v>
                </c:pt>
                <c:pt idx="8">
                  <c:v>7164</c:v>
                </c:pt>
                <c:pt idx="9">
                  <c:v>7254</c:v>
                </c:pt>
                <c:pt idx="10">
                  <c:v>8765</c:v>
                </c:pt>
                <c:pt idx="11">
                  <c:v>10009</c:v>
                </c:pt>
                <c:pt idx="12">
                  <c:v>11088</c:v>
                </c:pt>
                <c:pt idx="13">
                  <c:v>11877</c:v>
                </c:pt>
                <c:pt idx="14">
                  <c:v>12752</c:v>
                </c:pt>
                <c:pt idx="15">
                  <c:v>13331</c:v>
                </c:pt>
                <c:pt idx="16">
                  <c:v>12772</c:v>
                </c:pt>
                <c:pt idx="17">
                  <c:v>11826</c:v>
                </c:pt>
                <c:pt idx="18">
                  <c:v>10507</c:v>
                </c:pt>
                <c:pt idx="19">
                  <c:v>9053</c:v>
                </c:pt>
                <c:pt idx="20">
                  <c:v>8536</c:v>
                </c:pt>
                <c:pt idx="21">
                  <c:v>9185</c:v>
                </c:pt>
                <c:pt idx="22">
                  <c:v>9758</c:v>
                </c:pt>
                <c:pt idx="23">
                  <c:v>9298</c:v>
                </c:pt>
                <c:pt idx="24">
                  <c:v>9578</c:v>
                </c:pt>
                <c:pt idx="25">
                  <c:v>9553</c:v>
                </c:pt>
                <c:pt idx="26">
                  <c:v>9983</c:v>
                </c:pt>
                <c:pt idx="27">
                  <c:v>9449</c:v>
                </c:pt>
                <c:pt idx="28">
                  <c:v>9302</c:v>
                </c:pt>
                <c:pt idx="29">
                  <c:v>8879</c:v>
                </c:pt>
                <c:pt idx="30">
                  <c:v>9233</c:v>
                </c:pt>
                <c:pt idx="31">
                  <c:v>8847</c:v>
                </c:pt>
                <c:pt idx="32">
                  <c:v>9089</c:v>
                </c:pt>
                <c:pt idx="33">
                  <c:v>9131</c:v>
                </c:pt>
                <c:pt idx="34">
                  <c:v>9139</c:v>
                </c:pt>
                <c:pt idx="35">
                  <c:v>9465</c:v>
                </c:pt>
                <c:pt idx="36">
                  <c:v>10382</c:v>
                </c:pt>
                <c:pt idx="37">
                  <c:v>9886</c:v>
                </c:pt>
                <c:pt idx="38">
                  <c:v>10528</c:v>
                </c:pt>
                <c:pt idx="39">
                  <c:v>10890</c:v>
                </c:pt>
                <c:pt idx="40">
                  <c:v>11245</c:v>
                </c:pt>
                <c:pt idx="41">
                  <c:v>11091</c:v>
                </c:pt>
                <c:pt idx="42">
                  <c:v>11899</c:v>
                </c:pt>
                <c:pt idx="43">
                  <c:v>11366</c:v>
                </c:pt>
                <c:pt idx="44">
                  <c:v>10742</c:v>
                </c:pt>
                <c:pt idx="45">
                  <c:v>10475</c:v>
                </c:pt>
                <c:pt idx="46">
                  <c:v>9688</c:v>
                </c:pt>
                <c:pt idx="47">
                  <c:v>9669</c:v>
                </c:pt>
                <c:pt idx="48">
                  <c:v>9223</c:v>
                </c:pt>
                <c:pt idx="49">
                  <c:v>8412</c:v>
                </c:pt>
                <c:pt idx="50">
                  <c:v>8720</c:v>
                </c:pt>
                <c:pt idx="51">
                  <c:v>7893</c:v>
                </c:pt>
                <c:pt idx="52">
                  <c:v>7859</c:v>
                </c:pt>
                <c:pt idx="53">
                  <c:v>8131</c:v>
                </c:pt>
                <c:pt idx="54">
                  <c:v>6130</c:v>
                </c:pt>
                <c:pt idx="55">
                  <c:v>6290</c:v>
                </c:pt>
                <c:pt idx="56">
                  <c:v>4966</c:v>
                </c:pt>
                <c:pt idx="57">
                  <c:v>2506</c:v>
                </c:pt>
                <c:pt idx="58">
                  <c:v>2278</c:v>
                </c:pt>
                <c:pt idx="59">
                  <c:v>2329</c:v>
                </c:pt>
                <c:pt idx="60">
                  <c:v>5097</c:v>
                </c:pt>
                <c:pt idx="61">
                  <c:v>5370</c:v>
                </c:pt>
                <c:pt idx="62">
                  <c:v>5816</c:v>
                </c:pt>
                <c:pt idx="63">
                  <c:v>6188</c:v>
                </c:pt>
                <c:pt idx="64">
                  <c:v>5447</c:v>
                </c:pt>
                <c:pt idx="65">
                  <c:v>5950</c:v>
                </c:pt>
                <c:pt idx="66">
                  <c:v>4522</c:v>
                </c:pt>
                <c:pt idx="67">
                  <c:v>4422</c:v>
                </c:pt>
                <c:pt idx="68">
                  <c:v>4064</c:v>
                </c:pt>
                <c:pt idx="69">
                  <c:v>3911</c:v>
                </c:pt>
                <c:pt idx="70">
                  <c:v>3873</c:v>
                </c:pt>
                <c:pt idx="71">
                  <c:v>3628</c:v>
                </c:pt>
                <c:pt idx="72">
                  <c:v>3505</c:v>
                </c:pt>
                <c:pt idx="73">
                  <c:v>3020</c:v>
                </c:pt>
                <c:pt idx="74">
                  <c:v>3139</c:v>
                </c:pt>
                <c:pt idx="75">
                  <c:v>2352</c:v>
                </c:pt>
                <c:pt idx="76">
                  <c:v>2196</c:v>
                </c:pt>
                <c:pt idx="77">
                  <c:v>1598</c:v>
                </c:pt>
                <c:pt idx="78">
                  <c:v>1278</c:v>
                </c:pt>
                <c:pt idx="79">
                  <c:v>935</c:v>
                </c:pt>
                <c:pt idx="80">
                  <c:v>623</c:v>
                </c:pt>
                <c:pt idx="81">
                  <c:v>553</c:v>
                </c:pt>
                <c:pt idx="82">
                  <c:v>491</c:v>
                </c:pt>
                <c:pt idx="83">
                  <c:v>449</c:v>
                </c:pt>
                <c:pt idx="84">
                  <c:v>360</c:v>
                </c:pt>
                <c:pt idx="85">
                  <c:v>267</c:v>
                </c:pt>
                <c:pt idx="86">
                  <c:v>228</c:v>
                </c:pt>
                <c:pt idx="87">
                  <c:v>264</c:v>
                </c:pt>
                <c:pt idx="88">
                  <c:v>196</c:v>
                </c:pt>
                <c:pt idx="89">
                  <c:v>156</c:v>
                </c:pt>
                <c:pt idx="90">
                  <c:v>111</c:v>
                </c:pt>
                <c:pt idx="91">
                  <c:v>68</c:v>
                </c:pt>
                <c:pt idx="92">
                  <c:v>62</c:v>
                </c:pt>
                <c:pt idx="93">
                  <c:v>44</c:v>
                </c:pt>
                <c:pt idx="94">
                  <c:v>30</c:v>
                </c:pt>
                <c:pt idx="95">
                  <c:v>14</c:v>
                </c:pt>
                <c:pt idx="96">
                  <c:v>5</c:v>
                </c:pt>
                <c:pt idx="97">
                  <c:v>8</c:v>
                </c:pt>
                <c:pt idx="98">
                  <c:v>2</c:v>
                </c:pt>
                <c:pt idx="99">
                  <c:v>2</c:v>
                </c:pt>
                <c:pt idx="100">
                  <c:v>1</c:v>
                </c:pt>
              </c:numCache>
            </c:numRef>
          </c:val>
        </c:ser>
        <c:ser>
          <c:idx val="2"/>
          <c:order val="2"/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2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3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4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5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6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'2002'!$A$4:$A$104</c:f>
              <c:strCache>
                <c:ptCount val="96"/>
                <c:pt idx="0">
                  <c:v>до 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strCache>
            </c:strRef>
          </c:cat>
          <c:val>
            <c:numRef>
              <c:f>'2002'!$C$4:$C$104</c:f>
              <c:numCache>
                <c:formatCode>General</c:formatCode>
                <c:ptCount val="101"/>
                <c:pt idx="0">
                  <c:v>6074</c:v>
                </c:pt>
                <c:pt idx="1">
                  <c:v>5629</c:v>
                </c:pt>
                <c:pt idx="2">
                  <c:v>5939</c:v>
                </c:pt>
                <c:pt idx="3">
                  <c:v>5891</c:v>
                </c:pt>
                <c:pt idx="4">
                  <c:v>6184</c:v>
                </c:pt>
                <c:pt idx="5">
                  <c:v>6147</c:v>
                </c:pt>
                <c:pt idx="6">
                  <c:v>6373</c:v>
                </c:pt>
                <c:pt idx="7">
                  <c:v>6697</c:v>
                </c:pt>
                <c:pt idx="8">
                  <c:v>6981</c:v>
                </c:pt>
                <c:pt idx="9">
                  <c:v>6897</c:v>
                </c:pt>
                <c:pt idx="10">
                  <c:v>8284</c:v>
                </c:pt>
                <c:pt idx="11">
                  <c:v>9471</c:v>
                </c:pt>
                <c:pt idx="12">
                  <c:v>10625</c:v>
                </c:pt>
                <c:pt idx="13">
                  <c:v>11360</c:v>
                </c:pt>
                <c:pt idx="14">
                  <c:v>12410</c:v>
                </c:pt>
                <c:pt idx="15">
                  <c:v>12886</c:v>
                </c:pt>
                <c:pt idx="16">
                  <c:v>12440</c:v>
                </c:pt>
                <c:pt idx="35">
                  <c:v>9300</c:v>
                </c:pt>
                <c:pt idx="36">
                  <c:v>10200</c:v>
                </c:pt>
                <c:pt idx="38">
                  <c:v>10369</c:v>
                </c:pt>
                <c:pt idx="40">
                  <c:v>11168</c:v>
                </c:pt>
                <c:pt idx="42">
                  <c:v>11898</c:v>
                </c:pt>
              </c:numCache>
            </c:numRef>
          </c:val>
        </c:ser>
        <c:gapWidth val="0"/>
        <c:overlap val="100"/>
        <c:axId val="63865600"/>
        <c:axId val="63867136"/>
      </c:barChart>
      <c:catAx>
        <c:axId val="63865600"/>
        <c:scaling>
          <c:orientation val="minMax"/>
        </c:scaling>
        <c:delete val="1"/>
        <c:axPos val="r"/>
        <c:tickLblPos val="none"/>
        <c:crossAx val="63867136"/>
        <c:crosses val="autoZero"/>
        <c:auto val="1"/>
        <c:lblAlgn val="ctr"/>
        <c:lblOffset val="100"/>
      </c:catAx>
      <c:valAx>
        <c:axId val="63867136"/>
        <c:scaling>
          <c:orientation val="maxMin"/>
          <c:max val="15000"/>
        </c:scaling>
        <c:axPos val="b"/>
        <c:numFmt formatCode="General" sourceLinked="1"/>
        <c:tickLblPos val="nextTo"/>
        <c:crossAx val="63865600"/>
        <c:crosses val="autoZero"/>
        <c:crossBetween val="between"/>
        <c:majorUnit val="3000"/>
      </c:valAx>
    </c:plotArea>
    <c:plotVisOnly val="1"/>
    <c:dispBlanksAs val="gap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plotArea>
      <c:layout>
        <c:manualLayout>
          <c:layoutTarget val="inner"/>
          <c:xMode val="edge"/>
          <c:yMode val="edge"/>
          <c:x val="9.0444496066094268E-2"/>
          <c:y val="4.6213206702523303E-2"/>
          <c:w val="0.89931342957130356"/>
          <c:h val="0.7196103091280257"/>
        </c:manualLayout>
      </c:layout>
      <c:barChart>
        <c:barDir val="col"/>
        <c:grouping val="clustered"/>
        <c:ser>
          <c:idx val="0"/>
          <c:order val="0"/>
          <c:tx>
            <c:strRef>
              <c:f>Лист1!$A$86</c:f>
              <c:strCache>
                <c:ptCount val="1"/>
                <c:pt idx="0">
                  <c:v>2002 г.</c:v>
                </c:pt>
              </c:strCache>
            </c:strRef>
          </c:tx>
          <c:dLbls>
            <c:dLbl>
              <c:idx val="0"/>
              <c:layout>
                <c:manualLayout>
                  <c:x val="-1.5267375929153901E-2"/>
                  <c:y val="4.839411520928308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248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-7.6335877862595434E-3"/>
                  <c:y val="-9.539991711562372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611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-2.2900763358778626E-2"/>
                  <c:y val="2.453722889901934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121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-1.9665055581519524E-2"/>
                  <c:y val="8.143702987249784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69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ctr"/>
            <c:showVal val="1"/>
          </c:dLbls>
          <c:cat>
            <c:strRef>
              <c:f>Лист1!$B$85:$E$85</c:f>
              <c:strCache>
                <c:ptCount val="4"/>
                <c:pt idx="0">
                  <c:v>никогда не 
состоявшие
 в браке</c:v>
                </c:pt>
                <c:pt idx="1">
                  <c:v>состоящие
 в браке</c:v>
                </c:pt>
                <c:pt idx="2">
                  <c:v>вдовые</c:v>
                </c:pt>
                <c:pt idx="3">
                  <c:v>разведенные и официально разошедшиеся</c:v>
                </c:pt>
              </c:strCache>
            </c:strRef>
          </c:cat>
          <c:val>
            <c:numRef>
              <c:f>Лист1!$B$86:$E$86</c:f>
              <c:numCache>
                <c:formatCode>General</c:formatCode>
                <c:ptCount val="4"/>
                <c:pt idx="0">
                  <c:v>248.3</c:v>
                </c:pt>
                <c:pt idx="1">
                  <c:v>611.1</c:v>
                </c:pt>
                <c:pt idx="2">
                  <c:v>121.4</c:v>
                </c:pt>
                <c:pt idx="3">
                  <c:v>69.599999999999994</c:v>
                </c:pt>
              </c:numCache>
            </c:numRef>
          </c:val>
        </c:ser>
        <c:ser>
          <c:idx val="1"/>
          <c:order val="1"/>
          <c:tx>
            <c:strRef>
              <c:f>Лист1!$A$87</c:f>
              <c:strCache>
                <c:ptCount val="1"/>
                <c:pt idx="0">
                  <c:v>2010 г. 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>
                <a:rot lat="0" lon="0" rev="0"/>
              </a:lightRig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0182117923108592E-2"/>
                  <c:y val="5.187332126495749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233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1.5267175572519153E-2"/>
                  <c:y val="-1.0051053480016052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578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1.4150895921824298E-2"/>
                  <c:y val="-5.18733212649574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121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72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Лист1!$B$85:$E$85</c:f>
              <c:strCache>
                <c:ptCount val="4"/>
                <c:pt idx="0">
                  <c:v>никогда не 
состоявшие
 в браке</c:v>
                </c:pt>
                <c:pt idx="1">
                  <c:v>состоящие
 в браке</c:v>
                </c:pt>
                <c:pt idx="2">
                  <c:v>вдовые</c:v>
                </c:pt>
                <c:pt idx="3">
                  <c:v>разведенные и официально разошедшиеся</c:v>
                </c:pt>
              </c:strCache>
            </c:strRef>
          </c:cat>
          <c:val>
            <c:numRef>
              <c:f>Лист1!$B$87:$E$87</c:f>
              <c:numCache>
                <c:formatCode>General</c:formatCode>
                <c:ptCount val="4"/>
                <c:pt idx="0">
                  <c:v>233.6</c:v>
                </c:pt>
                <c:pt idx="1">
                  <c:v>578.79999999999995</c:v>
                </c:pt>
                <c:pt idx="2">
                  <c:v>121.6</c:v>
                </c:pt>
                <c:pt idx="3">
                  <c:v>72.2</c:v>
                </c:pt>
              </c:numCache>
            </c:numRef>
          </c:val>
        </c:ser>
        <c:axId val="63148800"/>
        <c:axId val="63150336"/>
      </c:barChart>
      <c:catAx>
        <c:axId val="631488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63150336"/>
        <c:crosses val="autoZero"/>
        <c:auto val="1"/>
        <c:lblAlgn val="ctr"/>
        <c:lblOffset val="100"/>
      </c:catAx>
      <c:valAx>
        <c:axId val="6315033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3148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078268478106041"/>
          <c:y val="9.0746650089791464E-2"/>
          <c:w val="0.16953127375437929"/>
          <c:h val="0.20265701686740717"/>
        </c:manualLayout>
      </c:layout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600225109831391"/>
          <c:y val="8.768572151779512E-2"/>
          <c:w val="0.48541370268459932"/>
          <c:h val="0.88304253640848585"/>
        </c:manualLayout>
      </c:layout>
      <c:pieChart>
        <c:varyColors val="1"/>
        <c:ser>
          <c:idx val="0"/>
          <c:order val="0"/>
          <c:explosion val="9"/>
          <c:dPt>
            <c:idx val="1"/>
            <c:explosion val="4"/>
          </c:dPt>
          <c:dPt>
            <c:idx val="2"/>
            <c:explosion val="4"/>
          </c:dPt>
          <c:dLbls>
            <c:dLbl>
              <c:idx val="0"/>
              <c:layout>
                <c:manualLayout>
                  <c:x val="3.2398753894080985E-2"/>
                  <c:y val="-3.0711823672643412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2</a:t>
                    </a:r>
                    <a:r>
                      <a:rPr lang="en-US"/>
                      <a:t>6,5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bestFit"/>
            </c:dLbl>
            <c:dLbl>
              <c:idx val="1"/>
              <c:layout>
                <c:manualLayout>
                  <c:x val="5.9813084112150125E-2"/>
                  <c:y val="-2.7777777777778099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2</a:t>
                    </a:r>
                    <a:r>
                      <a:rPr lang="en-US"/>
                      <a:t>6,6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bestFit"/>
            </c:dLbl>
            <c:dLbl>
              <c:idx val="2"/>
              <c:layout>
                <c:manualLayout>
                  <c:x val="-4.7352024922119103E-2"/>
                  <c:y val="-2.7777777777778099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2</a:t>
                    </a:r>
                    <a:r>
                      <a:rPr lang="en-US"/>
                      <a:t>1,6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bestFit"/>
            </c:dLbl>
            <c:dLbl>
              <c:idx val="3"/>
              <c:layout>
                <c:manualLayout>
                  <c:x val="-1.9937694704049842E-2"/>
                  <c:y val="-3.4861714574834855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1</a:t>
                    </a:r>
                    <a:r>
                      <a:rPr lang="en-US"/>
                      <a:t>5,4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bestFit"/>
            </c:dLbl>
            <c:dLbl>
              <c:idx val="4"/>
              <c:layout>
                <c:manualLayout>
                  <c:x val="-5.7320872274143314E-2"/>
                  <c:y val="-2.3148214906871582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6</a:t>
                    </a:r>
                    <a:r>
                      <a:rPr lang="en-US"/>
                      <a:t>,1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bestFit"/>
            </c:dLbl>
            <c:dLbl>
              <c:idx val="5"/>
              <c:layout>
                <c:manualLayout>
                  <c:x val="1.7445482866043617E-2"/>
                  <c:y val="-6.3877810454416109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3</a:t>
                    </a:r>
                    <a:r>
                      <a:rPr lang="en-US"/>
                      <a:t>,8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dLblPos val="bestFit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Val val="1"/>
            <c:showLeaderLines val="1"/>
            <c:leaderLines>
              <c:spPr>
                <a:ln w="19050" cap="rnd">
                  <a:miter lim="800000"/>
                  <a:headEnd type="arrow"/>
                  <a:tailEnd type="none"/>
                </a:ln>
              </c:spPr>
            </c:leaderLines>
          </c:dLbls>
          <c:cat>
            <c:strRef>
              <c:f>Лист1!$J$2:$J$7</c:f>
              <c:strCache>
                <c:ptCount val="6"/>
                <c:pt idx="0">
                  <c:v>из 1 человека</c:v>
                </c:pt>
                <c:pt idx="1">
                  <c:v>из 2 человек</c:v>
                </c:pt>
                <c:pt idx="2">
                  <c:v>из 3 человек</c:v>
                </c:pt>
                <c:pt idx="3">
                  <c:v>из 4 человек</c:v>
                </c:pt>
                <c:pt idx="4">
                  <c:v>из 5 человек</c:v>
                </c:pt>
                <c:pt idx="5">
                  <c:v>из 6 человек и более</c:v>
                </c:pt>
              </c:strCache>
            </c:strRef>
          </c:cat>
          <c:val>
            <c:numRef>
              <c:f>Лист1!$K$2:$K$7</c:f>
              <c:numCache>
                <c:formatCode>General</c:formatCode>
                <c:ptCount val="6"/>
                <c:pt idx="0">
                  <c:v>26.5</c:v>
                </c:pt>
                <c:pt idx="1">
                  <c:v>26.6</c:v>
                </c:pt>
                <c:pt idx="2">
                  <c:v>21.6</c:v>
                </c:pt>
                <c:pt idx="3">
                  <c:v>15.4</c:v>
                </c:pt>
                <c:pt idx="4">
                  <c:v>6.1</c:v>
                </c:pt>
                <c:pt idx="5">
                  <c:v>3.8</c:v>
                </c:pt>
              </c:numCache>
            </c:numRef>
          </c:val>
        </c:ser>
        <c:dLbls>
          <c:showVal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535687512606453"/>
          <c:y val="5.3829561999395703E-2"/>
          <c:w val="0.24323578394202303"/>
          <c:h val="0.78909815671638861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0.23254404113535812"/>
          <c:y val="2.2556555710824292E-3"/>
          <c:w val="0.63507673072056914"/>
          <c:h val="0.70501561917957289"/>
        </c:manualLayout>
      </c:layout>
      <c:barChart>
        <c:barDir val="bar"/>
        <c:grouping val="clustered"/>
        <c:ser>
          <c:idx val="0"/>
          <c:order val="0"/>
          <c:tx>
            <c:strRef>
              <c:f>Лист1!$J$65</c:f>
              <c:strCache>
                <c:ptCount val="1"/>
                <c:pt idx="0">
                  <c:v>2002 г.</c:v>
                </c:pt>
              </c:strCache>
            </c:strRef>
          </c:tx>
          <c:spPr>
            <a:solidFill>
              <a:srgbClr val="8064A2">
                <a:lumMod val="75000"/>
              </a:srgb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7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4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smtClean="0"/>
                      <a:t>3</a:t>
                    </a:r>
                    <a:r>
                      <a:rPr lang="en-US" smtClean="0"/>
                      <a:t>4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smtClean="0"/>
                      <a:t>5</a:t>
                    </a:r>
                    <a:r>
                      <a:rPr lang="en-US" smtClean="0"/>
                      <a:t>8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Лист1!$K$64:$M$64</c:f>
              <c:strCache>
                <c:ptCount val="3"/>
                <c:pt idx="0">
                  <c:v>с 3 детьми и более</c:v>
                </c:pt>
                <c:pt idx="1">
                  <c:v>с 2 детьми </c:v>
                </c:pt>
                <c:pt idx="2">
                  <c:v>с 1 ребенком</c:v>
                </c:pt>
              </c:strCache>
            </c:strRef>
          </c:cat>
          <c:val>
            <c:numRef>
              <c:f>Лист1!$K$65:$M$65</c:f>
              <c:numCache>
                <c:formatCode>General</c:formatCode>
                <c:ptCount val="3"/>
                <c:pt idx="0">
                  <c:v>7.4</c:v>
                </c:pt>
                <c:pt idx="1">
                  <c:v>34.300000000000004</c:v>
                </c:pt>
                <c:pt idx="2">
                  <c:v>58.3</c:v>
                </c:pt>
              </c:numCache>
            </c:numRef>
          </c:val>
        </c:ser>
        <c:ser>
          <c:idx val="1"/>
          <c:order val="1"/>
          <c:tx>
            <c:strRef>
              <c:f>Лист1!$J$66</c:f>
              <c:strCache>
                <c:ptCount val="1"/>
                <c:pt idx="0">
                  <c:v>2010 г.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7.5614366729678814E-3"/>
                  <c:y val="-1.851851851851858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6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0"/>
                  <c:y val="-1.851851851851858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3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-2.520478890989288E-3"/>
                  <c:y val="-2.314814814814814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6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Лист1!$K$64:$M$64</c:f>
              <c:strCache>
                <c:ptCount val="3"/>
                <c:pt idx="0">
                  <c:v>с 3 детьми и более</c:v>
                </c:pt>
                <c:pt idx="1">
                  <c:v>с 2 детьми </c:v>
                </c:pt>
                <c:pt idx="2">
                  <c:v>с 1 ребенком</c:v>
                </c:pt>
              </c:strCache>
            </c:strRef>
          </c:cat>
          <c:val>
            <c:numRef>
              <c:f>Лист1!$K$66:$M$66</c:f>
              <c:numCache>
                <c:formatCode>General</c:formatCode>
                <c:ptCount val="3"/>
                <c:pt idx="0">
                  <c:v>6.4</c:v>
                </c:pt>
                <c:pt idx="1">
                  <c:v>31.1</c:v>
                </c:pt>
                <c:pt idx="2">
                  <c:v>62.5</c:v>
                </c:pt>
              </c:numCache>
            </c:numRef>
          </c:val>
        </c:ser>
        <c:dLbls>
          <c:showVal val="1"/>
        </c:dLbls>
        <c:axId val="64013440"/>
        <c:axId val="64014976"/>
      </c:barChart>
      <c:catAx>
        <c:axId val="6401344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4014976"/>
        <c:crosses val="autoZero"/>
        <c:auto val="1"/>
        <c:lblAlgn val="ctr"/>
        <c:lblOffset val="100"/>
      </c:catAx>
      <c:valAx>
        <c:axId val="64014976"/>
        <c:scaling>
          <c:orientation val="minMax"/>
          <c:max val="70"/>
          <c:min val="0"/>
        </c:scaling>
        <c:axPos val="b"/>
        <c:numFmt formatCode="0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4013440"/>
        <c:crosses val="autoZero"/>
        <c:crossBetween val="between"/>
        <c:majorUnit val="10"/>
        <c:minorUnit val="5"/>
      </c:valAx>
    </c:plotArea>
    <c:legend>
      <c:legendPos val="b"/>
      <c:layout>
        <c:manualLayout>
          <c:xMode val="edge"/>
          <c:yMode val="edge"/>
          <c:x val="0.32205913581190698"/>
          <c:y val="0.84986053738136835"/>
          <c:w val="0.47686466376169345"/>
          <c:h val="0.1269909404005618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spPr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5"/>
  <c:chart>
    <c:plotArea>
      <c:layout>
        <c:manualLayout>
          <c:layoutTarget val="inner"/>
          <c:xMode val="edge"/>
          <c:yMode val="edge"/>
          <c:x val="0.23795438073018452"/>
          <c:y val="7.3664825046040522E-2"/>
          <c:w val="0.62025603857067346"/>
          <c:h val="0.7498170938868397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29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66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Лист1!$K$86:$M$86</c:f>
              <c:strCache>
                <c:ptCount val="3"/>
                <c:pt idx="0">
                  <c:v>с 3 детьми и более</c:v>
                </c:pt>
                <c:pt idx="1">
                  <c:v>с 2 детьми </c:v>
                </c:pt>
                <c:pt idx="2">
                  <c:v>с 1 ребенком</c:v>
                </c:pt>
              </c:strCache>
            </c:strRef>
          </c:cat>
          <c:val>
            <c:numRef>
              <c:f>Лист1!$K$87:$M$87</c:f>
              <c:numCache>
                <c:formatCode>General</c:formatCode>
                <c:ptCount val="3"/>
                <c:pt idx="0">
                  <c:v>3.8</c:v>
                </c:pt>
                <c:pt idx="1">
                  <c:v>29.9</c:v>
                </c:pt>
                <c:pt idx="2">
                  <c:v>66.3</c:v>
                </c:pt>
              </c:numCache>
            </c:numRef>
          </c:val>
        </c:ser>
        <c:ser>
          <c:idx val="1"/>
          <c:order val="1"/>
          <c:spPr>
            <a:solidFill>
              <a:srgbClr val="FFFF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69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Лист1!$K$86:$M$86</c:f>
              <c:strCache>
                <c:ptCount val="3"/>
                <c:pt idx="0">
                  <c:v>с 3 детьми и более</c:v>
                </c:pt>
                <c:pt idx="1">
                  <c:v>с 2 детьми </c:v>
                </c:pt>
                <c:pt idx="2">
                  <c:v>с 1 ребенком</c:v>
                </c:pt>
              </c:strCache>
            </c:strRef>
          </c:cat>
          <c:val>
            <c:numRef>
              <c:f>Лист1!$K$88:$M$88</c:f>
              <c:numCache>
                <c:formatCode>General</c:formatCode>
                <c:ptCount val="3"/>
                <c:pt idx="0">
                  <c:v>3.4</c:v>
                </c:pt>
                <c:pt idx="1">
                  <c:v>27.1</c:v>
                </c:pt>
                <c:pt idx="2">
                  <c:v>69.5</c:v>
                </c:pt>
              </c:numCache>
            </c:numRef>
          </c:val>
        </c:ser>
        <c:dLbls>
          <c:showVal val="1"/>
        </c:dLbls>
        <c:gapWidth val="101"/>
        <c:axId val="64187776"/>
        <c:axId val="64201856"/>
      </c:barChart>
      <c:catAx>
        <c:axId val="641877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4201856"/>
        <c:crosses val="autoZero"/>
        <c:auto val="1"/>
        <c:lblAlgn val="ctr"/>
        <c:lblOffset val="100"/>
      </c:catAx>
      <c:valAx>
        <c:axId val="64201856"/>
        <c:scaling>
          <c:orientation val="minMax"/>
          <c:max val="70"/>
        </c:scaling>
        <c:axPos val="b"/>
        <c:numFmt formatCode="0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4187776"/>
        <c:crosses val="autoZero"/>
        <c:crossBetween val="between"/>
        <c:majorUnit val="10"/>
      </c:valAx>
    </c:plotArea>
    <c:plotVisOnly val="1"/>
    <c:dispBlanksAs val="gap"/>
  </c:chart>
  <c:spPr>
    <a:ln>
      <a:noFill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24787481640637254"/>
          <c:y val="5.0296869326877464E-2"/>
          <c:w val="0.66547880727252084"/>
          <c:h val="0.76640745176616154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42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43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Лист1!$K$101:$M$101</c:f>
              <c:strCache>
                <c:ptCount val="3"/>
                <c:pt idx="0">
                  <c:v>с 3 детьми и более</c:v>
                </c:pt>
                <c:pt idx="1">
                  <c:v>с 2 детьми </c:v>
                </c:pt>
                <c:pt idx="2">
                  <c:v>с 1 ребенком</c:v>
                </c:pt>
              </c:strCache>
            </c:strRef>
          </c:cat>
          <c:val>
            <c:numRef>
              <c:f>Лист1!$K$102:$M$102</c:f>
              <c:numCache>
                <c:formatCode>General</c:formatCode>
                <c:ptCount val="3"/>
                <c:pt idx="0" formatCode="0.0">
                  <c:v>13.9</c:v>
                </c:pt>
                <c:pt idx="1">
                  <c:v>42.2</c:v>
                </c:pt>
                <c:pt idx="2">
                  <c:v>43.9</c:v>
                </c:pt>
              </c:numCache>
            </c:numRef>
          </c:val>
        </c:ser>
        <c:ser>
          <c:idx val="1"/>
          <c:order val="1"/>
          <c:spPr>
            <a:solidFill>
              <a:srgbClr val="FFFF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-7.815399043813651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0"/>
                  <c:y val="-2.38095386886258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Лист1!$K$101:$M$101</c:f>
              <c:strCache>
                <c:ptCount val="3"/>
                <c:pt idx="0">
                  <c:v>с 3 детьми и более</c:v>
                </c:pt>
                <c:pt idx="1">
                  <c:v>с 2 детьми </c:v>
                </c:pt>
                <c:pt idx="2">
                  <c:v>с 1 ребенком</c:v>
                </c:pt>
              </c:strCache>
            </c:strRef>
          </c:cat>
          <c:val>
            <c:numRef>
              <c:f>Лист1!$K$103:$M$103</c:f>
              <c:numCache>
                <c:formatCode>General</c:formatCode>
                <c:ptCount val="3"/>
                <c:pt idx="0" formatCode="0.0">
                  <c:v>11</c:v>
                </c:pt>
                <c:pt idx="1">
                  <c:v>37.5</c:v>
                </c:pt>
                <c:pt idx="2">
                  <c:v>51.5</c:v>
                </c:pt>
              </c:numCache>
            </c:numRef>
          </c:val>
        </c:ser>
        <c:gapWidth val="100"/>
        <c:axId val="64046592"/>
        <c:axId val="64048128"/>
      </c:barChart>
      <c:catAx>
        <c:axId val="640465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4048128"/>
        <c:crosses val="autoZero"/>
        <c:auto val="1"/>
        <c:lblAlgn val="ctr"/>
        <c:lblOffset val="100"/>
      </c:catAx>
      <c:valAx>
        <c:axId val="64048128"/>
        <c:scaling>
          <c:orientation val="minMax"/>
          <c:max val="70"/>
        </c:scaling>
        <c:axPos val="b"/>
        <c:numFmt formatCode="0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4046592"/>
        <c:crosses val="autoZero"/>
        <c:crossBetween val="between"/>
        <c:majorUnit val="10"/>
      </c:valAx>
    </c:plotArea>
    <c:plotVisOnly val="1"/>
    <c:dispBlanksAs val="gap"/>
  </c:chart>
  <c:spPr>
    <a:ln>
      <a:noFill/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1.7628073531282363E-2"/>
          <c:y val="0.14218931031472692"/>
          <c:w val="0.63600971945878215"/>
          <c:h val="0.74958288364784853"/>
        </c:manualLayout>
      </c:layout>
      <c:doughnutChart>
        <c:varyColors val="1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explosion val="11"/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explosion val="13"/>
            <c:spPr>
              <a:solidFill>
                <a:srgbClr val="00B0F0"/>
              </a:solidFill>
              <a:ln w="9525" cap="flat" cmpd="sng" algn="ctr">
                <a:solidFill>
                  <a:srgbClr val="00B0F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2000"/>
                      <a:t>2</a:t>
                    </a:r>
                    <a:r>
                      <a:rPr lang="ru-RU"/>
                      <a:t>6,9%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1.336131002279208E-2"/>
                  <c:y val="-6.2989032964591331E-3"/>
                </c:manualLayout>
              </c:layout>
              <c:tx>
                <c:rich>
                  <a:bodyPr/>
                  <a:lstStyle/>
                  <a:p>
                    <a:r>
                      <a:rPr lang="ru-RU" sz="2000"/>
                      <a:t>5</a:t>
                    </a:r>
                    <a:r>
                      <a:rPr lang="ru-RU"/>
                      <a:t>,4%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/>
                      <a:t>6</a:t>
                    </a:r>
                    <a:r>
                      <a:rPr lang="en-US"/>
                      <a:t>7,7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Лист1!$U$48:$U$50</c:f>
              <c:strCache>
                <c:ptCount val="3"/>
                <c:pt idx="0">
                  <c:v>Русские</c:v>
                </c:pt>
                <c:pt idx="1">
                  <c:v>Другие национальности</c:v>
                </c:pt>
                <c:pt idx="2">
                  <c:v>Чуваши</c:v>
                </c:pt>
              </c:strCache>
            </c:strRef>
          </c:cat>
          <c:val>
            <c:numRef>
              <c:f>Лист1!$V$48:$V$50</c:f>
              <c:numCache>
                <c:formatCode>General</c:formatCode>
                <c:ptCount val="3"/>
                <c:pt idx="0">
                  <c:v>26.9</c:v>
                </c:pt>
                <c:pt idx="1">
                  <c:v>5.4</c:v>
                </c:pt>
                <c:pt idx="2">
                  <c:v>67.7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7408425207656681"/>
          <c:y val="5.0925925925925923E-2"/>
          <c:w val="0.54531767712084278"/>
          <c:h val="0.83309419655876471"/>
        </c:manualLayout>
      </c:layout>
      <c:barChart>
        <c:barDir val="bar"/>
        <c:grouping val="clustered"/>
        <c:ser>
          <c:idx val="0"/>
          <c:order val="0"/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9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4"/>
              <c:layout>
                <c:manualLayout>
                  <c:x val="4.9310969805097908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Лист1!$S$26:$S$30</c:f>
              <c:strCache>
                <c:ptCount val="5"/>
                <c:pt idx="0">
                  <c:v>Иные</c:v>
                </c:pt>
                <c:pt idx="1">
                  <c:v>Марийцы</c:v>
                </c:pt>
                <c:pt idx="2">
                  <c:v>Украинцы</c:v>
                </c:pt>
                <c:pt idx="3">
                  <c:v>Мордва</c:v>
                </c:pt>
                <c:pt idx="4">
                  <c:v>Татары</c:v>
                </c:pt>
              </c:strCache>
            </c:strRef>
          </c:cat>
          <c:val>
            <c:numRef>
              <c:f>Лист1!$T$26:$T$30</c:f>
              <c:numCache>
                <c:formatCode>General</c:formatCode>
                <c:ptCount val="5"/>
                <c:pt idx="0">
                  <c:v>9.9</c:v>
                </c:pt>
                <c:pt idx="1">
                  <c:v>3.6</c:v>
                </c:pt>
                <c:pt idx="2">
                  <c:v>4.7</c:v>
                </c:pt>
                <c:pt idx="3" formatCode="0.0">
                  <c:v>13</c:v>
                </c:pt>
                <c:pt idx="4">
                  <c:v>34.200000000000003</c:v>
                </c:pt>
              </c:numCache>
            </c:numRef>
          </c:val>
        </c:ser>
        <c:axId val="64253312"/>
        <c:axId val="64377984"/>
      </c:barChart>
      <c:catAx>
        <c:axId val="64253312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4377984"/>
        <c:crosses val="autoZero"/>
        <c:auto val="1"/>
        <c:lblAlgn val="ctr"/>
        <c:lblOffset val="100"/>
      </c:catAx>
      <c:valAx>
        <c:axId val="64377984"/>
        <c:scaling>
          <c:orientation val="minMax"/>
          <c:max val="40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4253312"/>
        <c:crosses val="autoZero"/>
        <c:crossBetween val="between"/>
        <c:majorUnit val="10"/>
        <c:minorUnit val="5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plotArea>
      <c:layout>
        <c:manualLayout>
          <c:layoutTarget val="inner"/>
          <c:xMode val="edge"/>
          <c:yMode val="edge"/>
          <c:x val="0.28126224279173623"/>
          <c:y val="2.0021752179718612E-2"/>
          <c:w val="0.69029403653005805"/>
          <c:h val="0.89555127490334319"/>
        </c:manualLayout>
      </c:layout>
      <c:barChart>
        <c:barDir val="bar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22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Лист1!$AB$4:$AB$21</c:f>
              <c:strCache>
                <c:ptCount val="18"/>
                <c:pt idx="0">
                  <c:v>Другие страны мира</c:v>
                </c:pt>
                <c:pt idx="1">
                  <c:v>Латвия, Литва, Эстония</c:v>
                </c:pt>
                <c:pt idx="2">
                  <c:v>Вьетнам</c:v>
                </c:pt>
                <c:pt idx="3">
                  <c:v>Сирия</c:v>
                </c:pt>
                <c:pt idx="4">
                  <c:v>Болгария</c:v>
                </c:pt>
                <c:pt idx="5">
                  <c:v>Израиль</c:v>
                </c:pt>
                <c:pt idx="6">
                  <c:v>Турция</c:v>
                </c:pt>
                <c:pt idx="7">
                  <c:v>Грузия</c:v>
                </c:pt>
                <c:pt idx="8">
                  <c:v>Киргизия</c:v>
                </c:pt>
                <c:pt idx="9">
                  <c:v>Туркмения</c:v>
                </c:pt>
                <c:pt idx="10">
                  <c:v>Казахстан</c:v>
                </c:pt>
                <c:pt idx="11">
                  <c:v>Беларусь</c:v>
                </c:pt>
                <c:pt idx="12">
                  <c:v>Молдавия</c:v>
                </c:pt>
                <c:pt idx="13">
                  <c:v>Армения</c:v>
                </c:pt>
                <c:pt idx="14">
                  <c:v>Таджикистан</c:v>
                </c:pt>
                <c:pt idx="15">
                  <c:v>Азербайджан</c:v>
                </c:pt>
                <c:pt idx="16">
                  <c:v>Украина</c:v>
                </c:pt>
                <c:pt idx="17">
                  <c:v>Узбекистан</c:v>
                </c:pt>
              </c:strCache>
            </c:strRef>
          </c:cat>
          <c:val>
            <c:numRef>
              <c:f>Лист1!$AC$4:$AC$21</c:f>
              <c:numCache>
                <c:formatCode>General</c:formatCode>
                <c:ptCount val="18"/>
                <c:pt idx="0">
                  <c:v>44</c:v>
                </c:pt>
                <c:pt idx="1">
                  <c:v>6</c:v>
                </c:pt>
                <c:pt idx="2">
                  <c:v>6</c:v>
                </c:pt>
                <c:pt idx="3">
                  <c:v>8</c:v>
                </c:pt>
                <c:pt idx="4">
                  <c:v>11</c:v>
                </c:pt>
                <c:pt idx="5">
                  <c:v>12</c:v>
                </c:pt>
                <c:pt idx="6">
                  <c:v>12</c:v>
                </c:pt>
                <c:pt idx="7">
                  <c:v>20</c:v>
                </c:pt>
                <c:pt idx="8" formatCode="0">
                  <c:v>21</c:v>
                </c:pt>
                <c:pt idx="9">
                  <c:v>34</c:v>
                </c:pt>
                <c:pt idx="10">
                  <c:v>36</c:v>
                </c:pt>
                <c:pt idx="11">
                  <c:v>43</c:v>
                </c:pt>
                <c:pt idx="12">
                  <c:v>70</c:v>
                </c:pt>
                <c:pt idx="13">
                  <c:v>89</c:v>
                </c:pt>
                <c:pt idx="14">
                  <c:v>170</c:v>
                </c:pt>
                <c:pt idx="15">
                  <c:v>183</c:v>
                </c:pt>
                <c:pt idx="16">
                  <c:v>185</c:v>
                </c:pt>
                <c:pt idx="17">
                  <c:v>230</c:v>
                </c:pt>
              </c:numCache>
            </c:numRef>
          </c:val>
        </c:ser>
        <c:dLbls>
          <c:showVal val="1"/>
        </c:dLbls>
        <c:gapWidth val="73"/>
        <c:axId val="64410752"/>
        <c:axId val="64412288"/>
      </c:barChart>
      <c:catAx>
        <c:axId val="644107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64412288"/>
        <c:crosses val="autoZero"/>
        <c:auto val="1"/>
        <c:lblAlgn val="ctr"/>
        <c:lblOffset val="100"/>
      </c:catAx>
      <c:valAx>
        <c:axId val="644122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441075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Городское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255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435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591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 baseline="0">
                        <a:solidFill>
                          <a:schemeClr val="bg2"/>
                        </a:solidFill>
                      </a:rPr>
                      <a:t>7</a:t>
                    </a:r>
                    <a:r>
                      <a:rPr lang="en-US"/>
                      <a:t>71</a:t>
                    </a:r>
                    <a:r>
                      <a:rPr lang="ru-RU"/>
                      <a:t>,0</a:t>
                    </a:r>
                    <a:endParaRPr lang="en-US"/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796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735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Val val="1"/>
            </c:dLbl>
            <c:spPr>
              <a:noFill/>
            </c:spPr>
            <c:txPr>
              <a:bodyPr/>
              <a:lstStyle/>
              <a:p>
                <a:pPr>
                  <a:defRPr sz="2000" b="1"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Лист1!$B$1:$G$1</c:f>
              <c:strCache>
                <c:ptCount val="6"/>
                <c:pt idx="0">
                  <c:v>1959 г.</c:v>
                </c:pt>
                <c:pt idx="1">
                  <c:v>1970 г.</c:v>
                </c:pt>
                <c:pt idx="2">
                  <c:v>1979 г.</c:v>
                </c:pt>
                <c:pt idx="3">
                  <c:v>1989 г.</c:v>
                </c:pt>
                <c:pt idx="4">
                  <c:v>2002 г.</c:v>
                </c:pt>
                <c:pt idx="5">
                  <c:v>2010 г.</c:v>
                </c:pt>
              </c:strCache>
            </c:str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255.7</c:v>
                </c:pt>
                <c:pt idx="1">
                  <c:v>435.9</c:v>
                </c:pt>
                <c:pt idx="2">
                  <c:v>591.4</c:v>
                </c:pt>
                <c:pt idx="3" formatCode="0.0">
                  <c:v>771</c:v>
                </c:pt>
                <c:pt idx="4">
                  <c:v>796.2</c:v>
                </c:pt>
                <c:pt idx="5">
                  <c:v>735.9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Сельское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842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792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707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/>
                      <a:t>5</a:t>
                    </a:r>
                    <a:r>
                      <a:rPr lang="en-US"/>
                      <a:t>67</a:t>
                    </a:r>
                    <a:r>
                      <a:rPr lang="ru-RU"/>
                      <a:t>,0</a:t>
                    </a:r>
                    <a:endParaRPr lang="en-US"/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517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515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Лист1!$B$1:$G$1</c:f>
              <c:strCache>
                <c:ptCount val="6"/>
                <c:pt idx="0">
                  <c:v>1959 г.</c:v>
                </c:pt>
                <c:pt idx="1">
                  <c:v>1970 г.</c:v>
                </c:pt>
                <c:pt idx="2">
                  <c:v>1979 г.</c:v>
                </c:pt>
                <c:pt idx="3">
                  <c:v>1989 г.</c:v>
                </c:pt>
                <c:pt idx="4">
                  <c:v>2002 г.</c:v>
                </c:pt>
                <c:pt idx="5">
                  <c:v>2010 г.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842.5</c:v>
                </c:pt>
                <c:pt idx="1">
                  <c:v>792.9</c:v>
                </c:pt>
                <c:pt idx="2">
                  <c:v>707.3</c:v>
                </c:pt>
                <c:pt idx="3" formatCode="0.0">
                  <c:v>567</c:v>
                </c:pt>
                <c:pt idx="4">
                  <c:v>517.6</c:v>
                </c:pt>
                <c:pt idx="5">
                  <c:v>515.70000000000005</c:v>
                </c:pt>
              </c:numCache>
            </c:numRef>
          </c:val>
        </c:ser>
        <c:gapWidth val="50"/>
        <c:overlap val="100"/>
        <c:axId val="52294784"/>
        <c:axId val="52296320"/>
      </c:barChart>
      <c:catAx>
        <c:axId val="522947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52296320"/>
        <c:crosses val="autoZero"/>
        <c:auto val="1"/>
        <c:lblAlgn val="ctr"/>
        <c:lblOffset val="100"/>
      </c:catAx>
      <c:valAx>
        <c:axId val="52296320"/>
        <c:scaling>
          <c:orientation val="minMax"/>
          <c:max val="1400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22947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714438338268946"/>
          <c:y val="0.91526084323071655"/>
          <c:w val="0.6718793697252029"/>
          <c:h val="7.9257718203284783E-2"/>
        </c:manualLayout>
      </c:layout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</c:chart>
  <c:spPr>
    <a:ln>
      <a:noFill/>
    </a:ln>
  </c:sp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5.9284268681657766E-2"/>
          <c:y val="3.2633355138572663E-2"/>
          <c:w val="0.92526269804907679"/>
          <c:h val="0.59046194225721316"/>
        </c:manualLayout>
      </c:layout>
      <c:barChart>
        <c:barDir val="col"/>
        <c:grouping val="clustered"/>
        <c:ser>
          <c:idx val="0"/>
          <c:order val="0"/>
          <c:tx>
            <c:strRef>
              <c:f>Лист1!$J$37</c:f>
              <c:strCache>
                <c:ptCount val="1"/>
                <c:pt idx="0">
                  <c:v>2002 г.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Lbls>
            <c:dLbl>
              <c:idx val="0"/>
              <c:layout>
                <c:manualLayout>
                  <c:x val="-7.216959855660840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140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-1.0765772515463991E-2"/>
                  <c:y val="1.68593938517822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266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167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4"/>
              <c:layout>
                <c:manualLayout>
                  <c:x val="-1.2629679747406489E-2"/>
                  <c:y val="1.05263157894736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207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7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163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91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Лист1!$K$36:$R$36</c:f>
              <c:strCache>
                <c:ptCount val="8"/>
                <c:pt idx="0">
                  <c:v>послевузовское                       и высшее         профессиональное</c:v>
                </c:pt>
                <c:pt idx="1">
                  <c:v>неполное   высшее</c:v>
                </c:pt>
                <c:pt idx="2">
                  <c:v>среднее          профессиональное</c:v>
                </c:pt>
                <c:pt idx="3">
                  <c:v>начальное профессиональное</c:v>
                </c:pt>
                <c:pt idx="4">
                  <c:v>среднее (полное)                общее</c:v>
                </c:pt>
                <c:pt idx="5">
                  <c:v>основное общее</c:v>
                </c:pt>
                <c:pt idx="6">
                  <c:v>начальное общее</c:v>
                </c:pt>
                <c:pt idx="7">
                  <c:v>не имеют                начального общего</c:v>
                </c:pt>
              </c:strCache>
            </c:strRef>
          </c:cat>
          <c:val>
            <c:numRef>
              <c:f>Лист1!$K$37:$R$37</c:f>
              <c:numCache>
                <c:formatCode>General</c:formatCode>
                <c:ptCount val="8"/>
                <c:pt idx="0">
                  <c:v>140.80000000000001</c:v>
                </c:pt>
                <c:pt idx="1">
                  <c:v>27.9</c:v>
                </c:pt>
                <c:pt idx="2">
                  <c:v>266.8</c:v>
                </c:pt>
                <c:pt idx="3">
                  <c:v>167.6</c:v>
                </c:pt>
                <c:pt idx="4">
                  <c:v>207.7</c:v>
                </c:pt>
                <c:pt idx="5">
                  <c:v>163.1</c:v>
                </c:pt>
                <c:pt idx="6">
                  <c:v>91.2</c:v>
                </c:pt>
                <c:pt idx="7">
                  <c:v>10.6</c:v>
                </c:pt>
              </c:numCache>
            </c:numRef>
          </c:val>
        </c:ser>
        <c:ser>
          <c:idx val="1"/>
          <c:order val="1"/>
          <c:tx>
            <c:strRef>
              <c:f>Лист1!$J$38</c:f>
              <c:strCache>
                <c:ptCount val="1"/>
                <c:pt idx="0">
                  <c:v>2010 г.</c:v>
                </c:pt>
              </c:strCache>
            </c:strRef>
          </c:tx>
          <c:spPr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201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41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291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0"/>
                  <c:y val="7.017543859649133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80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4"/>
              <c:layout>
                <c:manualLayout>
                  <c:x val="1.082543978349114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214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5"/>
              <c:layout>
                <c:manualLayout>
                  <c:x val="1.0825439783491205E-2"/>
                  <c:y val="7.017543859649133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122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61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5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Лист1!$K$36:$R$36</c:f>
              <c:strCache>
                <c:ptCount val="8"/>
                <c:pt idx="0">
                  <c:v>послевузовское                       и высшее         профессиональное</c:v>
                </c:pt>
                <c:pt idx="1">
                  <c:v>неполное   высшее</c:v>
                </c:pt>
                <c:pt idx="2">
                  <c:v>среднее          профессиональное</c:v>
                </c:pt>
                <c:pt idx="3">
                  <c:v>начальное профессиональное</c:v>
                </c:pt>
                <c:pt idx="4">
                  <c:v>среднее (полное)                общее</c:v>
                </c:pt>
                <c:pt idx="5">
                  <c:v>основное общее</c:v>
                </c:pt>
                <c:pt idx="6">
                  <c:v>начальное общее</c:v>
                </c:pt>
                <c:pt idx="7">
                  <c:v>не имеют                начального общего</c:v>
                </c:pt>
              </c:strCache>
            </c:strRef>
          </c:cat>
          <c:val>
            <c:numRef>
              <c:f>Лист1!$K$38:$R$38</c:f>
              <c:numCache>
                <c:formatCode>General</c:formatCode>
                <c:ptCount val="8"/>
                <c:pt idx="0">
                  <c:v>201.3</c:v>
                </c:pt>
                <c:pt idx="1">
                  <c:v>41.7</c:v>
                </c:pt>
                <c:pt idx="2">
                  <c:v>291.2</c:v>
                </c:pt>
                <c:pt idx="3">
                  <c:v>80.599999999999994</c:v>
                </c:pt>
                <c:pt idx="4">
                  <c:v>214.8</c:v>
                </c:pt>
                <c:pt idx="5" formatCode="0.0">
                  <c:v>122</c:v>
                </c:pt>
                <c:pt idx="6">
                  <c:v>61.5</c:v>
                </c:pt>
                <c:pt idx="7" formatCode="0.0">
                  <c:v>7</c:v>
                </c:pt>
              </c:numCache>
            </c:numRef>
          </c:val>
        </c:ser>
        <c:dLbls>
          <c:showVal val="1"/>
        </c:dLbls>
        <c:gapWidth val="50"/>
        <c:axId val="63942016"/>
        <c:axId val="64291968"/>
      </c:barChart>
      <c:catAx>
        <c:axId val="6394201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/>
            </a:pPr>
            <a:endParaRPr lang="ru-RU"/>
          </a:p>
        </c:txPr>
        <c:crossAx val="64291968"/>
        <c:crosses val="autoZero"/>
        <c:auto val="1"/>
        <c:lblAlgn val="ctr"/>
        <c:lblOffset val="100"/>
      </c:catAx>
      <c:valAx>
        <c:axId val="64291968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3942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418043820301041"/>
          <c:y val="6.0140903439701915E-3"/>
          <c:w val="0.30805507904205076"/>
          <c:h val="0.13978229037159923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9117165909816747"/>
          <c:y val="3.7511665208515642E-2"/>
          <c:w val="0.76414874066667982"/>
          <c:h val="0.8326195683872849"/>
        </c:manualLayout>
      </c:layout>
      <c:bar3DChart>
        <c:barDir val="col"/>
        <c:grouping val="stacked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1.3888888888888999E-2"/>
                  <c:y val="-4.629629629629550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3888888888888999E-2"/>
                  <c:y val="-8.4875562720135958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6666666666666701E-2"/>
                  <c:y val="-9.259259259259274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3888888888888999E-2"/>
                  <c:y val="4.629629629629662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66666666666667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1.388888888888899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58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2000" b="1"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Лист1!$B$25:$G$25</c:f>
              <c:strCache>
                <c:ptCount val="6"/>
                <c:pt idx="0">
                  <c:v>1959 г.</c:v>
                </c:pt>
                <c:pt idx="1">
                  <c:v>1970 г.</c:v>
                </c:pt>
                <c:pt idx="2">
                  <c:v>1979 г.</c:v>
                </c:pt>
                <c:pt idx="3">
                  <c:v>1989 г.</c:v>
                </c:pt>
                <c:pt idx="4">
                  <c:v>2002 г.</c:v>
                </c:pt>
                <c:pt idx="5">
                  <c:v>2010 г.</c:v>
                </c:pt>
              </c:strCache>
            </c:strRef>
          </c:cat>
          <c:val>
            <c:numRef>
              <c:f>Лист1!$B$26:$G$26</c:f>
              <c:numCache>
                <c:formatCode>General</c:formatCode>
                <c:ptCount val="6"/>
                <c:pt idx="0">
                  <c:v>23.3</c:v>
                </c:pt>
                <c:pt idx="1">
                  <c:v>35.5</c:v>
                </c:pt>
                <c:pt idx="2">
                  <c:v>45.5</c:v>
                </c:pt>
                <c:pt idx="3">
                  <c:v>57.6</c:v>
                </c:pt>
                <c:pt idx="4">
                  <c:v>60.6</c:v>
                </c:pt>
                <c:pt idx="5">
                  <c:v>58.8</c:v>
                </c:pt>
              </c:numCache>
            </c:numRef>
          </c:val>
        </c:ser>
        <c:ser>
          <c:idx val="1"/>
          <c:order val="1"/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8.3333333333333367E-3"/>
                  <c:y val="-1.85185185185185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76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8.3333333333333367E-3"/>
                  <c:y val="-9.259259259259361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111111111111112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66666666666667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66666666666667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1.111111111111112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41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Лист1!$B$25:$G$25</c:f>
              <c:strCache>
                <c:ptCount val="6"/>
                <c:pt idx="0">
                  <c:v>1959 г.</c:v>
                </c:pt>
                <c:pt idx="1">
                  <c:v>1970 г.</c:v>
                </c:pt>
                <c:pt idx="2">
                  <c:v>1979 г.</c:v>
                </c:pt>
                <c:pt idx="3">
                  <c:v>1989 г.</c:v>
                </c:pt>
                <c:pt idx="4">
                  <c:v>2002 г.</c:v>
                </c:pt>
                <c:pt idx="5">
                  <c:v>2010 г.</c:v>
                </c:pt>
              </c:strCache>
            </c:strRef>
          </c:cat>
          <c:val>
            <c:numRef>
              <c:f>Лист1!$B$27:$G$27</c:f>
              <c:numCache>
                <c:formatCode>General</c:formatCode>
                <c:ptCount val="6"/>
                <c:pt idx="0">
                  <c:v>76.7</c:v>
                </c:pt>
                <c:pt idx="1">
                  <c:v>64.5</c:v>
                </c:pt>
                <c:pt idx="2">
                  <c:v>54.5</c:v>
                </c:pt>
                <c:pt idx="3">
                  <c:v>42.4</c:v>
                </c:pt>
                <c:pt idx="4">
                  <c:v>39.4</c:v>
                </c:pt>
                <c:pt idx="5">
                  <c:v>41.2</c:v>
                </c:pt>
              </c:numCache>
            </c:numRef>
          </c:val>
        </c:ser>
        <c:gapWidth val="50"/>
        <c:shape val="cylinder"/>
        <c:axId val="52986240"/>
        <c:axId val="52987776"/>
        <c:axId val="0"/>
      </c:bar3DChart>
      <c:catAx>
        <c:axId val="529862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52987776"/>
        <c:crosses val="autoZero"/>
        <c:auto val="1"/>
        <c:lblAlgn val="ctr"/>
        <c:lblOffset val="100"/>
      </c:catAx>
      <c:valAx>
        <c:axId val="52987776"/>
        <c:scaling>
          <c:orientation val="minMax"/>
        </c:scaling>
        <c:delete val="1"/>
        <c:axPos val="l"/>
        <c:numFmt formatCode="General" sourceLinked="1"/>
        <c:tickLblPos val="none"/>
        <c:crossAx val="529862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>
        <c:manualLayout>
          <c:layoutTarget val="inner"/>
          <c:xMode val="edge"/>
          <c:yMode val="edge"/>
          <c:x val="0.36384390729506089"/>
          <c:y val="6.562326408176869E-2"/>
          <c:w val="0.51588495375513832"/>
          <c:h val="0.73703171694262903"/>
        </c:manualLayout>
      </c:layout>
      <c:barChart>
        <c:barDir val="bar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Лист2!$A$2:$A$6</c:f>
              <c:strCache>
                <c:ptCount val="5"/>
                <c:pt idx="0">
                  <c:v>Чебоксарский городской округ</c:v>
                </c:pt>
                <c:pt idx="1">
                  <c:v>Алатырский городской округ</c:v>
                </c:pt>
                <c:pt idx="2">
                  <c:v>Канашский городской округ</c:v>
                </c:pt>
                <c:pt idx="3">
                  <c:v>Новочебоксарский городской округ</c:v>
                </c:pt>
                <c:pt idx="4">
                  <c:v>Шумерлинский городской округ</c:v>
                </c:pt>
              </c:strCache>
            </c:strRef>
          </c:cat>
          <c:val>
            <c:numRef>
              <c:f>Лист2!$B$2:$B$6</c:f>
              <c:numCache>
                <c:formatCode>General</c:formatCode>
                <c:ptCount val="5"/>
                <c:pt idx="0">
                  <c:v>452221</c:v>
                </c:pt>
                <c:pt idx="1">
                  <c:v>43161</c:v>
                </c:pt>
                <c:pt idx="2">
                  <c:v>50593</c:v>
                </c:pt>
                <c:pt idx="3">
                  <c:v>126210</c:v>
                </c:pt>
                <c:pt idx="4">
                  <c:v>36239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Лист2!$A$2:$A$6</c:f>
              <c:strCache>
                <c:ptCount val="5"/>
                <c:pt idx="0">
                  <c:v>Чебоксарский городской округ</c:v>
                </c:pt>
                <c:pt idx="1">
                  <c:v>Алатырский городской округ</c:v>
                </c:pt>
                <c:pt idx="2">
                  <c:v>Канашский городской округ</c:v>
                </c:pt>
                <c:pt idx="3">
                  <c:v>Новочебоксарский городской округ</c:v>
                </c:pt>
                <c:pt idx="4">
                  <c:v>Шумерлинский городской округ</c:v>
                </c:pt>
              </c:strCache>
            </c:strRef>
          </c:cat>
          <c:val>
            <c:numRef>
              <c:f>Лист2!$C$2:$C$6</c:f>
              <c:numCache>
                <c:formatCode>General</c:formatCode>
                <c:ptCount val="5"/>
                <c:pt idx="0">
                  <c:v>464208</c:v>
                </c:pt>
                <c:pt idx="1">
                  <c:v>38203</c:v>
                </c:pt>
                <c:pt idx="2">
                  <c:v>45607</c:v>
                </c:pt>
                <c:pt idx="3">
                  <c:v>124392</c:v>
                </c:pt>
                <c:pt idx="4">
                  <c:v>31722</c:v>
                </c:pt>
              </c:numCache>
            </c:numRef>
          </c:val>
        </c:ser>
        <c:dLbls>
          <c:showVal val="1"/>
        </c:dLbls>
        <c:axId val="53093504"/>
        <c:axId val="53095040"/>
      </c:barChart>
      <c:catAx>
        <c:axId val="5309350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53095040"/>
        <c:crosses val="autoZero"/>
        <c:auto val="1"/>
        <c:lblAlgn val="ctr"/>
        <c:lblOffset val="100"/>
      </c:catAx>
      <c:valAx>
        <c:axId val="53095040"/>
        <c:scaling>
          <c:orientation val="minMax"/>
          <c:max val="500000"/>
          <c:min val="0"/>
        </c:scaling>
        <c:delete val="1"/>
        <c:axPos val="b"/>
        <c:numFmt formatCode="General" sourceLinked="1"/>
        <c:tickLblPos val="none"/>
        <c:crossAx val="53093504"/>
        <c:crosses val="autoZero"/>
        <c:crossBetween val="between"/>
        <c:majorUnit val="100000"/>
        <c:minorUnit val="50000"/>
      </c:valAx>
    </c:plotArea>
    <c:legend>
      <c:legendPos val="b"/>
      <c:layout>
        <c:manualLayout>
          <c:xMode val="edge"/>
          <c:yMode val="edge"/>
          <c:x val="0.35411837565248477"/>
          <c:y val="0.91628266575373329"/>
          <c:w val="0.3473186076459579"/>
          <c:h val="7.4457948191258727E-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6058792650918642"/>
          <c:y val="1.7876355389804161E-2"/>
          <c:w val="0.59866207349081368"/>
          <c:h val="0.9147240862809467"/>
        </c:manualLayout>
      </c:layout>
      <c:barChart>
        <c:barDir val="bar"/>
        <c:grouping val="clustered"/>
        <c:ser>
          <c:idx val="0"/>
          <c:order val="0"/>
          <c:tx>
            <c:strRef>
              <c:f>Лист2!$B$7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Лист2!$A$8:$A$28</c:f>
              <c:strCache>
                <c:ptCount val="21"/>
                <c:pt idx="0">
                  <c:v>Алатырский</c:v>
                </c:pt>
                <c:pt idx="1">
                  <c:v>Аликовский</c:v>
                </c:pt>
                <c:pt idx="2">
                  <c:v>Батыревский</c:v>
                </c:pt>
                <c:pt idx="3">
                  <c:v>Вурнарский</c:v>
                </c:pt>
                <c:pt idx="4">
                  <c:v>Ибресинский</c:v>
                </c:pt>
                <c:pt idx="5">
                  <c:v>Канашский</c:v>
                </c:pt>
                <c:pt idx="6">
                  <c:v>Козловский</c:v>
                </c:pt>
                <c:pt idx="7">
                  <c:v>Комсомольский</c:v>
                </c:pt>
                <c:pt idx="8">
                  <c:v>Красноармейский</c:v>
                </c:pt>
                <c:pt idx="9">
                  <c:v>Красночетайский</c:v>
                </c:pt>
                <c:pt idx="10">
                  <c:v>Мариинско-Посадский</c:v>
                </c:pt>
                <c:pt idx="11">
                  <c:v>Моргаушский</c:v>
                </c:pt>
                <c:pt idx="12">
                  <c:v>Порецкий</c:v>
                </c:pt>
                <c:pt idx="13">
                  <c:v>Урмарский</c:v>
                </c:pt>
                <c:pt idx="14">
                  <c:v>Цивильский</c:v>
                </c:pt>
                <c:pt idx="15">
                  <c:v>Чебоксарский</c:v>
                </c:pt>
                <c:pt idx="16">
                  <c:v>Шемуршинский</c:v>
                </c:pt>
                <c:pt idx="17">
                  <c:v>Шумерлинский</c:v>
                </c:pt>
                <c:pt idx="18">
                  <c:v>Ядринский</c:v>
                </c:pt>
                <c:pt idx="19">
                  <c:v>Яльчикский</c:v>
                </c:pt>
                <c:pt idx="20">
                  <c:v>Янтиковский</c:v>
                </c:pt>
              </c:strCache>
            </c:strRef>
          </c:cat>
          <c:val>
            <c:numRef>
              <c:f>Лист2!$B$8:$B$28</c:f>
              <c:numCache>
                <c:formatCode>General</c:formatCode>
                <c:ptCount val="21"/>
                <c:pt idx="0">
                  <c:v>21630</c:v>
                </c:pt>
                <c:pt idx="1">
                  <c:v>21745</c:v>
                </c:pt>
                <c:pt idx="2">
                  <c:v>41769</c:v>
                </c:pt>
                <c:pt idx="3">
                  <c:v>41417</c:v>
                </c:pt>
                <c:pt idx="4">
                  <c:v>28377</c:v>
                </c:pt>
                <c:pt idx="5">
                  <c:v>42623</c:v>
                </c:pt>
                <c:pt idx="6">
                  <c:v>26388</c:v>
                </c:pt>
                <c:pt idx="7">
                  <c:v>27273</c:v>
                </c:pt>
                <c:pt idx="8">
                  <c:v>17940</c:v>
                </c:pt>
                <c:pt idx="9">
                  <c:v>21117</c:v>
                </c:pt>
                <c:pt idx="10">
                  <c:v>26959</c:v>
                </c:pt>
                <c:pt idx="11">
                  <c:v>37127</c:v>
                </c:pt>
                <c:pt idx="12">
                  <c:v>17311</c:v>
                </c:pt>
                <c:pt idx="13">
                  <c:v>28189</c:v>
                </c:pt>
                <c:pt idx="14">
                  <c:v>38744</c:v>
                </c:pt>
                <c:pt idx="15">
                  <c:v>58766</c:v>
                </c:pt>
                <c:pt idx="16">
                  <c:v>16588</c:v>
                </c:pt>
                <c:pt idx="17">
                  <c:v>13298</c:v>
                </c:pt>
                <c:pt idx="18">
                  <c:v>34456</c:v>
                </c:pt>
                <c:pt idx="19">
                  <c:v>25033</c:v>
                </c:pt>
                <c:pt idx="20">
                  <c:v>18580</c:v>
                </c:pt>
              </c:numCache>
            </c:numRef>
          </c:val>
        </c:ser>
        <c:ser>
          <c:idx val="1"/>
          <c:order val="1"/>
          <c:tx>
            <c:strRef>
              <c:f>Лист2!$C$7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Лист2!$A$8:$A$28</c:f>
              <c:strCache>
                <c:ptCount val="21"/>
                <c:pt idx="0">
                  <c:v>Алатырский</c:v>
                </c:pt>
                <c:pt idx="1">
                  <c:v>Аликовский</c:v>
                </c:pt>
                <c:pt idx="2">
                  <c:v>Батыревский</c:v>
                </c:pt>
                <c:pt idx="3">
                  <c:v>Вурнарский</c:v>
                </c:pt>
                <c:pt idx="4">
                  <c:v>Ибресинский</c:v>
                </c:pt>
                <c:pt idx="5">
                  <c:v>Канашский</c:v>
                </c:pt>
                <c:pt idx="6">
                  <c:v>Козловский</c:v>
                </c:pt>
                <c:pt idx="7">
                  <c:v>Комсомольский</c:v>
                </c:pt>
                <c:pt idx="8">
                  <c:v>Красноармейский</c:v>
                </c:pt>
                <c:pt idx="9">
                  <c:v>Красночетайский</c:v>
                </c:pt>
                <c:pt idx="10">
                  <c:v>Мариинско-Посадский</c:v>
                </c:pt>
                <c:pt idx="11">
                  <c:v>Моргаушский</c:v>
                </c:pt>
                <c:pt idx="12">
                  <c:v>Порецкий</c:v>
                </c:pt>
                <c:pt idx="13">
                  <c:v>Урмарский</c:v>
                </c:pt>
                <c:pt idx="14">
                  <c:v>Цивильский</c:v>
                </c:pt>
                <c:pt idx="15">
                  <c:v>Чебоксарский</c:v>
                </c:pt>
                <c:pt idx="16">
                  <c:v>Шемуршинский</c:v>
                </c:pt>
                <c:pt idx="17">
                  <c:v>Шумерлинский</c:v>
                </c:pt>
                <c:pt idx="18">
                  <c:v>Ядринский</c:v>
                </c:pt>
                <c:pt idx="19">
                  <c:v>Яльчикский</c:v>
                </c:pt>
                <c:pt idx="20">
                  <c:v>Янтиковский</c:v>
                </c:pt>
              </c:strCache>
            </c:strRef>
          </c:cat>
          <c:val>
            <c:numRef>
              <c:f>Лист2!$C$8:$C$28</c:f>
              <c:numCache>
                <c:formatCode>General</c:formatCode>
                <c:ptCount val="21"/>
                <c:pt idx="0">
                  <c:v>17244</c:v>
                </c:pt>
                <c:pt idx="1">
                  <c:v>18282</c:v>
                </c:pt>
                <c:pt idx="2">
                  <c:v>38620</c:v>
                </c:pt>
                <c:pt idx="3">
                  <c:v>35850</c:v>
                </c:pt>
                <c:pt idx="4">
                  <c:v>26192</c:v>
                </c:pt>
                <c:pt idx="5">
                  <c:v>39708</c:v>
                </c:pt>
                <c:pt idx="6">
                  <c:v>21649</c:v>
                </c:pt>
                <c:pt idx="7">
                  <c:v>26951</c:v>
                </c:pt>
                <c:pt idx="8">
                  <c:v>16036</c:v>
                </c:pt>
                <c:pt idx="9">
                  <c:v>16941</c:v>
                </c:pt>
                <c:pt idx="10">
                  <c:v>23895</c:v>
                </c:pt>
                <c:pt idx="11">
                  <c:v>34884</c:v>
                </c:pt>
                <c:pt idx="12">
                  <c:v>13992</c:v>
                </c:pt>
                <c:pt idx="13">
                  <c:v>25189</c:v>
                </c:pt>
                <c:pt idx="14">
                  <c:v>36772</c:v>
                </c:pt>
                <c:pt idx="15">
                  <c:v>62920</c:v>
                </c:pt>
                <c:pt idx="16">
                  <c:v>14759</c:v>
                </c:pt>
                <c:pt idx="17">
                  <c:v>10765</c:v>
                </c:pt>
                <c:pt idx="18">
                  <c:v>29965</c:v>
                </c:pt>
                <c:pt idx="19">
                  <c:v>20452</c:v>
                </c:pt>
                <c:pt idx="20">
                  <c:v>16421</c:v>
                </c:pt>
              </c:numCache>
            </c:numRef>
          </c:val>
        </c:ser>
        <c:dLbls>
          <c:showVal val="1"/>
        </c:dLbls>
        <c:gapWidth val="26"/>
        <c:axId val="62910848"/>
        <c:axId val="62912384"/>
      </c:barChart>
      <c:catAx>
        <c:axId val="629108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2912384"/>
        <c:crosses val="autoZero"/>
        <c:auto val="1"/>
        <c:lblAlgn val="ctr"/>
        <c:lblOffset val="100"/>
      </c:catAx>
      <c:valAx>
        <c:axId val="62912384"/>
        <c:scaling>
          <c:orientation val="minMax"/>
        </c:scaling>
        <c:delete val="1"/>
        <c:axPos val="b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tickLblPos val="none"/>
        <c:crossAx val="629108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498315835520751"/>
          <c:y val="0.95590635847938465"/>
          <c:w val="0.36392235345582008"/>
          <c:h val="3.9792566251799166E-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5106839165470655E-2"/>
          <c:y val="0.10367741002633693"/>
          <c:w val="0.9062917542102007"/>
          <c:h val="0.80579935562715543"/>
        </c:manualLayout>
      </c:layout>
      <c:barChart>
        <c:barDir val="col"/>
        <c:grouping val="clustered"/>
        <c:ser>
          <c:idx val="1"/>
          <c:order val="1"/>
          <c:tx>
            <c:strRef>
              <c:f>Лист1!$A$50</c:f>
              <c:strCache>
                <c:ptCount val="1"/>
                <c:pt idx="0">
                  <c:v>городское</c:v>
                </c:pt>
              </c:strCache>
            </c:strRef>
          </c:tx>
          <c:spPr>
            <a:gradFill rotWithShape="1">
              <a:gsLst>
                <a:gs pos="0">
                  <a:srgbClr val="66FF66"/>
                </a:gs>
                <a:gs pos="80000">
                  <a:srgbClr val="9BBB59">
                    <a:shade val="93000"/>
                    <a:satMod val="130000"/>
                  </a:srgbClr>
                </a:gs>
                <a:gs pos="100000">
                  <a:srgbClr val="9BBB59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8.3607686416496442E-3"/>
                  <c:y val="1.2366273028487041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8.9938167509837248E-3"/>
                  <c:y val="1.7051181102362221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0"/>
                  <c:y val="1.1616797900262467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2.2484541877459455E-3"/>
                  <c:y val="1.5212598425196849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2.2484541877459455E-3"/>
                  <c:y val="2.6036745406824552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ctr"/>
            <c:showVal val="1"/>
          </c:dLbls>
          <c:cat>
            <c:strRef>
              <c:f>Лист1!$B$48:$F$48</c:f>
              <c:strCache>
                <c:ptCount val="5"/>
                <c:pt idx="0">
                  <c:v>1970 г.</c:v>
                </c:pt>
                <c:pt idx="1">
                  <c:v>1979 г.</c:v>
                </c:pt>
                <c:pt idx="2">
                  <c:v>1989 г.</c:v>
                </c:pt>
                <c:pt idx="3">
                  <c:v>2002 г.</c:v>
                </c:pt>
                <c:pt idx="4">
                  <c:v>2010 г.</c:v>
                </c:pt>
              </c:strCache>
            </c:strRef>
          </c:cat>
          <c:val>
            <c:numRef>
              <c:f>Лист1!$B$50:$F$50</c:f>
              <c:numCache>
                <c:formatCode>General</c:formatCode>
                <c:ptCount val="5"/>
                <c:pt idx="0">
                  <c:v>1256</c:v>
                </c:pt>
                <c:pt idx="1">
                  <c:v>1219</c:v>
                </c:pt>
                <c:pt idx="2">
                  <c:v>1139</c:v>
                </c:pt>
                <c:pt idx="3">
                  <c:v>1202</c:v>
                </c:pt>
                <c:pt idx="4">
                  <c:v>1221</c:v>
                </c:pt>
              </c:numCache>
            </c:numRef>
          </c:val>
        </c:ser>
        <c:ser>
          <c:idx val="2"/>
          <c:order val="2"/>
          <c:tx>
            <c:strRef>
              <c:f>Лист1!$A$51</c:f>
              <c:strCache>
                <c:ptCount val="1"/>
                <c:pt idx="0">
                  <c:v>сельское</c:v>
                </c:pt>
              </c:strCache>
            </c:strRef>
          </c:tx>
          <c:spPr>
            <a:gradFill rotWithShape="1">
              <a:gsLst>
                <a:gs pos="0">
                  <a:schemeClr val="tx2">
                    <a:lumMod val="75000"/>
                  </a:scheme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2.357351049843681E-3"/>
                  <c:y val="-4.7619300469882416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2574164952633519E-2"/>
                  <c:y val="-4.0089499859492827E-4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0"/>
                  <c:y val="3.7979002624672378E-4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6.7453625632378092E-3"/>
                  <c:y val="1.6850393700787501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1242270938729627E-2"/>
                  <c:y val="2.8493438320209992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ctr"/>
            <c:showVal val="1"/>
          </c:dLbls>
          <c:cat>
            <c:strRef>
              <c:f>Лист1!$B$48:$F$48</c:f>
              <c:strCache>
                <c:ptCount val="5"/>
                <c:pt idx="0">
                  <c:v>1970 г.</c:v>
                </c:pt>
                <c:pt idx="1">
                  <c:v>1979 г.</c:v>
                </c:pt>
                <c:pt idx="2">
                  <c:v>1989 г.</c:v>
                </c:pt>
                <c:pt idx="3">
                  <c:v>2002 г.</c:v>
                </c:pt>
                <c:pt idx="4">
                  <c:v>2010 г.</c:v>
                </c:pt>
              </c:strCache>
            </c:strRef>
          </c:cat>
          <c:val>
            <c:numRef>
              <c:f>Лист1!$B$51:$F$51</c:f>
              <c:numCache>
                <c:formatCode>General</c:formatCode>
                <c:ptCount val="5"/>
                <c:pt idx="0">
                  <c:v>1311</c:v>
                </c:pt>
                <c:pt idx="1">
                  <c:v>1249</c:v>
                </c:pt>
                <c:pt idx="2">
                  <c:v>1222</c:v>
                </c:pt>
                <c:pt idx="3">
                  <c:v>1094</c:v>
                </c:pt>
                <c:pt idx="4">
                  <c:v>1059</c:v>
                </c:pt>
              </c:numCache>
            </c:numRef>
          </c:val>
        </c:ser>
        <c:dLbls>
          <c:showVal val="1"/>
        </c:dLbls>
        <c:axId val="53067776"/>
        <c:axId val="53069312"/>
      </c:barChart>
      <c:lineChart>
        <c:grouping val="standard"/>
        <c:ser>
          <c:idx val="0"/>
          <c:order val="0"/>
          <c:tx>
            <c:strRef>
              <c:f>Лист1!$A$49</c:f>
              <c:strCache>
                <c:ptCount val="1"/>
                <c:pt idx="0">
                  <c:v>все население </c:v>
                </c:pt>
              </c:strCache>
            </c:strRef>
          </c:tx>
          <c:spPr>
            <a:ln w="31750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dash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10"/>
            <c:spPr>
              <a:gradFill rotWithShape="1">
                <a:gsLst>
                  <a:gs pos="0">
                    <a:srgbClr val="C0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8.0157391793143115E-2"/>
                  <c:y val="-3.33333333333333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7.6577380388540908E-2"/>
                  <c:y val="-5.40730360025357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7.3412029229904863E-2"/>
                  <c:y val="-7.000000000000002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1.720067453625624E-2"/>
                  <c:y val="-4.000000000000002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1.4614952220348499E-3"/>
                  <c:y val="-3.333333333333334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Лист1!$B$48:$F$48</c:f>
              <c:strCache>
                <c:ptCount val="5"/>
                <c:pt idx="0">
                  <c:v>1970 г.</c:v>
                </c:pt>
                <c:pt idx="1">
                  <c:v>1979 г.</c:v>
                </c:pt>
                <c:pt idx="2">
                  <c:v>1989 г.</c:v>
                </c:pt>
                <c:pt idx="3">
                  <c:v>2002 г.</c:v>
                </c:pt>
                <c:pt idx="4">
                  <c:v>2010 г.</c:v>
                </c:pt>
              </c:strCache>
            </c:strRef>
          </c:cat>
          <c:val>
            <c:numRef>
              <c:f>Лист1!$B$49:$F$49</c:f>
              <c:numCache>
                <c:formatCode>General</c:formatCode>
                <c:ptCount val="5"/>
                <c:pt idx="0">
                  <c:v>1291</c:v>
                </c:pt>
                <c:pt idx="1">
                  <c:v>1235</c:v>
                </c:pt>
                <c:pt idx="2">
                  <c:v>1173</c:v>
                </c:pt>
                <c:pt idx="3">
                  <c:v>1158</c:v>
                </c:pt>
                <c:pt idx="4">
                  <c:v>1151</c:v>
                </c:pt>
              </c:numCache>
            </c:numRef>
          </c:val>
        </c:ser>
        <c:dLbls>
          <c:showVal val="1"/>
        </c:dLbls>
        <c:marker val="1"/>
        <c:axId val="53067776"/>
        <c:axId val="53069312"/>
      </c:lineChart>
      <c:catAx>
        <c:axId val="530677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53069312"/>
        <c:crosses val="autoZero"/>
        <c:auto val="1"/>
        <c:lblAlgn val="ctr"/>
        <c:lblOffset val="100"/>
      </c:catAx>
      <c:valAx>
        <c:axId val="53069312"/>
        <c:scaling>
          <c:orientation val="minMax"/>
          <c:max val="1350"/>
          <c:min val="95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3067776"/>
        <c:crosses val="autoZero"/>
        <c:crossBetween val="between"/>
        <c:majorUnit val="50"/>
        <c:minorUnit val="10"/>
      </c:valAx>
    </c:plotArea>
    <c:legend>
      <c:legendPos val="t"/>
      <c:layout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spPr>
    <a:ln>
      <a:noFill/>
    </a:ln>
  </c:sp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0.40045651493268541"/>
          <c:y val="2.4485253199777412E-2"/>
          <c:w val="0.40853844522325838"/>
          <c:h val="0.91975146679286124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7030A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36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42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42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44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41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40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39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38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38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42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39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mtClean="0"/>
                      <a:t>41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mtClean="0"/>
                      <a:t>44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mtClean="0"/>
                      <a:t>41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mtClean="0"/>
                      <a:t>39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mtClean="0"/>
                      <a:t>45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 smtClean="0"/>
                      <a:t>40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 smtClean="0"/>
                      <a:t>39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Val val="1"/>
            </c:dLbl>
            <c:dLbl>
              <c:idx val="21"/>
              <c:layout/>
              <c:tx>
                <c:rich>
                  <a:bodyPr/>
                  <a:lstStyle/>
                  <a:p>
                    <a:r>
                      <a:rPr lang="en-US" smtClean="0"/>
                      <a:t>40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22"/>
              <c:layout/>
              <c:tx>
                <c:rich>
                  <a:bodyPr/>
                  <a:lstStyle/>
                  <a:p>
                    <a:r>
                      <a:rPr lang="en-US" smtClean="0"/>
                      <a:t>43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Val val="1"/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 smtClean="0"/>
                      <a:t>41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en-US" smtClean="0"/>
                      <a:t>43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Val val="1"/>
            </c:dLbl>
            <c:dLbl>
              <c:idx val="25"/>
              <c:layout/>
              <c:tx>
                <c:rich>
                  <a:bodyPr/>
                  <a:lstStyle/>
                  <a:p>
                    <a:r>
                      <a:rPr lang="en-US" smtClean="0"/>
                      <a:t>40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Лист6!$A$3:$A$28</c:f>
              <c:strCache>
                <c:ptCount val="26"/>
                <c:pt idx="0">
                  <c:v>Чебоксарский городской округ</c:v>
                </c:pt>
                <c:pt idx="1">
                  <c:v>Алатырский городской округ</c:v>
                </c:pt>
                <c:pt idx="2">
                  <c:v>Канашский городской округ</c:v>
                </c:pt>
                <c:pt idx="3">
                  <c:v>Новочебоксарский городской округ</c:v>
                </c:pt>
                <c:pt idx="4">
                  <c:v>Шумерлинский городской округ</c:v>
                </c:pt>
                <c:pt idx="5">
                  <c:v>Алатырский муниципальный район</c:v>
                </c:pt>
                <c:pt idx="6">
                  <c:v>Аликовский муниципальный район</c:v>
                </c:pt>
                <c:pt idx="7">
                  <c:v>Батыревский муниципальный район</c:v>
                </c:pt>
                <c:pt idx="8">
                  <c:v>Вурнарский муниципальный район</c:v>
                </c:pt>
                <c:pt idx="9">
                  <c:v>Ибресинский муниципальный район</c:v>
                </c:pt>
                <c:pt idx="10">
                  <c:v>Канашский муниципальный район</c:v>
                </c:pt>
                <c:pt idx="11">
                  <c:v>Козловский муниципальный район</c:v>
                </c:pt>
                <c:pt idx="12">
                  <c:v>Комсомольский муниципальный район</c:v>
                </c:pt>
                <c:pt idx="13">
                  <c:v>Красноармейский муниципальный район</c:v>
                </c:pt>
                <c:pt idx="14">
                  <c:v>Красночетайский муниципальный район</c:v>
                </c:pt>
                <c:pt idx="15">
                  <c:v>Мариинско-Посадский муниципальный район</c:v>
                </c:pt>
                <c:pt idx="16">
                  <c:v>Моргаушский муниципальный район</c:v>
                </c:pt>
                <c:pt idx="17">
                  <c:v>Порецкий муниципальный район</c:v>
                </c:pt>
                <c:pt idx="18">
                  <c:v>Урмарский муниципальный район</c:v>
                </c:pt>
                <c:pt idx="19">
                  <c:v>Цивильский муниципальный район</c:v>
                </c:pt>
                <c:pt idx="20">
                  <c:v>Чебоксарский муниципальный район</c:v>
                </c:pt>
                <c:pt idx="21">
                  <c:v>Шемуршинский муниципальный район</c:v>
                </c:pt>
                <c:pt idx="22">
                  <c:v>Шумерлинский муниципальный район</c:v>
                </c:pt>
                <c:pt idx="23">
                  <c:v>Ядринский муниципальный район</c:v>
                </c:pt>
                <c:pt idx="24">
                  <c:v>Яльчикский муниципальный район</c:v>
                </c:pt>
                <c:pt idx="25">
                  <c:v>Янтиковский муниципальный район</c:v>
                </c:pt>
              </c:strCache>
            </c:strRef>
          </c:cat>
          <c:val>
            <c:numRef>
              <c:f>Лист6!$B$3:$B$28</c:f>
              <c:numCache>
                <c:formatCode>0.0</c:formatCode>
                <c:ptCount val="26"/>
                <c:pt idx="0" formatCode="General">
                  <c:v>36.6</c:v>
                </c:pt>
                <c:pt idx="1">
                  <c:v>42</c:v>
                </c:pt>
                <c:pt idx="2" formatCode="General">
                  <c:v>37.700000000000003</c:v>
                </c:pt>
                <c:pt idx="3" formatCode="General">
                  <c:v>37.5</c:v>
                </c:pt>
                <c:pt idx="4">
                  <c:v>42</c:v>
                </c:pt>
                <c:pt idx="5" formatCode="General">
                  <c:v>44.6</c:v>
                </c:pt>
                <c:pt idx="6" formatCode="General">
                  <c:v>41.6</c:v>
                </c:pt>
                <c:pt idx="7">
                  <c:v>40</c:v>
                </c:pt>
                <c:pt idx="8" formatCode="General">
                  <c:v>39.300000000000004</c:v>
                </c:pt>
                <c:pt idx="9">
                  <c:v>38</c:v>
                </c:pt>
                <c:pt idx="10" formatCode="General">
                  <c:v>38.6</c:v>
                </c:pt>
                <c:pt idx="11" formatCode="General">
                  <c:v>42.5</c:v>
                </c:pt>
                <c:pt idx="12" formatCode="General">
                  <c:v>39.300000000000004</c:v>
                </c:pt>
                <c:pt idx="13" formatCode="General">
                  <c:v>41.2</c:v>
                </c:pt>
                <c:pt idx="14" formatCode="General">
                  <c:v>44.2</c:v>
                </c:pt>
                <c:pt idx="15" formatCode="General">
                  <c:v>41.3</c:v>
                </c:pt>
                <c:pt idx="16" formatCode="General">
                  <c:v>39.6</c:v>
                </c:pt>
                <c:pt idx="17" formatCode="General">
                  <c:v>45.4</c:v>
                </c:pt>
                <c:pt idx="18" formatCode="General">
                  <c:v>40.6</c:v>
                </c:pt>
                <c:pt idx="19" formatCode="General">
                  <c:v>39.4</c:v>
                </c:pt>
                <c:pt idx="20" formatCode="General">
                  <c:v>37.9</c:v>
                </c:pt>
                <c:pt idx="21" formatCode="General">
                  <c:v>40.6</c:v>
                </c:pt>
                <c:pt idx="22" formatCode="General">
                  <c:v>43.9</c:v>
                </c:pt>
                <c:pt idx="23" formatCode="General">
                  <c:v>41.4</c:v>
                </c:pt>
                <c:pt idx="24" formatCode="General">
                  <c:v>43.9</c:v>
                </c:pt>
                <c:pt idx="25" formatCode="General">
                  <c:v>40.5</c:v>
                </c:pt>
              </c:numCache>
            </c:numRef>
          </c:val>
        </c:ser>
        <c:ser>
          <c:idx val="1"/>
          <c:order val="1"/>
          <c:cat>
            <c:strRef>
              <c:f>Лист6!$A$3:$A$28</c:f>
              <c:strCache>
                <c:ptCount val="26"/>
                <c:pt idx="0">
                  <c:v>Чебоксарский городской округ</c:v>
                </c:pt>
                <c:pt idx="1">
                  <c:v>Алатырский городской округ</c:v>
                </c:pt>
                <c:pt idx="2">
                  <c:v>Канашский городской округ</c:v>
                </c:pt>
                <c:pt idx="3">
                  <c:v>Новочебоксарский городской округ</c:v>
                </c:pt>
                <c:pt idx="4">
                  <c:v>Шумерлинский городской округ</c:v>
                </c:pt>
                <c:pt idx="5">
                  <c:v>Алатырский муниципальный район</c:v>
                </c:pt>
                <c:pt idx="6">
                  <c:v>Аликовский муниципальный район</c:v>
                </c:pt>
                <c:pt idx="7">
                  <c:v>Батыревский муниципальный район</c:v>
                </c:pt>
                <c:pt idx="8">
                  <c:v>Вурнарский муниципальный район</c:v>
                </c:pt>
                <c:pt idx="9">
                  <c:v>Ибресинский муниципальный район</c:v>
                </c:pt>
                <c:pt idx="10">
                  <c:v>Канашский муниципальный район</c:v>
                </c:pt>
                <c:pt idx="11">
                  <c:v>Козловский муниципальный район</c:v>
                </c:pt>
                <c:pt idx="12">
                  <c:v>Комсомольский муниципальный район</c:v>
                </c:pt>
                <c:pt idx="13">
                  <c:v>Красноармейский муниципальный район</c:v>
                </c:pt>
                <c:pt idx="14">
                  <c:v>Красночетайский муниципальный район</c:v>
                </c:pt>
                <c:pt idx="15">
                  <c:v>Мариинско-Посадский муниципальный район</c:v>
                </c:pt>
                <c:pt idx="16">
                  <c:v>Моргаушский муниципальный район</c:v>
                </c:pt>
                <c:pt idx="17">
                  <c:v>Порецкий муниципальный район</c:v>
                </c:pt>
                <c:pt idx="18">
                  <c:v>Урмарский муниципальный район</c:v>
                </c:pt>
                <c:pt idx="19">
                  <c:v>Цивильский муниципальный район</c:v>
                </c:pt>
                <c:pt idx="20">
                  <c:v>Чебоксарский муниципальный район</c:v>
                </c:pt>
                <c:pt idx="21">
                  <c:v>Шемуршинский муниципальный район</c:v>
                </c:pt>
                <c:pt idx="22">
                  <c:v>Шумерлинский муниципальный район</c:v>
                </c:pt>
                <c:pt idx="23">
                  <c:v>Ядринский муниципальный район</c:v>
                </c:pt>
                <c:pt idx="24">
                  <c:v>Яльчикский муниципальный район</c:v>
                </c:pt>
                <c:pt idx="25">
                  <c:v>Янтиковский муниципальный район</c:v>
                </c:pt>
              </c:strCache>
            </c:strRef>
          </c:cat>
          <c:val>
            <c:numRef>
              <c:f>Лист6!$C$3:$C$28</c:f>
              <c:numCache>
                <c:formatCode>General</c:formatCode>
                <c:ptCount val="26"/>
              </c:numCache>
            </c:numRef>
          </c:val>
        </c:ser>
        <c:gapWidth val="34"/>
        <c:overlap val="100"/>
        <c:axId val="62978304"/>
        <c:axId val="63094784"/>
      </c:barChart>
      <c:catAx>
        <c:axId val="62978304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3094784"/>
        <c:crosses val="autoZero"/>
        <c:auto val="1"/>
        <c:lblAlgn val="ctr"/>
        <c:lblOffset val="100"/>
      </c:catAx>
      <c:valAx>
        <c:axId val="63094784"/>
        <c:scaling>
          <c:orientation val="minMax"/>
          <c:max val="50"/>
          <c:min val="20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2978304"/>
        <c:crosses val="autoZero"/>
        <c:crossBetween val="between"/>
      </c:valAx>
    </c:plotArea>
    <c:plotVisOnly val="1"/>
  </c:chart>
  <c:spPr>
    <a:ln>
      <a:noFill/>
    </a:ln>
  </c:sp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766177880233146"/>
          <c:y val="2.9623574163401414E-2"/>
          <c:w val="0.80052224335302291"/>
          <c:h val="0.91759290427100137"/>
        </c:manualLayout>
      </c:layout>
      <c:barChart>
        <c:barDir val="bar"/>
        <c:grouping val="clustered"/>
        <c:ser>
          <c:idx val="0"/>
          <c:order val="0"/>
          <c:cat>
            <c:numRef>
              <c:f>'2010'!$L$4:$L$104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cat>
          <c:val>
            <c:numRef>
              <c:f>'2010'!$L$4:$L$104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</c:spPr>
          <c:cat>
            <c:numRef>
              <c:f>'2010'!$L$4:$L$104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cat>
          <c:val>
            <c:numRef>
              <c:f>'2010'!$M$4:$M$104</c:f>
              <c:numCache>
                <c:formatCode>General</c:formatCode>
                <c:ptCount val="101"/>
                <c:pt idx="0">
                  <c:v>7719</c:v>
                </c:pt>
                <c:pt idx="1">
                  <c:v>7549</c:v>
                </c:pt>
                <c:pt idx="2">
                  <c:v>7349</c:v>
                </c:pt>
                <c:pt idx="3">
                  <c:v>6757</c:v>
                </c:pt>
                <c:pt idx="4">
                  <c:v>6254</c:v>
                </c:pt>
                <c:pt idx="5">
                  <c:v>6122</c:v>
                </c:pt>
                <c:pt idx="6">
                  <c:v>6379</c:v>
                </c:pt>
                <c:pt idx="7">
                  <c:v>6133</c:v>
                </c:pt>
                <c:pt idx="8">
                  <c:v>6039</c:v>
                </c:pt>
                <c:pt idx="9">
                  <c:v>5584</c:v>
                </c:pt>
                <c:pt idx="10">
                  <c:v>5817</c:v>
                </c:pt>
                <c:pt idx="11">
                  <c:v>5731</c:v>
                </c:pt>
                <c:pt idx="12">
                  <c:v>6024</c:v>
                </c:pt>
                <c:pt idx="13">
                  <c:v>6129</c:v>
                </c:pt>
                <c:pt idx="14">
                  <c:v>6409</c:v>
                </c:pt>
                <c:pt idx="15">
                  <c:v>6762</c:v>
                </c:pt>
                <c:pt idx="16">
                  <c:v>7223</c:v>
                </c:pt>
                <c:pt idx="17">
                  <c:v>7117</c:v>
                </c:pt>
                <c:pt idx="18">
                  <c:v>8340</c:v>
                </c:pt>
                <c:pt idx="19">
                  <c:v>9215</c:v>
                </c:pt>
                <c:pt idx="20">
                  <c:v>10499</c:v>
                </c:pt>
                <c:pt idx="21">
                  <c:v>10887</c:v>
                </c:pt>
                <c:pt idx="22">
                  <c:v>11197</c:v>
                </c:pt>
                <c:pt idx="23">
                  <c:v>11266</c:v>
                </c:pt>
                <c:pt idx="24">
                  <c:v>10651</c:v>
                </c:pt>
                <c:pt idx="25">
                  <c:v>10346</c:v>
                </c:pt>
                <c:pt idx="26">
                  <c:v>10145</c:v>
                </c:pt>
                <c:pt idx="27">
                  <c:v>9954</c:v>
                </c:pt>
                <c:pt idx="28">
                  <c:v>8969</c:v>
                </c:pt>
                <c:pt idx="29">
                  <c:v>9013</c:v>
                </c:pt>
                <c:pt idx="30">
                  <c:v>9153</c:v>
                </c:pt>
                <c:pt idx="31">
                  <c:v>9067</c:v>
                </c:pt>
                <c:pt idx="32">
                  <c:v>9210</c:v>
                </c:pt>
                <c:pt idx="33">
                  <c:v>9220</c:v>
                </c:pt>
                <c:pt idx="34">
                  <c:v>9809</c:v>
                </c:pt>
                <c:pt idx="35">
                  <c:v>9263</c:v>
                </c:pt>
                <c:pt idx="36">
                  <c:v>8955</c:v>
                </c:pt>
                <c:pt idx="37">
                  <c:v>8803</c:v>
                </c:pt>
                <c:pt idx="38">
                  <c:v>8940</c:v>
                </c:pt>
                <c:pt idx="39">
                  <c:v>8838</c:v>
                </c:pt>
                <c:pt idx="40">
                  <c:v>8856</c:v>
                </c:pt>
                <c:pt idx="41">
                  <c:v>8880</c:v>
                </c:pt>
                <c:pt idx="42">
                  <c:v>8836</c:v>
                </c:pt>
                <c:pt idx="43">
                  <c:v>8855</c:v>
                </c:pt>
                <c:pt idx="44">
                  <c:v>9784</c:v>
                </c:pt>
                <c:pt idx="45">
                  <c:v>9485</c:v>
                </c:pt>
                <c:pt idx="46">
                  <c:v>9917</c:v>
                </c:pt>
                <c:pt idx="47">
                  <c:v>10468</c:v>
                </c:pt>
                <c:pt idx="48">
                  <c:v>10440</c:v>
                </c:pt>
                <c:pt idx="49">
                  <c:v>10782</c:v>
                </c:pt>
                <c:pt idx="50">
                  <c:v>11412</c:v>
                </c:pt>
                <c:pt idx="51">
                  <c:v>11395</c:v>
                </c:pt>
                <c:pt idx="52">
                  <c:v>10775</c:v>
                </c:pt>
                <c:pt idx="53">
                  <c:v>10834</c:v>
                </c:pt>
                <c:pt idx="54">
                  <c:v>10040</c:v>
                </c:pt>
                <c:pt idx="55">
                  <c:v>10200</c:v>
                </c:pt>
                <c:pt idx="56">
                  <c:v>9681</c:v>
                </c:pt>
                <c:pt idx="57">
                  <c:v>8545</c:v>
                </c:pt>
                <c:pt idx="58">
                  <c:v>9158</c:v>
                </c:pt>
                <c:pt idx="59">
                  <c:v>8413</c:v>
                </c:pt>
                <c:pt idx="60">
                  <c:v>8398</c:v>
                </c:pt>
                <c:pt idx="61">
                  <c:v>8808</c:v>
                </c:pt>
                <c:pt idx="62">
                  <c:v>6732</c:v>
                </c:pt>
                <c:pt idx="63">
                  <c:v>6829</c:v>
                </c:pt>
                <c:pt idx="64">
                  <c:v>5307</c:v>
                </c:pt>
                <c:pt idx="65">
                  <c:v>3015</c:v>
                </c:pt>
                <c:pt idx="66">
                  <c:v>2715</c:v>
                </c:pt>
                <c:pt idx="67">
                  <c:v>2659</c:v>
                </c:pt>
                <c:pt idx="68">
                  <c:v>5751</c:v>
                </c:pt>
                <c:pt idx="69">
                  <c:v>6254</c:v>
                </c:pt>
                <c:pt idx="70">
                  <c:v>6998</c:v>
                </c:pt>
                <c:pt idx="71">
                  <c:v>7454</c:v>
                </c:pt>
                <c:pt idx="72">
                  <c:v>6819</c:v>
                </c:pt>
                <c:pt idx="73">
                  <c:v>7321</c:v>
                </c:pt>
                <c:pt idx="74">
                  <c:v>5634</c:v>
                </c:pt>
                <c:pt idx="75">
                  <c:v>5634</c:v>
                </c:pt>
                <c:pt idx="76">
                  <c:v>5174</c:v>
                </c:pt>
                <c:pt idx="77">
                  <c:v>4876</c:v>
                </c:pt>
                <c:pt idx="78">
                  <c:v>4771</c:v>
                </c:pt>
                <c:pt idx="79">
                  <c:v>4629</c:v>
                </c:pt>
                <c:pt idx="80">
                  <c:v>4330</c:v>
                </c:pt>
                <c:pt idx="81">
                  <c:v>3780</c:v>
                </c:pt>
                <c:pt idx="82">
                  <c:v>3795</c:v>
                </c:pt>
                <c:pt idx="83">
                  <c:v>2944</c:v>
                </c:pt>
                <c:pt idx="84">
                  <c:v>3028</c:v>
                </c:pt>
                <c:pt idx="85">
                  <c:v>2486</c:v>
                </c:pt>
                <c:pt idx="86">
                  <c:v>2079</c:v>
                </c:pt>
                <c:pt idx="87">
                  <c:v>1489</c:v>
                </c:pt>
                <c:pt idx="88">
                  <c:v>986</c:v>
                </c:pt>
                <c:pt idx="89">
                  <c:v>828</c:v>
                </c:pt>
                <c:pt idx="90">
                  <c:v>646</c:v>
                </c:pt>
                <c:pt idx="91">
                  <c:v>511</c:v>
                </c:pt>
                <c:pt idx="92">
                  <c:v>414</c:v>
                </c:pt>
                <c:pt idx="93">
                  <c:v>231</c:v>
                </c:pt>
                <c:pt idx="94">
                  <c:v>222</c:v>
                </c:pt>
                <c:pt idx="95">
                  <c:v>195</c:v>
                </c:pt>
                <c:pt idx="96">
                  <c:v>150</c:v>
                </c:pt>
                <c:pt idx="97">
                  <c:v>86</c:v>
                </c:pt>
                <c:pt idx="98">
                  <c:v>42</c:v>
                </c:pt>
                <c:pt idx="99">
                  <c:v>31</c:v>
                </c:pt>
                <c:pt idx="100">
                  <c:v>34</c:v>
                </c:pt>
              </c:numCache>
            </c:numRef>
          </c:val>
        </c:ser>
        <c:ser>
          <c:idx val="2"/>
          <c:order val="2"/>
          <c:spPr>
            <a:solidFill>
              <a:srgbClr val="0070C0"/>
            </a:solidFill>
            <a:ln>
              <a:solidFill>
                <a:sysClr val="windowText" lastClr="000000">
                  <a:shade val="95000"/>
                  <a:satMod val="105000"/>
                </a:sysClr>
              </a:solidFill>
            </a:ln>
          </c:spPr>
          <c:dPt>
            <c:idx val="0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5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6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7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8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9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0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1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2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3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4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5"/>
            <c:spPr>
              <a:solidFill>
                <a:srgbClr val="FF0000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6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7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8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19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0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1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2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3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4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5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6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7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8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29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0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1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2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3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4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5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6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7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8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39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0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1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2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3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4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5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46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7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8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9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1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2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dPt>
          <c:dPt>
            <c:idx val="53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4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5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numRef>
              <c:f>'2010'!$L$4:$L$104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cat>
          <c:val>
            <c:numRef>
              <c:f>'2010'!$N$4:$N$104</c:f>
              <c:numCache>
                <c:formatCode>General</c:formatCode>
                <c:ptCount val="101"/>
                <c:pt idx="0">
                  <c:v>7963</c:v>
                </c:pt>
                <c:pt idx="1">
                  <c:v>7792</c:v>
                </c:pt>
                <c:pt idx="2">
                  <c:v>7527</c:v>
                </c:pt>
                <c:pt idx="3">
                  <c:v>7067</c:v>
                </c:pt>
                <c:pt idx="4">
                  <c:v>6604</c:v>
                </c:pt>
                <c:pt idx="5">
                  <c:v>6576</c:v>
                </c:pt>
                <c:pt idx="6">
                  <c:v>6589</c:v>
                </c:pt>
                <c:pt idx="7">
                  <c:v>6561</c:v>
                </c:pt>
                <c:pt idx="8">
                  <c:v>6304</c:v>
                </c:pt>
                <c:pt idx="9">
                  <c:v>5759</c:v>
                </c:pt>
                <c:pt idx="10">
                  <c:v>5983</c:v>
                </c:pt>
                <c:pt idx="11">
                  <c:v>5915</c:v>
                </c:pt>
                <c:pt idx="12">
                  <c:v>6579</c:v>
                </c:pt>
                <c:pt idx="13">
                  <c:v>6329</c:v>
                </c:pt>
                <c:pt idx="14">
                  <c:v>6587</c:v>
                </c:pt>
                <c:pt idx="15">
                  <c:v>7122</c:v>
                </c:pt>
                <c:pt idx="16">
                  <c:v>7386</c:v>
                </c:pt>
                <c:pt idx="17">
                  <c:v>7316</c:v>
                </c:pt>
                <c:pt idx="18">
                  <c:v>7948</c:v>
                </c:pt>
                <c:pt idx="19">
                  <c:v>8344</c:v>
                </c:pt>
                <c:pt idx="20">
                  <c:v>9716</c:v>
                </c:pt>
                <c:pt idx="21">
                  <c:v>10473</c:v>
                </c:pt>
                <c:pt idx="22">
                  <c:v>11131</c:v>
                </c:pt>
                <c:pt idx="23">
                  <c:v>11542</c:v>
                </c:pt>
                <c:pt idx="24">
                  <c:v>11188</c:v>
                </c:pt>
                <c:pt idx="25">
                  <c:v>10883</c:v>
                </c:pt>
                <c:pt idx="26">
                  <c:v>10518</c:v>
                </c:pt>
                <c:pt idx="27">
                  <c:v>10583</c:v>
                </c:pt>
                <c:pt idx="28">
                  <c:v>9197</c:v>
                </c:pt>
                <c:pt idx="29">
                  <c:v>9225</c:v>
                </c:pt>
                <c:pt idx="30">
                  <c:v>9368</c:v>
                </c:pt>
                <c:pt idx="31">
                  <c:v>8857</c:v>
                </c:pt>
                <c:pt idx="32">
                  <c:v>9062</c:v>
                </c:pt>
                <c:pt idx="33">
                  <c:v>8853</c:v>
                </c:pt>
                <c:pt idx="34">
                  <c:v>9447</c:v>
                </c:pt>
                <c:pt idx="35">
                  <c:v>8900</c:v>
                </c:pt>
                <c:pt idx="36">
                  <c:v>8636</c:v>
                </c:pt>
                <c:pt idx="37">
                  <c:v>8276</c:v>
                </c:pt>
                <c:pt idx="38">
                  <c:v>8568</c:v>
                </c:pt>
                <c:pt idx="39">
                  <c:v>8165</c:v>
                </c:pt>
                <c:pt idx="40">
                  <c:v>8419</c:v>
                </c:pt>
                <c:pt idx="41">
                  <c:v>8492</c:v>
                </c:pt>
                <c:pt idx="42">
                  <c:v>8396</c:v>
                </c:pt>
                <c:pt idx="43">
                  <c:v>8585</c:v>
                </c:pt>
                <c:pt idx="44">
                  <c:v>9512</c:v>
                </c:pt>
                <c:pt idx="45">
                  <c:v>9045</c:v>
                </c:pt>
                <c:pt idx="46">
                  <c:v>9619</c:v>
                </c:pt>
                <c:pt idx="47">
                  <c:v>9740</c:v>
                </c:pt>
                <c:pt idx="48">
                  <c:v>9882</c:v>
                </c:pt>
                <c:pt idx="49">
                  <c:v>9917</c:v>
                </c:pt>
                <c:pt idx="50">
                  <c:v>10543</c:v>
                </c:pt>
                <c:pt idx="51">
                  <c:v>10113</c:v>
                </c:pt>
                <c:pt idx="52">
                  <c:v>9502</c:v>
                </c:pt>
                <c:pt idx="53">
                  <c:v>9018</c:v>
                </c:pt>
                <c:pt idx="54">
                  <c:v>8429</c:v>
                </c:pt>
                <c:pt idx="55">
                  <c:v>8260</c:v>
                </c:pt>
                <c:pt idx="56">
                  <c:v>7934</c:v>
                </c:pt>
                <c:pt idx="57">
                  <c:v>7102</c:v>
                </c:pt>
                <c:pt idx="58">
                  <c:v>7149</c:v>
                </c:pt>
                <c:pt idx="59">
                  <c:v>6555</c:v>
                </c:pt>
                <c:pt idx="60">
                  <c:v>6443</c:v>
                </c:pt>
                <c:pt idx="61">
                  <c:v>6530</c:v>
                </c:pt>
                <c:pt idx="62">
                  <c:v>4985</c:v>
                </c:pt>
                <c:pt idx="63">
                  <c:v>4879</c:v>
                </c:pt>
                <c:pt idx="64">
                  <c:v>3828</c:v>
                </c:pt>
                <c:pt idx="65">
                  <c:v>1843</c:v>
                </c:pt>
                <c:pt idx="66">
                  <c:v>1683</c:v>
                </c:pt>
                <c:pt idx="67">
                  <c:v>1671</c:v>
                </c:pt>
                <c:pt idx="68">
                  <c:v>3531</c:v>
                </c:pt>
                <c:pt idx="69">
                  <c:v>3635</c:v>
                </c:pt>
                <c:pt idx="70">
                  <c:v>3841</c:v>
                </c:pt>
                <c:pt idx="71">
                  <c:v>4003</c:v>
                </c:pt>
                <c:pt idx="72">
                  <c:v>3472</c:v>
                </c:pt>
                <c:pt idx="73">
                  <c:v>3596</c:v>
                </c:pt>
                <c:pt idx="74">
                  <c:v>2616</c:v>
                </c:pt>
                <c:pt idx="75">
                  <c:v>2527</c:v>
                </c:pt>
                <c:pt idx="76">
                  <c:v>2161</c:v>
                </c:pt>
                <c:pt idx="77">
                  <c:v>2073</c:v>
                </c:pt>
                <c:pt idx="78">
                  <c:v>1921</c:v>
                </c:pt>
                <c:pt idx="79">
                  <c:v>1719</c:v>
                </c:pt>
                <c:pt idx="80">
                  <c:v>1560</c:v>
                </c:pt>
                <c:pt idx="81">
                  <c:v>1217</c:v>
                </c:pt>
                <c:pt idx="82">
                  <c:v>1192</c:v>
                </c:pt>
                <c:pt idx="83">
                  <c:v>895</c:v>
                </c:pt>
                <c:pt idx="84">
                  <c:v>784</c:v>
                </c:pt>
                <c:pt idx="85">
                  <c:v>563</c:v>
                </c:pt>
                <c:pt idx="86">
                  <c:v>401</c:v>
                </c:pt>
                <c:pt idx="87">
                  <c:v>284</c:v>
                </c:pt>
                <c:pt idx="88">
                  <c:v>155</c:v>
                </c:pt>
                <c:pt idx="89">
                  <c:v>129</c:v>
                </c:pt>
                <c:pt idx="90">
                  <c:v>97</c:v>
                </c:pt>
                <c:pt idx="91">
                  <c:v>73</c:v>
                </c:pt>
                <c:pt idx="92">
                  <c:v>60</c:v>
                </c:pt>
                <c:pt idx="93">
                  <c:v>41</c:v>
                </c:pt>
                <c:pt idx="94">
                  <c:v>28</c:v>
                </c:pt>
                <c:pt idx="95">
                  <c:v>27</c:v>
                </c:pt>
                <c:pt idx="96">
                  <c:v>16</c:v>
                </c:pt>
                <c:pt idx="97">
                  <c:v>7</c:v>
                </c:pt>
                <c:pt idx="98">
                  <c:v>8</c:v>
                </c:pt>
                <c:pt idx="99">
                  <c:v>8</c:v>
                </c:pt>
                <c:pt idx="100">
                  <c:v>8</c:v>
                </c:pt>
              </c:numCache>
            </c:numRef>
          </c:val>
        </c:ser>
        <c:gapWidth val="0"/>
        <c:overlap val="100"/>
        <c:axId val="63242624"/>
        <c:axId val="63244160"/>
      </c:barChart>
      <c:catAx>
        <c:axId val="63242624"/>
        <c:scaling>
          <c:orientation val="minMax"/>
        </c:scaling>
        <c:axPos val="l"/>
        <c:numFmt formatCode="General" sourceLinked="1"/>
        <c:tickLblPos val="nextTo"/>
        <c:crossAx val="63244160"/>
        <c:crossesAt val="0"/>
        <c:auto val="1"/>
        <c:lblAlgn val="ctr"/>
        <c:lblOffset val="100"/>
        <c:tickLblSkip val="5"/>
      </c:catAx>
      <c:valAx>
        <c:axId val="63244160"/>
        <c:scaling>
          <c:orientation val="minMax"/>
          <c:max val="15000"/>
          <c:min val="0"/>
        </c:scaling>
        <c:axPos val="b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63242624"/>
        <c:crossesAt val="1"/>
        <c:crossBetween val="between"/>
        <c:majorUnit val="3000"/>
        <c:minorUnit val="3000"/>
      </c:valAx>
    </c:plotArea>
    <c:plotVisOnly val="1"/>
    <c:dispBlanksAs val="gap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2106120153316328"/>
          <c:y val="4.4726852245175384E-2"/>
          <c:w val="0.75252610821019883"/>
          <c:h val="0.90326585444754504"/>
        </c:manualLayout>
      </c:layout>
      <c:barChart>
        <c:barDir val="bar"/>
        <c:grouping val="clustered"/>
        <c:ser>
          <c:idx val="0"/>
          <c:order val="0"/>
          <c:cat>
            <c:numRef>
              <c:f>'2002'!$L$4:$L$104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cat>
          <c:val>
            <c:numRef>
              <c:f>'2002'!$L$4:$L$104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cat>
            <c:numRef>
              <c:f>'2002'!$L$4:$L$104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cat>
          <c:val>
            <c:numRef>
              <c:f>'2002'!$M$4:$M$104</c:f>
              <c:numCache>
                <c:formatCode>General</c:formatCode>
                <c:ptCount val="101"/>
                <c:pt idx="0">
                  <c:v>6074</c:v>
                </c:pt>
                <c:pt idx="1">
                  <c:v>5629</c:v>
                </c:pt>
                <c:pt idx="2">
                  <c:v>5939</c:v>
                </c:pt>
                <c:pt idx="3">
                  <c:v>5891</c:v>
                </c:pt>
                <c:pt idx="4">
                  <c:v>6184</c:v>
                </c:pt>
                <c:pt idx="5">
                  <c:v>6147</c:v>
                </c:pt>
                <c:pt idx="6">
                  <c:v>6373</c:v>
                </c:pt>
                <c:pt idx="7">
                  <c:v>6697</c:v>
                </c:pt>
                <c:pt idx="8">
                  <c:v>6981</c:v>
                </c:pt>
                <c:pt idx="9">
                  <c:v>6897</c:v>
                </c:pt>
                <c:pt idx="10">
                  <c:v>8284</c:v>
                </c:pt>
                <c:pt idx="11">
                  <c:v>9471</c:v>
                </c:pt>
                <c:pt idx="12">
                  <c:v>10625</c:v>
                </c:pt>
                <c:pt idx="13">
                  <c:v>11360</c:v>
                </c:pt>
                <c:pt idx="14">
                  <c:v>12410</c:v>
                </c:pt>
                <c:pt idx="15">
                  <c:v>12886</c:v>
                </c:pt>
                <c:pt idx="16">
                  <c:v>12440</c:v>
                </c:pt>
                <c:pt idx="17">
                  <c:v>12054</c:v>
                </c:pt>
                <c:pt idx="18">
                  <c:v>11926</c:v>
                </c:pt>
                <c:pt idx="19">
                  <c:v>11599</c:v>
                </c:pt>
                <c:pt idx="20">
                  <c:v>10255</c:v>
                </c:pt>
                <c:pt idx="21">
                  <c:v>10030</c:v>
                </c:pt>
                <c:pt idx="22">
                  <c:v>10011</c:v>
                </c:pt>
                <c:pt idx="23">
                  <c:v>9962</c:v>
                </c:pt>
                <c:pt idx="24">
                  <c:v>9885</c:v>
                </c:pt>
                <c:pt idx="25">
                  <c:v>9913</c:v>
                </c:pt>
                <c:pt idx="26">
                  <c:v>10386</c:v>
                </c:pt>
                <c:pt idx="27">
                  <c:v>9710</c:v>
                </c:pt>
                <c:pt idx="28">
                  <c:v>9421</c:v>
                </c:pt>
                <c:pt idx="29">
                  <c:v>9183</c:v>
                </c:pt>
                <c:pt idx="30">
                  <c:v>9399</c:v>
                </c:pt>
                <c:pt idx="31">
                  <c:v>9231</c:v>
                </c:pt>
                <c:pt idx="32">
                  <c:v>9263</c:v>
                </c:pt>
                <c:pt idx="33">
                  <c:v>9269</c:v>
                </c:pt>
                <c:pt idx="34">
                  <c:v>9300</c:v>
                </c:pt>
                <c:pt idx="35">
                  <c:v>9300</c:v>
                </c:pt>
                <c:pt idx="36">
                  <c:v>10200</c:v>
                </c:pt>
                <c:pt idx="37">
                  <c:v>9908</c:v>
                </c:pt>
                <c:pt idx="38">
                  <c:v>10369</c:v>
                </c:pt>
                <c:pt idx="39">
                  <c:v>10929</c:v>
                </c:pt>
                <c:pt idx="40">
                  <c:v>11168</c:v>
                </c:pt>
                <c:pt idx="41">
                  <c:v>11364</c:v>
                </c:pt>
                <c:pt idx="42">
                  <c:v>11898</c:v>
                </c:pt>
                <c:pt idx="43">
                  <c:v>11961</c:v>
                </c:pt>
                <c:pt idx="44">
                  <c:v>11294</c:v>
                </c:pt>
                <c:pt idx="45">
                  <c:v>11409</c:v>
                </c:pt>
                <c:pt idx="46">
                  <c:v>10521</c:v>
                </c:pt>
                <c:pt idx="47">
                  <c:v>10551</c:v>
                </c:pt>
                <c:pt idx="48">
                  <c:v>10080</c:v>
                </c:pt>
                <c:pt idx="49">
                  <c:v>8934</c:v>
                </c:pt>
                <c:pt idx="50">
                  <c:v>9632</c:v>
                </c:pt>
                <c:pt idx="51">
                  <c:v>8881</c:v>
                </c:pt>
                <c:pt idx="52">
                  <c:v>8909</c:v>
                </c:pt>
                <c:pt idx="53">
                  <c:v>9424</c:v>
                </c:pt>
                <c:pt idx="54">
                  <c:v>7306</c:v>
                </c:pt>
                <c:pt idx="55">
                  <c:v>7519</c:v>
                </c:pt>
                <c:pt idx="56">
                  <c:v>5840</c:v>
                </c:pt>
                <c:pt idx="57">
                  <c:v>3342</c:v>
                </c:pt>
                <c:pt idx="58">
                  <c:v>3033</c:v>
                </c:pt>
                <c:pt idx="59">
                  <c:v>3139</c:v>
                </c:pt>
                <c:pt idx="60">
                  <c:v>6789</c:v>
                </c:pt>
                <c:pt idx="61">
                  <c:v>7238</c:v>
                </c:pt>
                <c:pt idx="62">
                  <c:v>8243</c:v>
                </c:pt>
                <c:pt idx="63">
                  <c:v>8964</c:v>
                </c:pt>
                <c:pt idx="64">
                  <c:v>8356</c:v>
                </c:pt>
                <c:pt idx="65">
                  <c:v>9086</c:v>
                </c:pt>
                <c:pt idx="66">
                  <c:v>7312</c:v>
                </c:pt>
                <c:pt idx="67">
                  <c:v>7363</c:v>
                </c:pt>
                <c:pt idx="68">
                  <c:v>7014</c:v>
                </c:pt>
                <c:pt idx="69">
                  <c:v>6844</c:v>
                </c:pt>
                <c:pt idx="70">
                  <c:v>6973</c:v>
                </c:pt>
                <c:pt idx="71">
                  <c:v>6966</c:v>
                </c:pt>
                <c:pt idx="72">
                  <c:v>6738</c:v>
                </c:pt>
                <c:pt idx="73">
                  <c:v>6231</c:v>
                </c:pt>
                <c:pt idx="74">
                  <c:v>6618</c:v>
                </c:pt>
                <c:pt idx="75">
                  <c:v>5567</c:v>
                </c:pt>
                <c:pt idx="76">
                  <c:v>5839</c:v>
                </c:pt>
                <c:pt idx="77">
                  <c:v>5206</c:v>
                </c:pt>
                <c:pt idx="78">
                  <c:v>4880</c:v>
                </c:pt>
                <c:pt idx="79">
                  <c:v>3696</c:v>
                </c:pt>
                <c:pt idx="80">
                  <c:v>2856</c:v>
                </c:pt>
                <c:pt idx="81">
                  <c:v>2580</c:v>
                </c:pt>
                <c:pt idx="82">
                  <c:v>2361</c:v>
                </c:pt>
                <c:pt idx="83">
                  <c:v>2184</c:v>
                </c:pt>
                <c:pt idx="84">
                  <c:v>2015</c:v>
                </c:pt>
                <c:pt idx="85">
                  <c:v>1229</c:v>
                </c:pt>
                <c:pt idx="86">
                  <c:v>1381</c:v>
                </c:pt>
                <c:pt idx="87">
                  <c:v>1374</c:v>
                </c:pt>
                <c:pt idx="88">
                  <c:v>1306</c:v>
                </c:pt>
                <c:pt idx="89">
                  <c:v>971</c:v>
                </c:pt>
                <c:pt idx="90">
                  <c:v>761</c:v>
                </c:pt>
                <c:pt idx="91">
                  <c:v>588</c:v>
                </c:pt>
                <c:pt idx="92">
                  <c:v>437</c:v>
                </c:pt>
                <c:pt idx="93">
                  <c:v>291</c:v>
                </c:pt>
                <c:pt idx="94">
                  <c:v>223</c:v>
                </c:pt>
                <c:pt idx="95">
                  <c:v>122</c:v>
                </c:pt>
                <c:pt idx="96">
                  <c:v>100</c:v>
                </c:pt>
                <c:pt idx="97">
                  <c:v>59</c:v>
                </c:pt>
                <c:pt idx="98">
                  <c:v>43</c:v>
                </c:pt>
                <c:pt idx="99">
                  <c:v>32</c:v>
                </c:pt>
                <c:pt idx="100">
                  <c:v>23</c:v>
                </c:pt>
              </c:numCache>
            </c:numRef>
          </c:val>
        </c:ser>
        <c:ser>
          <c:idx val="2"/>
          <c:order val="2"/>
          <c:spPr>
            <a:solidFill>
              <a:srgbClr val="0070C0"/>
            </a:solidFill>
            <a:ln>
              <a:solidFill>
                <a:prstClr val="black"/>
              </a:solidFill>
            </a:ln>
          </c:spPr>
          <c:dPt>
            <c:idx val="0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1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2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3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4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5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6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7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8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9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10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11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12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13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14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15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16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17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18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19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0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1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2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3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4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5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6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7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8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9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30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31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2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3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34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35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36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37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38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39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40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41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42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43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44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45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46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47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48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49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50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51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52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53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54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55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cat>
            <c:numRef>
              <c:f>'2002'!$L$4:$L$104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cat>
          <c:val>
            <c:numRef>
              <c:f>'2002'!$N$4:$N$104</c:f>
              <c:numCache>
                <c:formatCode>General</c:formatCode>
                <c:ptCount val="101"/>
                <c:pt idx="0">
                  <c:v>6387</c:v>
                </c:pt>
                <c:pt idx="1">
                  <c:v>5730</c:v>
                </c:pt>
                <c:pt idx="2">
                  <c:v>6017</c:v>
                </c:pt>
                <c:pt idx="3">
                  <c:v>6012</c:v>
                </c:pt>
                <c:pt idx="4">
                  <c:v>6720</c:v>
                </c:pt>
                <c:pt idx="5">
                  <c:v>6406</c:v>
                </c:pt>
                <c:pt idx="6">
                  <c:v>6654</c:v>
                </c:pt>
                <c:pt idx="7">
                  <c:v>6967</c:v>
                </c:pt>
                <c:pt idx="8">
                  <c:v>7164</c:v>
                </c:pt>
                <c:pt idx="9">
                  <c:v>7254</c:v>
                </c:pt>
                <c:pt idx="10">
                  <c:v>8765</c:v>
                </c:pt>
                <c:pt idx="11">
                  <c:v>10009</c:v>
                </c:pt>
                <c:pt idx="12">
                  <c:v>11088</c:v>
                </c:pt>
                <c:pt idx="13">
                  <c:v>11877</c:v>
                </c:pt>
                <c:pt idx="14">
                  <c:v>12752</c:v>
                </c:pt>
                <c:pt idx="15">
                  <c:v>13331</c:v>
                </c:pt>
                <c:pt idx="16">
                  <c:v>12772</c:v>
                </c:pt>
                <c:pt idx="17">
                  <c:v>11826</c:v>
                </c:pt>
                <c:pt idx="18">
                  <c:v>10507</c:v>
                </c:pt>
                <c:pt idx="19">
                  <c:v>9053</c:v>
                </c:pt>
                <c:pt idx="20">
                  <c:v>8536</c:v>
                </c:pt>
                <c:pt idx="21">
                  <c:v>9185</c:v>
                </c:pt>
                <c:pt idx="22">
                  <c:v>9758</c:v>
                </c:pt>
                <c:pt idx="23">
                  <c:v>9298</c:v>
                </c:pt>
                <c:pt idx="24">
                  <c:v>9578</c:v>
                </c:pt>
                <c:pt idx="25">
                  <c:v>9553</c:v>
                </c:pt>
                <c:pt idx="26">
                  <c:v>9983</c:v>
                </c:pt>
                <c:pt idx="27">
                  <c:v>9449</c:v>
                </c:pt>
                <c:pt idx="28">
                  <c:v>9302</c:v>
                </c:pt>
                <c:pt idx="29">
                  <c:v>8879</c:v>
                </c:pt>
                <c:pt idx="30">
                  <c:v>9233</c:v>
                </c:pt>
                <c:pt idx="31">
                  <c:v>8847</c:v>
                </c:pt>
                <c:pt idx="32">
                  <c:v>9089</c:v>
                </c:pt>
                <c:pt idx="33">
                  <c:v>9131</c:v>
                </c:pt>
                <c:pt idx="34">
                  <c:v>9139</c:v>
                </c:pt>
                <c:pt idx="35">
                  <c:v>9465</c:v>
                </c:pt>
                <c:pt idx="36">
                  <c:v>10382</c:v>
                </c:pt>
                <c:pt idx="37">
                  <c:v>9886</c:v>
                </c:pt>
                <c:pt idx="38">
                  <c:v>10528</c:v>
                </c:pt>
                <c:pt idx="39">
                  <c:v>10890</c:v>
                </c:pt>
                <c:pt idx="40">
                  <c:v>11245</c:v>
                </c:pt>
                <c:pt idx="41">
                  <c:v>11091</c:v>
                </c:pt>
                <c:pt idx="42">
                  <c:v>11899</c:v>
                </c:pt>
                <c:pt idx="43">
                  <c:v>11366</c:v>
                </c:pt>
                <c:pt idx="44">
                  <c:v>10742</c:v>
                </c:pt>
                <c:pt idx="45">
                  <c:v>10475</c:v>
                </c:pt>
                <c:pt idx="46">
                  <c:v>9688</c:v>
                </c:pt>
                <c:pt idx="47">
                  <c:v>9669</c:v>
                </c:pt>
                <c:pt idx="48">
                  <c:v>9223</c:v>
                </c:pt>
                <c:pt idx="49">
                  <c:v>8412</c:v>
                </c:pt>
                <c:pt idx="50">
                  <c:v>8720</c:v>
                </c:pt>
                <c:pt idx="51">
                  <c:v>7893</c:v>
                </c:pt>
                <c:pt idx="52">
                  <c:v>7859</c:v>
                </c:pt>
                <c:pt idx="53">
                  <c:v>8131</c:v>
                </c:pt>
                <c:pt idx="54">
                  <c:v>6130</c:v>
                </c:pt>
                <c:pt idx="55">
                  <c:v>6290</c:v>
                </c:pt>
                <c:pt idx="56">
                  <c:v>4966</c:v>
                </c:pt>
                <c:pt idx="57">
                  <c:v>2506</c:v>
                </c:pt>
                <c:pt idx="58">
                  <c:v>2278</c:v>
                </c:pt>
                <c:pt idx="59">
                  <c:v>2329</c:v>
                </c:pt>
                <c:pt idx="60">
                  <c:v>5097</c:v>
                </c:pt>
                <c:pt idx="61">
                  <c:v>5370</c:v>
                </c:pt>
                <c:pt idx="62">
                  <c:v>5816</c:v>
                </c:pt>
                <c:pt idx="63">
                  <c:v>6188</c:v>
                </c:pt>
                <c:pt idx="64">
                  <c:v>5447</c:v>
                </c:pt>
                <c:pt idx="65">
                  <c:v>5950</c:v>
                </c:pt>
                <c:pt idx="66">
                  <c:v>4522</c:v>
                </c:pt>
                <c:pt idx="67">
                  <c:v>4422</c:v>
                </c:pt>
                <c:pt idx="68">
                  <c:v>4064</c:v>
                </c:pt>
                <c:pt idx="69">
                  <c:v>3911</c:v>
                </c:pt>
                <c:pt idx="70">
                  <c:v>3873</c:v>
                </c:pt>
                <c:pt idx="71">
                  <c:v>3628</c:v>
                </c:pt>
                <c:pt idx="72">
                  <c:v>3505</c:v>
                </c:pt>
                <c:pt idx="73">
                  <c:v>3020</c:v>
                </c:pt>
                <c:pt idx="74">
                  <c:v>3139</c:v>
                </c:pt>
                <c:pt idx="75">
                  <c:v>2352</c:v>
                </c:pt>
                <c:pt idx="76">
                  <c:v>2196</c:v>
                </c:pt>
                <c:pt idx="77">
                  <c:v>1598</c:v>
                </c:pt>
                <c:pt idx="78">
                  <c:v>1278</c:v>
                </c:pt>
                <c:pt idx="79">
                  <c:v>935</c:v>
                </c:pt>
                <c:pt idx="80">
                  <c:v>623</c:v>
                </c:pt>
                <c:pt idx="81">
                  <c:v>553</c:v>
                </c:pt>
                <c:pt idx="82">
                  <c:v>491</c:v>
                </c:pt>
                <c:pt idx="83">
                  <c:v>449</c:v>
                </c:pt>
                <c:pt idx="84">
                  <c:v>360</c:v>
                </c:pt>
                <c:pt idx="85">
                  <c:v>267</c:v>
                </c:pt>
                <c:pt idx="86">
                  <c:v>228</c:v>
                </c:pt>
                <c:pt idx="87">
                  <c:v>264</c:v>
                </c:pt>
                <c:pt idx="88">
                  <c:v>196</c:v>
                </c:pt>
                <c:pt idx="89">
                  <c:v>156</c:v>
                </c:pt>
                <c:pt idx="90">
                  <c:v>111</c:v>
                </c:pt>
                <c:pt idx="91">
                  <c:v>68</c:v>
                </c:pt>
                <c:pt idx="92">
                  <c:v>62</c:v>
                </c:pt>
                <c:pt idx="93">
                  <c:v>44</c:v>
                </c:pt>
                <c:pt idx="94">
                  <c:v>30</c:v>
                </c:pt>
                <c:pt idx="95">
                  <c:v>14</c:v>
                </c:pt>
                <c:pt idx="96">
                  <c:v>5</c:v>
                </c:pt>
                <c:pt idx="97">
                  <c:v>8</c:v>
                </c:pt>
                <c:pt idx="98">
                  <c:v>2</c:v>
                </c:pt>
                <c:pt idx="99">
                  <c:v>2</c:v>
                </c:pt>
                <c:pt idx="100">
                  <c:v>1</c:v>
                </c:pt>
              </c:numCache>
            </c:numRef>
          </c:val>
        </c:ser>
        <c:gapWidth val="0"/>
        <c:overlap val="100"/>
        <c:axId val="63460480"/>
        <c:axId val="63462016"/>
      </c:barChart>
      <c:catAx>
        <c:axId val="63460480"/>
        <c:scaling>
          <c:orientation val="minMax"/>
        </c:scaling>
        <c:axPos val="l"/>
        <c:numFmt formatCode="General" sourceLinked="1"/>
        <c:tickLblPos val="nextTo"/>
        <c:crossAx val="63462016"/>
        <c:crosses val="autoZero"/>
        <c:auto val="1"/>
        <c:lblAlgn val="ctr"/>
        <c:lblOffset val="100"/>
        <c:tickLblSkip val="5"/>
      </c:catAx>
      <c:valAx>
        <c:axId val="63462016"/>
        <c:scaling>
          <c:orientation val="minMax"/>
          <c:max val="15000"/>
          <c:min val="0"/>
        </c:scaling>
        <c:axPos val="b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63460480"/>
        <c:crosses val="autoZero"/>
        <c:crossBetween val="between"/>
        <c:majorUnit val="3000"/>
      </c:valAx>
    </c:plotArea>
    <c:plotVisOnly val="1"/>
  </c:chart>
  <c:spPr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399C8C-3E05-4F7D-9A26-B3276AF3A6C3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FF097B4-2500-4C53-9672-691B0FEAF21D}">
      <dgm:prSet phldrT="[Текст]" custT="1"/>
      <dgm:spPr/>
      <dgm:t>
        <a:bodyPr/>
        <a:lstStyle/>
        <a:p>
          <a:pPr algn="ctr" rtl="0"/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Студенты (учащиеся) </a:t>
          </a:r>
          <a:r>
            <a:rPr kumimoji="0" lang="ru-RU" sz="16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17,2</a:t>
          </a: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тыс. чел. </a:t>
          </a:r>
          <a:r>
            <a:rPr kumimoji="0" lang="ru-RU" sz="16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(1,8%)</a:t>
          </a:r>
          <a:endParaRPr lang="ru-RU" sz="1600" dirty="0"/>
        </a:p>
      </dgm:t>
    </dgm:pt>
    <dgm:pt modelId="{397B63AA-9397-473F-9B62-5CFDC7C26947}" type="parTrans" cxnId="{FA5EE2D5-8974-4C85-86D6-2B7BBF45B6C0}">
      <dgm:prSet/>
      <dgm:spPr/>
      <dgm:t>
        <a:bodyPr/>
        <a:lstStyle/>
        <a:p>
          <a:pPr algn="ctr"/>
          <a:endParaRPr lang="ru-RU" sz="1400"/>
        </a:p>
      </dgm:t>
    </dgm:pt>
    <dgm:pt modelId="{DEA2FDD1-CA6A-47E6-847F-D361580D3F1B}" type="sibTrans" cxnId="{FA5EE2D5-8974-4C85-86D6-2B7BBF45B6C0}">
      <dgm:prSet/>
      <dgm:spPr/>
      <dgm:t>
        <a:bodyPr/>
        <a:lstStyle/>
        <a:p>
          <a:pPr algn="ctr"/>
          <a:endParaRPr lang="ru-RU" sz="1400"/>
        </a:p>
      </dgm:t>
    </dgm:pt>
    <dgm:pt modelId="{50B9C9A9-B81D-487F-8F18-39E6C0E0910F}">
      <dgm:prSet phldrT="[Текст]" custT="1"/>
      <dgm:spPr/>
      <dgm:t>
        <a:bodyPr/>
        <a:lstStyle/>
        <a:p>
          <a:pPr algn="ctr"/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Пенсионеры </a:t>
          </a:r>
          <a:r>
            <a:rPr kumimoji="0" lang="ru-RU" sz="16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164,2</a:t>
          </a: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тыс. чел. </a:t>
          </a:r>
          <a:r>
            <a:rPr kumimoji="0" lang="ru-RU" sz="16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(17,3%)</a:t>
          </a:r>
          <a:endParaRPr lang="ru-RU" sz="1600" dirty="0"/>
        </a:p>
      </dgm:t>
    </dgm:pt>
    <dgm:pt modelId="{267514DC-FA6D-4338-8AD3-972A98E188C9}" type="parTrans" cxnId="{E1F086C0-101A-4FB9-89A1-CD167F9CBD28}">
      <dgm:prSet/>
      <dgm:spPr/>
      <dgm:t>
        <a:bodyPr/>
        <a:lstStyle/>
        <a:p>
          <a:pPr algn="ctr"/>
          <a:endParaRPr lang="ru-RU" sz="1400"/>
        </a:p>
      </dgm:t>
    </dgm:pt>
    <dgm:pt modelId="{5879530E-0AE9-464A-A9AA-58AE55EEE402}" type="sibTrans" cxnId="{E1F086C0-101A-4FB9-89A1-CD167F9CBD28}">
      <dgm:prSet/>
      <dgm:spPr/>
      <dgm:t>
        <a:bodyPr/>
        <a:lstStyle/>
        <a:p>
          <a:pPr algn="ctr"/>
          <a:endParaRPr lang="ru-RU" sz="1400"/>
        </a:p>
      </dgm:t>
    </dgm:pt>
    <dgm:pt modelId="{C53D74F5-799E-4272-85EC-048F2953E4C5}">
      <dgm:prSet phldrT="[Текст]" custT="1"/>
      <dgm:spPr/>
      <dgm:t>
        <a:bodyPr/>
        <a:lstStyle/>
        <a:p>
          <a:pPr algn="ctr" rtl="0"/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Лица, получающие пособие (кроме пособия </a:t>
          </a:r>
          <a:b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</a:b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по безработице) и лица, имеющие другой вид государственного обеспечения </a:t>
          </a:r>
        </a:p>
        <a:p>
          <a:pPr algn="ctr" rtl="0"/>
          <a:r>
            <a:rPr kumimoji="0" lang="ru-RU" sz="16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22,1</a:t>
          </a: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тыс. чел. </a:t>
          </a:r>
          <a:r>
            <a:rPr kumimoji="0" lang="ru-RU" sz="16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(2,3%)</a:t>
          </a:r>
          <a:endParaRPr lang="ru-RU" sz="1600" dirty="0"/>
        </a:p>
      </dgm:t>
    </dgm:pt>
    <dgm:pt modelId="{3794CF93-FF0D-47D3-A8E2-AC46113D9AD2}" type="parTrans" cxnId="{FCFCB05D-917B-4CDE-A507-AA4FFAD13548}">
      <dgm:prSet/>
      <dgm:spPr/>
      <dgm:t>
        <a:bodyPr/>
        <a:lstStyle/>
        <a:p>
          <a:pPr algn="ctr"/>
          <a:endParaRPr lang="ru-RU" sz="1400"/>
        </a:p>
      </dgm:t>
    </dgm:pt>
    <dgm:pt modelId="{C1AD258E-6C03-4C5B-A953-B4B8E5D96D54}" type="sibTrans" cxnId="{FCFCB05D-917B-4CDE-A507-AA4FFAD13548}">
      <dgm:prSet/>
      <dgm:spPr/>
      <dgm:t>
        <a:bodyPr/>
        <a:lstStyle/>
        <a:p>
          <a:pPr algn="ctr"/>
          <a:endParaRPr lang="ru-RU" sz="1400"/>
        </a:p>
      </dgm:t>
    </dgm:pt>
    <dgm:pt modelId="{11A6E0B7-A73A-4BC9-AFB2-754325C33B36}">
      <dgm:prSet custT="1"/>
      <dgm:spPr/>
      <dgm:t>
        <a:bodyPr/>
        <a:lstStyle/>
        <a:p>
          <a:pPr algn="ctr" rtl="0"/>
          <a:endParaRPr kumimoji="0" lang="ru-RU" sz="14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2CDC89B8-2442-4749-902D-D0B5EAFDDF03}" type="parTrans" cxnId="{04D848C6-A84B-4228-8859-39B3690B0FC4}">
      <dgm:prSet/>
      <dgm:spPr/>
      <dgm:t>
        <a:bodyPr/>
        <a:lstStyle/>
        <a:p>
          <a:pPr algn="ctr"/>
          <a:endParaRPr lang="ru-RU" sz="1400"/>
        </a:p>
      </dgm:t>
    </dgm:pt>
    <dgm:pt modelId="{37DC40F1-F939-4699-9778-27C572BEB717}" type="sibTrans" cxnId="{04D848C6-A84B-4228-8859-39B3690B0FC4}">
      <dgm:prSet/>
      <dgm:spPr/>
      <dgm:t>
        <a:bodyPr/>
        <a:lstStyle/>
        <a:p>
          <a:pPr algn="ctr"/>
          <a:endParaRPr lang="ru-RU" sz="1400"/>
        </a:p>
      </dgm:t>
    </dgm:pt>
    <dgm:pt modelId="{CC92ABE4-F757-452E-AFFE-2023A17BA5D1}">
      <dgm:prSet custT="1"/>
      <dgm:spPr/>
      <dgm:t>
        <a:bodyPr/>
        <a:lstStyle/>
        <a:p>
          <a:pPr algn="ctr" rtl="0"/>
          <a:endParaRPr kumimoji="0" lang="ru-RU" sz="14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6BF83BDD-A3A6-49EB-B964-9E3972E50F02}" type="parTrans" cxnId="{42008E75-393F-4B94-BD79-07AE131DD589}">
      <dgm:prSet/>
      <dgm:spPr/>
      <dgm:t>
        <a:bodyPr/>
        <a:lstStyle/>
        <a:p>
          <a:pPr algn="ctr"/>
          <a:endParaRPr lang="ru-RU" sz="1400"/>
        </a:p>
      </dgm:t>
    </dgm:pt>
    <dgm:pt modelId="{23753C9A-ED24-4E95-833D-ADCEB93C3FC3}" type="sibTrans" cxnId="{42008E75-393F-4B94-BD79-07AE131DD589}">
      <dgm:prSet/>
      <dgm:spPr/>
      <dgm:t>
        <a:bodyPr/>
        <a:lstStyle/>
        <a:p>
          <a:pPr algn="ctr"/>
          <a:endParaRPr lang="ru-RU" sz="1400"/>
        </a:p>
      </dgm:t>
    </dgm:pt>
    <dgm:pt modelId="{1C3E2E08-BDF8-4EC5-8F23-E8CCEE4179DD}">
      <dgm:prSet custT="1"/>
      <dgm:spPr/>
      <dgm:t>
        <a:bodyPr/>
        <a:lstStyle/>
        <a:p>
          <a:pPr algn="ctr" rtl="0"/>
          <a:endParaRPr kumimoji="0" lang="ru-RU" sz="14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1602321C-53EA-49DF-BDA0-8C27A01BFC2B}" type="parTrans" cxnId="{B7481F53-CC69-48EC-B207-16DE3D1576C7}">
      <dgm:prSet/>
      <dgm:spPr/>
      <dgm:t>
        <a:bodyPr/>
        <a:lstStyle/>
        <a:p>
          <a:pPr algn="ctr"/>
          <a:endParaRPr lang="ru-RU" sz="1400"/>
        </a:p>
      </dgm:t>
    </dgm:pt>
    <dgm:pt modelId="{354E3727-EB76-4FAF-B08F-C52A6512E2D3}" type="sibTrans" cxnId="{B7481F53-CC69-48EC-B207-16DE3D1576C7}">
      <dgm:prSet/>
      <dgm:spPr/>
      <dgm:t>
        <a:bodyPr/>
        <a:lstStyle/>
        <a:p>
          <a:pPr algn="ctr"/>
          <a:endParaRPr lang="ru-RU" sz="1400"/>
        </a:p>
      </dgm:t>
    </dgm:pt>
    <dgm:pt modelId="{AA5854C6-7C7B-44E5-B197-D0F3A6E201ED}">
      <dgm:prSet custT="1"/>
      <dgm:spPr/>
      <dgm:t>
        <a:bodyPr/>
        <a:lstStyle/>
        <a:p>
          <a:pPr algn="ctr" rtl="0"/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Работающие в личном подсобном хозяйстве</a:t>
          </a:r>
          <a:b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</a:b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ru-RU" sz="16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33,7</a:t>
          </a: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тыс. чел. </a:t>
          </a:r>
          <a:r>
            <a:rPr kumimoji="0" lang="ru-RU" sz="16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(3,6%)</a:t>
          </a:r>
          <a:endParaRPr kumimoji="0" lang="ru-RU" sz="16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4CD53467-D777-400B-B892-F45147D5327C}" type="parTrans" cxnId="{DCAF3631-52BB-4675-BFC6-80E5E382C4C6}">
      <dgm:prSet/>
      <dgm:spPr/>
      <dgm:t>
        <a:bodyPr/>
        <a:lstStyle/>
        <a:p>
          <a:pPr algn="ctr"/>
          <a:endParaRPr lang="ru-RU" sz="1400"/>
        </a:p>
      </dgm:t>
    </dgm:pt>
    <dgm:pt modelId="{E011653C-93C5-4950-9897-650ACBC3CB66}" type="sibTrans" cxnId="{DCAF3631-52BB-4675-BFC6-80E5E382C4C6}">
      <dgm:prSet/>
      <dgm:spPr/>
      <dgm:t>
        <a:bodyPr/>
        <a:lstStyle/>
        <a:p>
          <a:pPr algn="ctr"/>
          <a:endParaRPr lang="ru-RU" sz="1400"/>
        </a:p>
      </dgm:t>
    </dgm:pt>
    <dgm:pt modelId="{172F109B-BEBB-4C23-9133-4BA09B5DBA42}">
      <dgm:prSet custT="1"/>
      <dgm:spPr/>
      <dgm:t>
        <a:bodyPr/>
        <a:lstStyle/>
        <a:p>
          <a:pPr algn="ctr" rtl="0"/>
          <a:endParaRPr kumimoji="0" lang="ru-RU" sz="14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FBFB3AA7-0C46-4083-9D9A-2FA001F17DC9}" type="parTrans" cxnId="{62B0D1E6-F05D-4A98-AAE7-ACDA6CE7EE94}">
      <dgm:prSet/>
      <dgm:spPr/>
      <dgm:t>
        <a:bodyPr/>
        <a:lstStyle/>
        <a:p>
          <a:pPr algn="ctr"/>
          <a:endParaRPr lang="ru-RU" sz="1400"/>
        </a:p>
      </dgm:t>
    </dgm:pt>
    <dgm:pt modelId="{CE3DDB90-FBCE-4B12-9B78-1BC8CA3F9483}" type="sibTrans" cxnId="{62B0D1E6-F05D-4A98-AAE7-ACDA6CE7EE94}">
      <dgm:prSet/>
      <dgm:spPr/>
      <dgm:t>
        <a:bodyPr/>
        <a:lstStyle/>
        <a:p>
          <a:pPr algn="ctr"/>
          <a:endParaRPr lang="ru-RU" sz="1400"/>
        </a:p>
      </dgm:t>
    </dgm:pt>
    <dgm:pt modelId="{562B8EB2-5732-4792-9920-4FA1A547BB5E}">
      <dgm:prSet custT="1"/>
      <dgm:spPr/>
      <dgm:t>
        <a:bodyPr/>
        <a:lstStyle/>
        <a:p>
          <a:pPr algn="ctr" rtl="0"/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Прочие  </a:t>
          </a:r>
          <a:r>
            <a:rPr kumimoji="0" lang="ru-RU" sz="16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67,3</a:t>
          </a: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тыс. чел. </a:t>
          </a:r>
          <a:r>
            <a:rPr kumimoji="0" lang="ru-RU" sz="16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(7,1%)</a:t>
          </a:r>
          <a:endParaRPr lang="ru-RU" sz="1600" dirty="0"/>
        </a:p>
      </dgm:t>
    </dgm:pt>
    <dgm:pt modelId="{44720A0D-E8EC-47FA-A741-2410F6DBCCE2}" type="parTrans" cxnId="{F211D561-625B-484D-9B92-07FCEC4E11F0}">
      <dgm:prSet/>
      <dgm:spPr/>
      <dgm:t>
        <a:bodyPr/>
        <a:lstStyle/>
        <a:p>
          <a:pPr algn="ctr"/>
          <a:endParaRPr lang="ru-RU" sz="1400"/>
        </a:p>
      </dgm:t>
    </dgm:pt>
    <dgm:pt modelId="{C5E7D1E1-6847-47DB-9ECB-CF0AB8636CC2}" type="sibTrans" cxnId="{F211D561-625B-484D-9B92-07FCEC4E11F0}">
      <dgm:prSet/>
      <dgm:spPr/>
      <dgm:t>
        <a:bodyPr/>
        <a:lstStyle/>
        <a:p>
          <a:pPr algn="ctr"/>
          <a:endParaRPr lang="ru-RU" sz="1400"/>
        </a:p>
      </dgm:t>
    </dgm:pt>
    <dgm:pt modelId="{53CA492F-39BE-490E-8F45-3FB34491F357}">
      <dgm:prSet custT="1"/>
      <dgm:spPr/>
      <dgm:t>
        <a:bodyPr/>
        <a:lstStyle/>
        <a:p>
          <a:pPr algn="ctr" rtl="0"/>
          <a:endParaRPr kumimoji="0" lang="ru-RU" sz="14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C037054E-F1E6-4D60-97B6-57E083AC095D}" type="parTrans" cxnId="{85B9A9BC-68D4-41C8-AA47-B9EAF8CD9C2A}">
      <dgm:prSet/>
      <dgm:spPr/>
      <dgm:t>
        <a:bodyPr/>
        <a:lstStyle/>
        <a:p>
          <a:pPr algn="ctr"/>
          <a:endParaRPr lang="ru-RU" sz="1400"/>
        </a:p>
      </dgm:t>
    </dgm:pt>
    <dgm:pt modelId="{AF08D885-BBA6-4976-84FA-3C529ECBC700}" type="sibTrans" cxnId="{85B9A9BC-68D4-41C8-AA47-B9EAF8CD9C2A}">
      <dgm:prSet/>
      <dgm:spPr/>
      <dgm:t>
        <a:bodyPr/>
        <a:lstStyle/>
        <a:p>
          <a:pPr algn="ctr"/>
          <a:endParaRPr lang="ru-RU" sz="1400"/>
        </a:p>
      </dgm:t>
    </dgm:pt>
    <dgm:pt modelId="{1016C6E0-10A3-4418-A582-5EE2FCED34DD}" type="pres">
      <dgm:prSet presAssocID="{07399C8C-3E05-4F7D-9A26-B3276AF3A6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D420F0-335B-4975-B365-A3AC82C9DC96}" type="pres">
      <dgm:prSet presAssocID="{1FF097B4-2500-4C53-9672-691B0FEAF21D}" presName="parentLin" presStyleCnt="0"/>
      <dgm:spPr/>
    </dgm:pt>
    <dgm:pt modelId="{E8D9928D-298C-411A-99FD-BD682AB69F0E}" type="pres">
      <dgm:prSet presAssocID="{1FF097B4-2500-4C53-9672-691B0FEAF21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64D3453-06F8-4004-BE8E-5F070CFCC1C6}" type="pres">
      <dgm:prSet presAssocID="{1FF097B4-2500-4C53-9672-691B0FEAF21D}" presName="parentText" presStyleLbl="node1" presStyleIdx="0" presStyleCnt="5" custScaleX="142857" custLinFactNeighborX="-4680" custLinFactNeighborY="-37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43520-DD84-4D73-A2C3-758F9405D6D6}" type="pres">
      <dgm:prSet presAssocID="{1FF097B4-2500-4C53-9672-691B0FEAF21D}" presName="negativeSpace" presStyleCnt="0"/>
      <dgm:spPr/>
    </dgm:pt>
    <dgm:pt modelId="{DDCCEB44-01FE-42BE-AF3B-4CE61DE8984F}" type="pres">
      <dgm:prSet presAssocID="{1FF097B4-2500-4C53-9672-691B0FEAF21D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8EB43-C2E6-46EB-B750-797AC27D5C7F}" type="pres">
      <dgm:prSet presAssocID="{DEA2FDD1-CA6A-47E6-847F-D361580D3F1B}" presName="spaceBetweenRectangles" presStyleCnt="0"/>
      <dgm:spPr/>
    </dgm:pt>
    <dgm:pt modelId="{78504A8D-71FC-4E31-8B4A-EA4A37B0AD4A}" type="pres">
      <dgm:prSet presAssocID="{50B9C9A9-B81D-487F-8F18-39E6C0E0910F}" presName="parentLin" presStyleCnt="0"/>
      <dgm:spPr/>
    </dgm:pt>
    <dgm:pt modelId="{A92E7360-D9F2-47A8-8353-526717092691}" type="pres">
      <dgm:prSet presAssocID="{50B9C9A9-B81D-487F-8F18-39E6C0E0910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8A00E89-8C49-4385-B483-380F84456D31}" type="pres">
      <dgm:prSet presAssocID="{50B9C9A9-B81D-487F-8F18-39E6C0E0910F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322CB-DB5A-45E9-8E7A-EE0A961C527A}" type="pres">
      <dgm:prSet presAssocID="{50B9C9A9-B81D-487F-8F18-39E6C0E0910F}" presName="negativeSpace" presStyleCnt="0"/>
      <dgm:spPr/>
    </dgm:pt>
    <dgm:pt modelId="{CF50C78B-3909-4B47-94F9-7CD9E449A476}" type="pres">
      <dgm:prSet presAssocID="{50B9C9A9-B81D-487F-8F18-39E6C0E0910F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1B86F-FCD7-4FED-834B-E4A8366BD11C}" type="pres">
      <dgm:prSet presAssocID="{5879530E-0AE9-464A-A9AA-58AE55EEE402}" presName="spaceBetweenRectangles" presStyleCnt="0"/>
      <dgm:spPr/>
    </dgm:pt>
    <dgm:pt modelId="{6C628906-BB53-4FCE-9E22-E04B0DDED61B}" type="pres">
      <dgm:prSet presAssocID="{C53D74F5-799E-4272-85EC-048F2953E4C5}" presName="parentLin" presStyleCnt="0"/>
      <dgm:spPr/>
    </dgm:pt>
    <dgm:pt modelId="{0E90E4CA-A569-4FF2-9DA4-546113DF3471}" type="pres">
      <dgm:prSet presAssocID="{C53D74F5-799E-4272-85EC-048F2953E4C5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FFE3F1D-0BF7-4239-AFC2-700A5A228B5C}" type="pres">
      <dgm:prSet presAssocID="{C53D74F5-799E-4272-85EC-048F2953E4C5}" presName="parentText" presStyleLbl="node1" presStyleIdx="2" presStyleCnt="5" custScaleX="141035" custScaleY="2301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ACC0E-4EA5-4C83-8DB1-F6996226B15A}" type="pres">
      <dgm:prSet presAssocID="{C53D74F5-799E-4272-85EC-048F2953E4C5}" presName="negativeSpace" presStyleCnt="0"/>
      <dgm:spPr/>
    </dgm:pt>
    <dgm:pt modelId="{2DEB8470-B1A8-442B-AA42-C24556EEFFE6}" type="pres">
      <dgm:prSet presAssocID="{C53D74F5-799E-4272-85EC-048F2953E4C5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D4C8D-55AD-4460-B21D-59B705C0461C}" type="pres">
      <dgm:prSet presAssocID="{C1AD258E-6C03-4C5B-A953-B4B8E5D96D54}" presName="spaceBetweenRectangles" presStyleCnt="0"/>
      <dgm:spPr/>
    </dgm:pt>
    <dgm:pt modelId="{71FEE27C-1DA5-4F28-8315-97CDA285F69C}" type="pres">
      <dgm:prSet presAssocID="{AA5854C6-7C7B-44E5-B197-D0F3A6E201ED}" presName="parentLin" presStyleCnt="0"/>
      <dgm:spPr/>
    </dgm:pt>
    <dgm:pt modelId="{899FF591-8F3B-4FDD-BF25-4C382A4C35F5}" type="pres">
      <dgm:prSet presAssocID="{AA5854C6-7C7B-44E5-B197-D0F3A6E201ED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73580C4A-582A-41BD-9207-8B0606C30E54}" type="pres">
      <dgm:prSet presAssocID="{AA5854C6-7C7B-44E5-B197-D0F3A6E201ED}" presName="parentText" presStyleLbl="node1" presStyleIdx="3" presStyleCnt="5" custScaleX="142857" custScaleY="1158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FE3A2-D564-4079-93F8-6A62EA0F5A59}" type="pres">
      <dgm:prSet presAssocID="{AA5854C6-7C7B-44E5-B197-D0F3A6E201ED}" presName="negativeSpace" presStyleCnt="0"/>
      <dgm:spPr/>
    </dgm:pt>
    <dgm:pt modelId="{BC9E21FD-97F1-4EBE-853C-3CED5A5B4951}" type="pres">
      <dgm:prSet presAssocID="{AA5854C6-7C7B-44E5-B197-D0F3A6E201ED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4BDE5-D6FD-420E-9F88-1953C115C9E7}" type="pres">
      <dgm:prSet presAssocID="{E011653C-93C5-4950-9897-650ACBC3CB66}" presName="spaceBetweenRectangles" presStyleCnt="0"/>
      <dgm:spPr/>
    </dgm:pt>
    <dgm:pt modelId="{3F522158-CA86-4FDB-A25D-4FED9383866D}" type="pres">
      <dgm:prSet presAssocID="{562B8EB2-5732-4792-9920-4FA1A547BB5E}" presName="parentLin" presStyleCnt="0"/>
      <dgm:spPr/>
    </dgm:pt>
    <dgm:pt modelId="{348FF3A1-B4AF-4632-AED6-18B9FB99176E}" type="pres">
      <dgm:prSet presAssocID="{562B8EB2-5732-4792-9920-4FA1A547BB5E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5216455-9BEF-4A33-AA9D-DCD5FBF870F6}" type="pres">
      <dgm:prSet presAssocID="{562B8EB2-5732-4792-9920-4FA1A547BB5E}" presName="parentText" presStyleLbl="node1" presStyleIdx="4" presStyleCnt="5" custScaleX="1383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EDB78-E255-47B7-AE7E-4F33A63820EF}" type="pres">
      <dgm:prSet presAssocID="{562B8EB2-5732-4792-9920-4FA1A547BB5E}" presName="negativeSpace" presStyleCnt="0"/>
      <dgm:spPr/>
    </dgm:pt>
    <dgm:pt modelId="{18AA05F6-19E3-400E-B307-B88C25C3B3AF}" type="pres">
      <dgm:prSet presAssocID="{562B8EB2-5732-4792-9920-4FA1A547BB5E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3216BA-0ABC-4BB9-BBFC-E66DC8884506}" type="presOf" srcId="{1C3E2E08-BDF8-4EC5-8F23-E8CCEE4179DD}" destId="{2DEB8470-B1A8-442B-AA42-C24556EEFFE6}" srcOrd="0" destOrd="0" presId="urn:microsoft.com/office/officeart/2005/8/layout/list1"/>
    <dgm:cxn modelId="{026616E4-239A-469B-AFE0-D78405DC995B}" type="presOf" srcId="{1FF097B4-2500-4C53-9672-691B0FEAF21D}" destId="{B64D3453-06F8-4004-BE8E-5F070CFCC1C6}" srcOrd="1" destOrd="0" presId="urn:microsoft.com/office/officeart/2005/8/layout/list1"/>
    <dgm:cxn modelId="{B08E5841-90BD-41BB-BE8D-6729E0F8EBB4}" type="presOf" srcId="{07399C8C-3E05-4F7D-9A26-B3276AF3A6C3}" destId="{1016C6E0-10A3-4418-A582-5EE2FCED34DD}" srcOrd="0" destOrd="0" presId="urn:microsoft.com/office/officeart/2005/8/layout/list1"/>
    <dgm:cxn modelId="{DCAF3631-52BB-4675-BFC6-80E5E382C4C6}" srcId="{07399C8C-3E05-4F7D-9A26-B3276AF3A6C3}" destId="{AA5854C6-7C7B-44E5-B197-D0F3A6E201ED}" srcOrd="3" destOrd="0" parTransId="{4CD53467-D777-400B-B892-F45147D5327C}" sibTransId="{E011653C-93C5-4950-9897-650ACBC3CB66}"/>
    <dgm:cxn modelId="{62B0D1E6-F05D-4A98-AAE7-ACDA6CE7EE94}" srcId="{AA5854C6-7C7B-44E5-B197-D0F3A6E201ED}" destId="{172F109B-BEBB-4C23-9133-4BA09B5DBA42}" srcOrd="0" destOrd="0" parTransId="{FBFB3AA7-0C46-4083-9D9A-2FA001F17DC9}" sibTransId="{CE3DDB90-FBCE-4B12-9B78-1BC8CA3F9483}"/>
    <dgm:cxn modelId="{5C0F9E12-4AE4-4380-B69F-CAF4D9FC124C}" type="presOf" srcId="{50B9C9A9-B81D-487F-8F18-39E6C0E0910F}" destId="{78A00E89-8C49-4385-B483-380F84456D31}" srcOrd="1" destOrd="0" presId="urn:microsoft.com/office/officeart/2005/8/layout/list1"/>
    <dgm:cxn modelId="{7DCB6E92-F57A-4612-9F5D-E963F87E031D}" type="presOf" srcId="{53CA492F-39BE-490E-8F45-3FB34491F357}" destId="{18AA05F6-19E3-400E-B307-B88C25C3B3AF}" srcOrd="0" destOrd="0" presId="urn:microsoft.com/office/officeart/2005/8/layout/list1"/>
    <dgm:cxn modelId="{FCFCB05D-917B-4CDE-A507-AA4FFAD13548}" srcId="{07399C8C-3E05-4F7D-9A26-B3276AF3A6C3}" destId="{C53D74F5-799E-4272-85EC-048F2953E4C5}" srcOrd="2" destOrd="0" parTransId="{3794CF93-FF0D-47D3-A8E2-AC46113D9AD2}" sibTransId="{C1AD258E-6C03-4C5B-A953-B4B8E5D96D54}"/>
    <dgm:cxn modelId="{B468AE15-BA4F-4C3A-BA83-AA15E14820DC}" type="presOf" srcId="{172F109B-BEBB-4C23-9133-4BA09B5DBA42}" destId="{BC9E21FD-97F1-4EBE-853C-3CED5A5B4951}" srcOrd="0" destOrd="0" presId="urn:microsoft.com/office/officeart/2005/8/layout/list1"/>
    <dgm:cxn modelId="{7CE83BE1-26D8-48FD-A8E6-FA01A18E6ACF}" type="presOf" srcId="{AA5854C6-7C7B-44E5-B197-D0F3A6E201ED}" destId="{73580C4A-582A-41BD-9207-8B0606C30E54}" srcOrd="1" destOrd="0" presId="urn:microsoft.com/office/officeart/2005/8/layout/list1"/>
    <dgm:cxn modelId="{42008E75-393F-4B94-BD79-07AE131DD589}" srcId="{50B9C9A9-B81D-487F-8F18-39E6C0E0910F}" destId="{CC92ABE4-F757-452E-AFFE-2023A17BA5D1}" srcOrd="0" destOrd="0" parTransId="{6BF83BDD-A3A6-49EB-B964-9E3972E50F02}" sibTransId="{23753C9A-ED24-4E95-833D-ADCEB93C3FC3}"/>
    <dgm:cxn modelId="{E1F086C0-101A-4FB9-89A1-CD167F9CBD28}" srcId="{07399C8C-3E05-4F7D-9A26-B3276AF3A6C3}" destId="{50B9C9A9-B81D-487F-8F18-39E6C0E0910F}" srcOrd="1" destOrd="0" parTransId="{267514DC-FA6D-4338-8AD3-972A98E188C9}" sibTransId="{5879530E-0AE9-464A-A9AA-58AE55EEE402}"/>
    <dgm:cxn modelId="{B1607530-EC9B-4A23-8D38-D942CFA26495}" type="presOf" srcId="{C53D74F5-799E-4272-85EC-048F2953E4C5}" destId="{9FFE3F1D-0BF7-4239-AFC2-700A5A228B5C}" srcOrd="1" destOrd="0" presId="urn:microsoft.com/office/officeart/2005/8/layout/list1"/>
    <dgm:cxn modelId="{D7E5537E-CA40-43D3-A193-8775AE26E41E}" type="presOf" srcId="{11A6E0B7-A73A-4BC9-AFB2-754325C33B36}" destId="{DDCCEB44-01FE-42BE-AF3B-4CE61DE8984F}" srcOrd="0" destOrd="0" presId="urn:microsoft.com/office/officeart/2005/8/layout/list1"/>
    <dgm:cxn modelId="{E10C5992-E617-435F-933F-A26487DA9524}" type="presOf" srcId="{C53D74F5-799E-4272-85EC-048F2953E4C5}" destId="{0E90E4CA-A569-4FF2-9DA4-546113DF3471}" srcOrd="0" destOrd="0" presId="urn:microsoft.com/office/officeart/2005/8/layout/list1"/>
    <dgm:cxn modelId="{04D848C6-A84B-4228-8859-39B3690B0FC4}" srcId="{1FF097B4-2500-4C53-9672-691B0FEAF21D}" destId="{11A6E0B7-A73A-4BC9-AFB2-754325C33B36}" srcOrd="0" destOrd="0" parTransId="{2CDC89B8-2442-4749-902D-D0B5EAFDDF03}" sibTransId="{37DC40F1-F939-4699-9778-27C572BEB717}"/>
    <dgm:cxn modelId="{85B9A9BC-68D4-41C8-AA47-B9EAF8CD9C2A}" srcId="{562B8EB2-5732-4792-9920-4FA1A547BB5E}" destId="{53CA492F-39BE-490E-8F45-3FB34491F357}" srcOrd="0" destOrd="0" parTransId="{C037054E-F1E6-4D60-97B6-57E083AC095D}" sibTransId="{AF08D885-BBA6-4976-84FA-3C529ECBC700}"/>
    <dgm:cxn modelId="{B7481F53-CC69-48EC-B207-16DE3D1576C7}" srcId="{C53D74F5-799E-4272-85EC-048F2953E4C5}" destId="{1C3E2E08-BDF8-4EC5-8F23-E8CCEE4179DD}" srcOrd="0" destOrd="0" parTransId="{1602321C-53EA-49DF-BDA0-8C27A01BFC2B}" sibTransId="{354E3727-EB76-4FAF-B08F-C52A6512E2D3}"/>
    <dgm:cxn modelId="{F211D561-625B-484D-9B92-07FCEC4E11F0}" srcId="{07399C8C-3E05-4F7D-9A26-B3276AF3A6C3}" destId="{562B8EB2-5732-4792-9920-4FA1A547BB5E}" srcOrd="4" destOrd="0" parTransId="{44720A0D-E8EC-47FA-A741-2410F6DBCCE2}" sibTransId="{C5E7D1E1-6847-47DB-9ECB-CF0AB8636CC2}"/>
    <dgm:cxn modelId="{76EE7B53-61A6-4A52-A266-A3947BA9FD11}" type="presOf" srcId="{CC92ABE4-F757-452E-AFFE-2023A17BA5D1}" destId="{CF50C78B-3909-4B47-94F9-7CD9E449A476}" srcOrd="0" destOrd="0" presId="urn:microsoft.com/office/officeart/2005/8/layout/list1"/>
    <dgm:cxn modelId="{62777AC9-CD5E-4921-9899-8C634DFB11DA}" type="presOf" srcId="{AA5854C6-7C7B-44E5-B197-D0F3A6E201ED}" destId="{899FF591-8F3B-4FDD-BF25-4C382A4C35F5}" srcOrd="0" destOrd="0" presId="urn:microsoft.com/office/officeart/2005/8/layout/list1"/>
    <dgm:cxn modelId="{326C4B17-A210-4857-BE88-2D52E743D975}" type="presOf" srcId="{562B8EB2-5732-4792-9920-4FA1A547BB5E}" destId="{348FF3A1-B4AF-4632-AED6-18B9FB99176E}" srcOrd="0" destOrd="0" presId="urn:microsoft.com/office/officeart/2005/8/layout/list1"/>
    <dgm:cxn modelId="{FA5EE2D5-8974-4C85-86D6-2B7BBF45B6C0}" srcId="{07399C8C-3E05-4F7D-9A26-B3276AF3A6C3}" destId="{1FF097B4-2500-4C53-9672-691B0FEAF21D}" srcOrd="0" destOrd="0" parTransId="{397B63AA-9397-473F-9B62-5CFDC7C26947}" sibTransId="{DEA2FDD1-CA6A-47E6-847F-D361580D3F1B}"/>
    <dgm:cxn modelId="{C9F5876B-D26D-4B79-9635-FF07374688BD}" type="presOf" srcId="{1FF097B4-2500-4C53-9672-691B0FEAF21D}" destId="{E8D9928D-298C-411A-99FD-BD682AB69F0E}" srcOrd="0" destOrd="0" presId="urn:microsoft.com/office/officeart/2005/8/layout/list1"/>
    <dgm:cxn modelId="{A9540305-2934-4F71-BA34-413C67062491}" type="presOf" srcId="{50B9C9A9-B81D-487F-8F18-39E6C0E0910F}" destId="{A92E7360-D9F2-47A8-8353-526717092691}" srcOrd="0" destOrd="0" presId="urn:microsoft.com/office/officeart/2005/8/layout/list1"/>
    <dgm:cxn modelId="{378316A3-6234-41C9-AA79-319D4B9FD6D5}" type="presOf" srcId="{562B8EB2-5732-4792-9920-4FA1A547BB5E}" destId="{85216455-9BEF-4A33-AA9D-DCD5FBF870F6}" srcOrd="1" destOrd="0" presId="urn:microsoft.com/office/officeart/2005/8/layout/list1"/>
    <dgm:cxn modelId="{DE822F93-80EB-48CE-B4E5-245F61A383A4}" type="presParOf" srcId="{1016C6E0-10A3-4418-A582-5EE2FCED34DD}" destId="{B3D420F0-335B-4975-B365-A3AC82C9DC96}" srcOrd="0" destOrd="0" presId="urn:microsoft.com/office/officeart/2005/8/layout/list1"/>
    <dgm:cxn modelId="{B52E58AE-B79C-47AA-B620-27056FEBF393}" type="presParOf" srcId="{B3D420F0-335B-4975-B365-A3AC82C9DC96}" destId="{E8D9928D-298C-411A-99FD-BD682AB69F0E}" srcOrd="0" destOrd="0" presId="urn:microsoft.com/office/officeart/2005/8/layout/list1"/>
    <dgm:cxn modelId="{B636E44A-B7F9-4A0A-A222-0F1801D79320}" type="presParOf" srcId="{B3D420F0-335B-4975-B365-A3AC82C9DC96}" destId="{B64D3453-06F8-4004-BE8E-5F070CFCC1C6}" srcOrd="1" destOrd="0" presId="urn:microsoft.com/office/officeart/2005/8/layout/list1"/>
    <dgm:cxn modelId="{12A2A8AA-6D4B-40D3-ACB4-39FF360ECCC3}" type="presParOf" srcId="{1016C6E0-10A3-4418-A582-5EE2FCED34DD}" destId="{0C943520-DD84-4D73-A2C3-758F9405D6D6}" srcOrd="1" destOrd="0" presId="urn:microsoft.com/office/officeart/2005/8/layout/list1"/>
    <dgm:cxn modelId="{7A08272D-AA39-4094-B31A-05441A2B8AA4}" type="presParOf" srcId="{1016C6E0-10A3-4418-A582-5EE2FCED34DD}" destId="{DDCCEB44-01FE-42BE-AF3B-4CE61DE8984F}" srcOrd="2" destOrd="0" presId="urn:microsoft.com/office/officeart/2005/8/layout/list1"/>
    <dgm:cxn modelId="{A0B860C4-735F-4BDB-A59F-2957742B7DA6}" type="presParOf" srcId="{1016C6E0-10A3-4418-A582-5EE2FCED34DD}" destId="{1518EB43-C2E6-46EB-B750-797AC27D5C7F}" srcOrd="3" destOrd="0" presId="urn:microsoft.com/office/officeart/2005/8/layout/list1"/>
    <dgm:cxn modelId="{F35FF0F2-3D7F-46CE-9245-110781FBD19F}" type="presParOf" srcId="{1016C6E0-10A3-4418-A582-5EE2FCED34DD}" destId="{78504A8D-71FC-4E31-8B4A-EA4A37B0AD4A}" srcOrd="4" destOrd="0" presId="urn:microsoft.com/office/officeart/2005/8/layout/list1"/>
    <dgm:cxn modelId="{3A232521-8E85-429A-9F95-30FE786CC0F7}" type="presParOf" srcId="{78504A8D-71FC-4E31-8B4A-EA4A37B0AD4A}" destId="{A92E7360-D9F2-47A8-8353-526717092691}" srcOrd="0" destOrd="0" presId="urn:microsoft.com/office/officeart/2005/8/layout/list1"/>
    <dgm:cxn modelId="{E397C48F-3356-46A3-A389-5BE6D0D38D37}" type="presParOf" srcId="{78504A8D-71FC-4E31-8B4A-EA4A37B0AD4A}" destId="{78A00E89-8C49-4385-B483-380F84456D31}" srcOrd="1" destOrd="0" presId="urn:microsoft.com/office/officeart/2005/8/layout/list1"/>
    <dgm:cxn modelId="{CCF13A53-4CA2-4609-A565-50F849709CB6}" type="presParOf" srcId="{1016C6E0-10A3-4418-A582-5EE2FCED34DD}" destId="{A11322CB-DB5A-45E9-8E7A-EE0A961C527A}" srcOrd="5" destOrd="0" presId="urn:microsoft.com/office/officeart/2005/8/layout/list1"/>
    <dgm:cxn modelId="{8AD79B50-9B01-4600-9966-877753C468F0}" type="presParOf" srcId="{1016C6E0-10A3-4418-A582-5EE2FCED34DD}" destId="{CF50C78B-3909-4B47-94F9-7CD9E449A476}" srcOrd="6" destOrd="0" presId="urn:microsoft.com/office/officeart/2005/8/layout/list1"/>
    <dgm:cxn modelId="{D0863656-38F1-48F8-96E0-427D1371CC89}" type="presParOf" srcId="{1016C6E0-10A3-4418-A582-5EE2FCED34DD}" destId="{2B41B86F-FCD7-4FED-834B-E4A8366BD11C}" srcOrd="7" destOrd="0" presId="urn:microsoft.com/office/officeart/2005/8/layout/list1"/>
    <dgm:cxn modelId="{EBD3CCCA-330E-41EE-98E6-5785B0DA0090}" type="presParOf" srcId="{1016C6E0-10A3-4418-A582-5EE2FCED34DD}" destId="{6C628906-BB53-4FCE-9E22-E04B0DDED61B}" srcOrd="8" destOrd="0" presId="urn:microsoft.com/office/officeart/2005/8/layout/list1"/>
    <dgm:cxn modelId="{98293F20-2140-441C-B210-65A009F6965C}" type="presParOf" srcId="{6C628906-BB53-4FCE-9E22-E04B0DDED61B}" destId="{0E90E4CA-A569-4FF2-9DA4-546113DF3471}" srcOrd="0" destOrd="0" presId="urn:microsoft.com/office/officeart/2005/8/layout/list1"/>
    <dgm:cxn modelId="{947C6B3C-0EDE-4991-932B-2A71D3167568}" type="presParOf" srcId="{6C628906-BB53-4FCE-9E22-E04B0DDED61B}" destId="{9FFE3F1D-0BF7-4239-AFC2-700A5A228B5C}" srcOrd="1" destOrd="0" presId="urn:microsoft.com/office/officeart/2005/8/layout/list1"/>
    <dgm:cxn modelId="{3A9579AE-DB21-4A3B-8F17-BCF2BA212272}" type="presParOf" srcId="{1016C6E0-10A3-4418-A582-5EE2FCED34DD}" destId="{41BACC0E-4EA5-4C83-8DB1-F6996226B15A}" srcOrd="9" destOrd="0" presId="urn:microsoft.com/office/officeart/2005/8/layout/list1"/>
    <dgm:cxn modelId="{03765166-2517-4D3A-834E-F80BEA31C54F}" type="presParOf" srcId="{1016C6E0-10A3-4418-A582-5EE2FCED34DD}" destId="{2DEB8470-B1A8-442B-AA42-C24556EEFFE6}" srcOrd="10" destOrd="0" presId="urn:microsoft.com/office/officeart/2005/8/layout/list1"/>
    <dgm:cxn modelId="{7B8D2995-5D74-4FF2-BF63-E5CE0CC56927}" type="presParOf" srcId="{1016C6E0-10A3-4418-A582-5EE2FCED34DD}" destId="{FBED4C8D-55AD-4460-B21D-59B705C0461C}" srcOrd="11" destOrd="0" presId="urn:microsoft.com/office/officeart/2005/8/layout/list1"/>
    <dgm:cxn modelId="{E41ECF55-42D5-4183-9D04-9B23F8830C5E}" type="presParOf" srcId="{1016C6E0-10A3-4418-A582-5EE2FCED34DD}" destId="{71FEE27C-1DA5-4F28-8315-97CDA285F69C}" srcOrd="12" destOrd="0" presId="urn:microsoft.com/office/officeart/2005/8/layout/list1"/>
    <dgm:cxn modelId="{667B42F8-CA19-406E-89FE-AC1306F6B319}" type="presParOf" srcId="{71FEE27C-1DA5-4F28-8315-97CDA285F69C}" destId="{899FF591-8F3B-4FDD-BF25-4C382A4C35F5}" srcOrd="0" destOrd="0" presId="urn:microsoft.com/office/officeart/2005/8/layout/list1"/>
    <dgm:cxn modelId="{18CCF70A-F666-4098-9687-5817354389EA}" type="presParOf" srcId="{71FEE27C-1DA5-4F28-8315-97CDA285F69C}" destId="{73580C4A-582A-41BD-9207-8B0606C30E54}" srcOrd="1" destOrd="0" presId="urn:microsoft.com/office/officeart/2005/8/layout/list1"/>
    <dgm:cxn modelId="{0984528F-20C5-4F4B-92FA-EE29AEFEF2A7}" type="presParOf" srcId="{1016C6E0-10A3-4418-A582-5EE2FCED34DD}" destId="{1ADFE3A2-D564-4079-93F8-6A62EA0F5A59}" srcOrd="13" destOrd="0" presId="urn:microsoft.com/office/officeart/2005/8/layout/list1"/>
    <dgm:cxn modelId="{C57E391C-DF92-44D1-8D24-847BDEC789CD}" type="presParOf" srcId="{1016C6E0-10A3-4418-A582-5EE2FCED34DD}" destId="{BC9E21FD-97F1-4EBE-853C-3CED5A5B4951}" srcOrd="14" destOrd="0" presId="urn:microsoft.com/office/officeart/2005/8/layout/list1"/>
    <dgm:cxn modelId="{50650F7F-2B37-482A-AF42-E5F21FFF291D}" type="presParOf" srcId="{1016C6E0-10A3-4418-A582-5EE2FCED34DD}" destId="{C9C4BDE5-D6FD-420E-9F88-1953C115C9E7}" srcOrd="15" destOrd="0" presId="urn:microsoft.com/office/officeart/2005/8/layout/list1"/>
    <dgm:cxn modelId="{4C472DC6-DBA2-470D-82A2-62E281248E08}" type="presParOf" srcId="{1016C6E0-10A3-4418-A582-5EE2FCED34DD}" destId="{3F522158-CA86-4FDB-A25D-4FED9383866D}" srcOrd="16" destOrd="0" presId="urn:microsoft.com/office/officeart/2005/8/layout/list1"/>
    <dgm:cxn modelId="{64094C39-76DB-4186-9E88-AEBB5CE5EDD5}" type="presParOf" srcId="{3F522158-CA86-4FDB-A25D-4FED9383866D}" destId="{348FF3A1-B4AF-4632-AED6-18B9FB99176E}" srcOrd="0" destOrd="0" presId="urn:microsoft.com/office/officeart/2005/8/layout/list1"/>
    <dgm:cxn modelId="{0FE5A9BB-995F-46FB-9B5A-FCF1711B96B5}" type="presParOf" srcId="{3F522158-CA86-4FDB-A25D-4FED9383866D}" destId="{85216455-9BEF-4A33-AA9D-DCD5FBF870F6}" srcOrd="1" destOrd="0" presId="urn:microsoft.com/office/officeart/2005/8/layout/list1"/>
    <dgm:cxn modelId="{0721EC3A-2145-49C5-89C4-7EEBE481A80B}" type="presParOf" srcId="{1016C6E0-10A3-4418-A582-5EE2FCED34DD}" destId="{651EDB78-E255-47B7-AE7E-4F33A63820EF}" srcOrd="17" destOrd="0" presId="urn:microsoft.com/office/officeart/2005/8/layout/list1"/>
    <dgm:cxn modelId="{5194FEB5-87A1-4710-B491-1D9D48D4D043}" type="presParOf" srcId="{1016C6E0-10A3-4418-A582-5EE2FCED34DD}" destId="{18AA05F6-19E3-400E-B307-B88C25C3B3A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79524D-5809-427E-BBD3-D8F7C633829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C6E0EC-3266-40A2-B20D-D93953891AA4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Занятые </a:t>
          </a:r>
        </a:p>
        <a:p>
          <a:pPr algn="ctr"/>
          <a:r>
            <a:rPr kumimoji="0" lang="ru-RU" sz="16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547,1</a:t>
          </a: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тыс. человек </a:t>
          </a:r>
          <a:r>
            <a:rPr kumimoji="0" lang="ru-RU" sz="16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(57,6%)</a:t>
          </a:r>
          <a:endParaRPr lang="ru-RU" sz="1600" dirty="0"/>
        </a:p>
      </dgm:t>
    </dgm:pt>
    <dgm:pt modelId="{B7E9BD26-5D03-4641-8371-FD1F85784476}" type="parTrans" cxnId="{7F7BC522-6F8E-4D21-9E81-EC55ABC081B0}">
      <dgm:prSet/>
      <dgm:spPr/>
      <dgm:t>
        <a:bodyPr/>
        <a:lstStyle/>
        <a:p>
          <a:pPr algn="ctr"/>
          <a:endParaRPr lang="ru-RU" sz="1400"/>
        </a:p>
      </dgm:t>
    </dgm:pt>
    <dgm:pt modelId="{08BB7BC1-01E3-40FC-BE9F-4F7C7F92EDAE}" type="sibTrans" cxnId="{7F7BC522-6F8E-4D21-9E81-EC55ABC081B0}">
      <dgm:prSet/>
      <dgm:spPr/>
      <dgm:t>
        <a:bodyPr/>
        <a:lstStyle/>
        <a:p>
          <a:pPr algn="ctr"/>
          <a:endParaRPr lang="ru-RU" sz="1400"/>
        </a:p>
      </dgm:t>
    </dgm:pt>
    <dgm:pt modelId="{C354ABF9-1004-4FEA-94E1-46F979432A33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Безработные </a:t>
          </a:r>
        </a:p>
        <a:p>
          <a:pPr algn="ctr"/>
          <a:r>
            <a:rPr kumimoji="0" lang="ru-RU" sz="16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60,4 </a:t>
          </a:r>
          <a:r>
            <a:rPr kumimoji="0" lang="ru-RU" sz="14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тыс. человек </a:t>
          </a:r>
          <a:r>
            <a:rPr kumimoji="0" lang="ru-RU" sz="1600" b="1" i="0" u="none" strike="noStrike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(6,3%)</a:t>
          </a:r>
          <a:endParaRPr lang="ru-RU" sz="1600" dirty="0"/>
        </a:p>
      </dgm:t>
    </dgm:pt>
    <dgm:pt modelId="{D078B4D7-B493-4640-BAB2-4B9C08B2F813}" type="parTrans" cxnId="{2686506C-86F5-4BE4-B134-98A8B05C3590}">
      <dgm:prSet/>
      <dgm:spPr/>
      <dgm:t>
        <a:bodyPr/>
        <a:lstStyle/>
        <a:p>
          <a:pPr algn="ctr"/>
          <a:endParaRPr lang="ru-RU" sz="1400"/>
        </a:p>
      </dgm:t>
    </dgm:pt>
    <dgm:pt modelId="{77ABC27D-F2CA-447B-997F-AB99ECC5B1F3}" type="sibTrans" cxnId="{2686506C-86F5-4BE4-B134-98A8B05C3590}">
      <dgm:prSet/>
      <dgm:spPr/>
      <dgm:t>
        <a:bodyPr/>
        <a:lstStyle/>
        <a:p>
          <a:pPr algn="ctr"/>
          <a:endParaRPr lang="ru-RU" sz="1400"/>
        </a:p>
      </dgm:t>
    </dgm:pt>
    <dgm:pt modelId="{6C9982C1-0040-40D2-AC54-4998DD54ED7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endParaRPr lang="ru-RU" sz="1400" dirty="0"/>
        </a:p>
      </dgm:t>
    </dgm:pt>
    <dgm:pt modelId="{595C378A-F362-496E-8D5B-E5AA0C6E460D}" type="parTrans" cxnId="{886794A8-547C-491E-A5F9-7773779AC335}">
      <dgm:prSet/>
      <dgm:spPr/>
      <dgm:t>
        <a:bodyPr/>
        <a:lstStyle/>
        <a:p>
          <a:pPr algn="ctr"/>
          <a:endParaRPr lang="ru-RU" sz="1400"/>
        </a:p>
      </dgm:t>
    </dgm:pt>
    <dgm:pt modelId="{E58CA0A1-28D4-48DA-B4F2-28568C77C527}" type="sibTrans" cxnId="{886794A8-547C-491E-A5F9-7773779AC335}">
      <dgm:prSet/>
      <dgm:spPr/>
      <dgm:t>
        <a:bodyPr/>
        <a:lstStyle/>
        <a:p>
          <a:pPr algn="ctr"/>
          <a:endParaRPr lang="ru-RU" sz="1400"/>
        </a:p>
      </dgm:t>
    </dgm:pt>
    <dgm:pt modelId="{565D022E-60BB-4F74-BEF4-3EA98E2E7A4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endParaRPr lang="ru-RU" sz="1400" dirty="0"/>
        </a:p>
      </dgm:t>
    </dgm:pt>
    <dgm:pt modelId="{2650CC11-989C-4C62-A87B-631C7AD9C2C9}" type="parTrans" cxnId="{350DF7C7-2752-43FD-9481-89C841F4F84F}">
      <dgm:prSet/>
      <dgm:spPr/>
      <dgm:t>
        <a:bodyPr/>
        <a:lstStyle/>
        <a:p>
          <a:pPr algn="ctr"/>
          <a:endParaRPr lang="ru-RU" sz="1400"/>
        </a:p>
      </dgm:t>
    </dgm:pt>
    <dgm:pt modelId="{E69EAC84-3585-4126-BCC8-F363827F1649}" type="sibTrans" cxnId="{350DF7C7-2752-43FD-9481-89C841F4F84F}">
      <dgm:prSet/>
      <dgm:spPr/>
      <dgm:t>
        <a:bodyPr/>
        <a:lstStyle/>
        <a:p>
          <a:pPr algn="ctr"/>
          <a:endParaRPr lang="ru-RU" sz="1400"/>
        </a:p>
      </dgm:t>
    </dgm:pt>
    <dgm:pt modelId="{3603B225-79D1-4002-92B8-CD8973B881E7}" type="pres">
      <dgm:prSet presAssocID="{B879524D-5809-427E-BBD3-D8F7C633829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C53B97-F15A-425B-A89E-F3FC8CB25BA0}" type="pres">
      <dgm:prSet presAssocID="{DEC6E0EC-3266-40A2-B20D-D93953891AA4}" presName="parentLin" presStyleCnt="0"/>
      <dgm:spPr/>
    </dgm:pt>
    <dgm:pt modelId="{1CFF712F-E975-44F6-84E5-4B0030131E71}" type="pres">
      <dgm:prSet presAssocID="{DEC6E0EC-3266-40A2-B20D-D93953891AA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E97D56C-5576-493E-94FD-3F92137F3281}" type="pres">
      <dgm:prSet presAssocID="{DEC6E0EC-3266-40A2-B20D-D93953891AA4}" presName="parentText" presStyleLbl="node1" presStyleIdx="0" presStyleCnt="2" custScaleX="130798" custScaleY="94234" custLinFactNeighborX="39535" custLinFactNeighborY="-21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B2883-E039-4B9E-8879-E86573A0D8CF}" type="pres">
      <dgm:prSet presAssocID="{DEC6E0EC-3266-40A2-B20D-D93953891AA4}" presName="negativeSpace" presStyleCnt="0"/>
      <dgm:spPr/>
    </dgm:pt>
    <dgm:pt modelId="{06E0D488-F895-4796-98D1-BBB0E6EAFD61}" type="pres">
      <dgm:prSet presAssocID="{DEC6E0EC-3266-40A2-B20D-D93953891AA4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DD1D4-2536-4DC4-83B3-EBC3DF261CDB}" type="pres">
      <dgm:prSet presAssocID="{08BB7BC1-01E3-40FC-BE9F-4F7C7F92EDAE}" presName="spaceBetweenRectangles" presStyleCnt="0"/>
      <dgm:spPr/>
    </dgm:pt>
    <dgm:pt modelId="{B975FA99-7006-492E-973F-4CD275534178}" type="pres">
      <dgm:prSet presAssocID="{C354ABF9-1004-4FEA-94E1-46F979432A33}" presName="parentLin" presStyleCnt="0"/>
      <dgm:spPr/>
    </dgm:pt>
    <dgm:pt modelId="{A0D89EA2-89F6-43A6-AC0C-9EEE673D86E3}" type="pres">
      <dgm:prSet presAssocID="{C354ABF9-1004-4FEA-94E1-46F979432A3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8E7965C-42AD-4EE5-97EA-E2215EAD5B6E}" type="pres">
      <dgm:prSet presAssocID="{C354ABF9-1004-4FEA-94E1-46F979432A33}" presName="parentText" presStyleLbl="node1" presStyleIdx="1" presStyleCnt="2" custScaleX="132468" custScaleY="988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CBF41-87C5-418A-9C46-B5B0C9A20024}" type="pres">
      <dgm:prSet presAssocID="{C354ABF9-1004-4FEA-94E1-46F979432A33}" presName="negativeSpace" presStyleCnt="0"/>
      <dgm:spPr/>
    </dgm:pt>
    <dgm:pt modelId="{CB214396-2BBF-4D4E-95A3-D420BD8AC55E}" type="pres">
      <dgm:prSet presAssocID="{C354ABF9-1004-4FEA-94E1-46F979432A3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6E6C5E-F392-4E7C-A7EB-C13B83ED24C7}" type="presOf" srcId="{C354ABF9-1004-4FEA-94E1-46F979432A33}" destId="{78E7965C-42AD-4EE5-97EA-E2215EAD5B6E}" srcOrd="1" destOrd="0" presId="urn:microsoft.com/office/officeart/2005/8/layout/list1"/>
    <dgm:cxn modelId="{350DF7C7-2752-43FD-9481-89C841F4F84F}" srcId="{C354ABF9-1004-4FEA-94E1-46F979432A33}" destId="{565D022E-60BB-4F74-BEF4-3EA98E2E7A42}" srcOrd="0" destOrd="0" parTransId="{2650CC11-989C-4C62-A87B-631C7AD9C2C9}" sibTransId="{E69EAC84-3585-4126-BCC8-F363827F1649}"/>
    <dgm:cxn modelId="{2686506C-86F5-4BE4-B134-98A8B05C3590}" srcId="{B879524D-5809-427E-BBD3-D8F7C6338293}" destId="{C354ABF9-1004-4FEA-94E1-46F979432A33}" srcOrd="1" destOrd="0" parTransId="{D078B4D7-B493-4640-BAB2-4B9C08B2F813}" sibTransId="{77ABC27D-F2CA-447B-997F-AB99ECC5B1F3}"/>
    <dgm:cxn modelId="{CF29396D-7F2B-44C0-A42A-9FCEA5CD0FFB}" type="presOf" srcId="{6C9982C1-0040-40D2-AC54-4998DD54ED7D}" destId="{06E0D488-F895-4796-98D1-BBB0E6EAFD61}" srcOrd="0" destOrd="0" presId="urn:microsoft.com/office/officeart/2005/8/layout/list1"/>
    <dgm:cxn modelId="{7F7BC522-6F8E-4D21-9E81-EC55ABC081B0}" srcId="{B879524D-5809-427E-BBD3-D8F7C6338293}" destId="{DEC6E0EC-3266-40A2-B20D-D93953891AA4}" srcOrd="0" destOrd="0" parTransId="{B7E9BD26-5D03-4641-8371-FD1F85784476}" sibTransId="{08BB7BC1-01E3-40FC-BE9F-4F7C7F92EDAE}"/>
    <dgm:cxn modelId="{456EBF39-4232-4169-BB49-2039ECAC87F2}" type="presOf" srcId="{DEC6E0EC-3266-40A2-B20D-D93953891AA4}" destId="{1CFF712F-E975-44F6-84E5-4B0030131E71}" srcOrd="0" destOrd="0" presId="urn:microsoft.com/office/officeart/2005/8/layout/list1"/>
    <dgm:cxn modelId="{1E00FF73-6797-4E62-A35E-15FAAABDB21F}" type="presOf" srcId="{C354ABF9-1004-4FEA-94E1-46F979432A33}" destId="{A0D89EA2-89F6-43A6-AC0C-9EEE673D86E3}" srcOrd="0" destOrd="0" presId="urn:microsoft.com/office/officeart/2005/8/layout/list1"/>
    <dgm:cxn modelId="{0A877CE0-0059-4B01-8FA1-81F544943C1F}" type="presOf" srcId="{565D022E-60BB-4F74-BEF4-3EA98E2E7A42}" destId="{CB214396-2BBF-4D4E-95A3-D420BD8AC55E}" srcOrd="0" destOrd="0" presId="urn:microsoft.com/office/officeart/2005/8/layout/list1"/>
    <dgm:cxn modelId="{886794A8-547C-491E-A5F9-7773779AC335}" srcId="{DEC6E0EC-3266-40A2-B20D-D93953891AA4}" destId="{6C9982C1-0040-40D2-AC54-4998DD54ED7D}" srcOrd="0" destOrd="0" parTransId="{595C378A-F362-496E-8D5B-E5AA0C6E460D}" sibTransId="{E58CA0A1-28D4-48DA-B4F2-28568C77C527}"/>
    <dgm:cxn modelId="{D6AC3FD2-BDD2-40AD-B0BE-3CE05934EA79}" type="presOf" srcId="{DEC6E0EC-3266-40A2-B20D-D93953891AA4}" destId="{1E97D56C-5576-493E-94FD-3F92137F3281}" srcOrd="1" destOrd="0" presId="urn:microsoft.com/office/officeart/2005/8/layout/list1"/>
    <dgm:cxn modelId="{319910EF-CB74-45F9-A4E6-FCA1FA72F476}" type="presOf" srcId="{B879524D-5809-427E-BBD3-D8F7C6338293}" destId="{3603B225-79D1-4002-92B8-CD8973B881E7}" srcOrd="0" destOrd="0" presId="urn:microsoft.com/office/officeart/2005/8/layout/list1"/>
    <dgm:cxn modelId="{1C00E68C-A5A7-4BB4-AA7E-DCAB9567295B}" type="presParOf" srcId="{3603B225-79D1-4002-92B8-CD8973B881E7}" destId="{10C53B97-F15A-425B-A89E-F3FC8CB25BA0}" srcOrd="0" destOrd="0" presId="urn:microsoft.com/office/officeart/2005/8/layout/list1"/>
    <dgm:cxn modelId="{CB396F51-149D-46ED-A293-26F976CBABD8}" type="presParOf" srcId="{10C53B97-F15A-425B-A89E-F3FC8CB25BA0}" destId="{1CFF712F-E975-44F6-84E5-4B0030131E71}" srcOrd="0" destOrd="0" presId="urn:microsoft.com/office/officeart/2005/8/layout/list1"/>
    <dgm:cxn modelId="{0ED9FCE8-528A-4415-B88F-660D5593842B}" type="presParOf" srcId="{10C53B97-F15A-425B-A89E-F3FC8CB25BA0}" destId="{1E97D56C-5576-493E-94FD-3F92137F3281}" srcOrd="1" destOrd="0" presId="urn:microsoft.com/office/officeart/2005/8/layout/list1"/>
    <dgm:cxn modelId="{034A32F2-5FEF-4C81-BB99-8C1561FFD31A}" type="presParOf" srcId="{3603B225-79D1-4002-92B8-CD8973B881E7}" destId="{336B2883-E039-4B9E-8879-E86573A0D8CF}" srcOrd="1" destOrd="0" presId="urn:microsoft.com/office/officeart/2005/8/layout/list1"/>
    <dgm:cxn modelId="{B71F53B7-AB99-4A23-A123-6C602B531510}" type="presParOf" srcId="{3603B225-79D1-4002-92B8-CD8973B881E7}" destId="{06E0D488-F895-4796-98D1-BBB0E6EAFD61}" srcOrd="2" destOrd="0" presId="urn:microsoft.com/office/officeart/2005/8/layout/list1"/>
    <dgm:cxn modelId="{1E94269A-2BB1-41B8-8E51-4942E104517D}" type="presParOf" srcId="{3603B225-79D1-4002-92B8-CD8973B881E7}" destId="{24FDD1D4-2536-4DC4-83B3-EBC3DF261CDB}" srcOrd="3" destOrd="0" presId="urn:microsoft.com/office/officeart/2005/8/layout/list1"/>
    <dgm:cxn modelId="{BCDC0F9C-4BA0-4F97-BA1F-AC9E004E2030}" type="presParOf" srcId="{3603B225-79D1-4002-92B8-CD8973B881E7}" destId="{B975FA99-7006-492E-973F-4CD275534178}" srcOrd="4" destOrd="0" presId="urn:microsoft.com/office/officeart/2005/8/layout/list1"/>
    <dgm:cxn modelId="{29C92F0C-C692-423A-90EE-D480EA4D7A75}" type="presParOf" srcId="{B975FA99-7006-492E-973F-4CD275534178}" destId="{A0D89EA2-89F6-43A6-AC0C-9EEE673D86E3}" srcOrd="0" destOrd="0" presId="urn:microsoft.com/office/officeart/2005/8/layout/list1"/>
    <dgm:cxn modelId="{5DCFB88D-EB63-4E3B-82E1-FD227EAB7E60}" type="presParOf" srcId="{B975FA99-7006-492E-973F-4CD275534178}" destId="{78E7965C-42AD-4EE5-97EA-E2215EAD5B6E}" srcOrd="1" destOrd="0" presId="urn:microsoft.com/office/officeart/2005/8/layout/list1"/>
    <dgm:cxn modelId="{9B6CD7EE-E67D-4619-A6E6-35A01AFB6DC4}" type="presParOf" srcId="{3603B225-79D1-4002-92B8-CD8973B881E7}" destId="{F79CBF41-87C5-418A-9C46-B5B0C9A20024}" srcOrd="5" destOrd="0" presId="urn:microsoft.com/office/officeart/2005/8/layout/list1"/>
    <dgm:cxn modelId="{99A7AEA9-A0C0-416F-ACED-7B4DB027F02E}" type="presParOf" srcId="{3603B225-79D1-4002-92B8-CD8973B881E7}" destId="{CB214396-2BBF-4D4E-95A3-D420BD8AC55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31F27B-A312-4F28-93C9-C8BC7EF09B44}" type="doc">
      <dgm:prSet loTypeId="urn:microsoft.com/office/officeart/2005/8/layout/orgChart1" loCatId="hierarchy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5E8802FF-B1D3-46FD-93C5-852870490820}">
      <dgm:prSet phldrT="[Текст]" custT="1"/>
      <dgm:spPr/>
      <dgm:t>
        <a:bodyPr/>
        <a:lstStyle/>
        <a:p>
          <a:r>
            <a:rPr lang="ru-RU" sz="1700" b="1" dirty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ЗАНЯТОЕ НАСЕЛЕНИЕ ЧАСТНЫХ ДОМОХОЗЯЙСТВ </a:t>
          </a:r>
        </a:p>
        <a:p>
          <a:r>
            <a:rPr lang="ru-RU" sz="2400" b="1" dirty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100%</a:t>
          </a:r>
          <a:endParaRPr lang="ru-RU" sz="2400" b="1" dirty="0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A7102AB3-6357-4048-A8FC-FDFF1746A7ED}" type="parTrans" cxnId="{1A31DD20-D8FB-4299-A5C5-598A2CB1B498}">
      <dgm:prSet/>
      <dgm:spPr/>
      <dgm:t>
        <a:bodyPr/>
        <a:lstStyle/>
        <a:p>
          <a:endParaRPr lang="ru-RU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80A6E0F5-1850-4528-B44C-F715C9CC7914}" type="sibTrans" cxnId="{1A31DD20-D8FB-4299-A5C5-598A2CB1B498}">
      <dgm:prSet/>
      <dgm:spPr/>
      <dgm:t>
        <a:bodyPr/>
        <a:lstStyle/>
        <a:p>
          <a:endParaRPr lang="ru-RU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6692804F-E857-4EE3-997E-6A788E6072C7}">
      <dgm:prSet phldrT="[Текст]" custT="1"/>
      <dgm:spPr/>
      <dgm:t>
        <a:bodyPr/>
        <a:lstStyle/>
        <a:p>
          <a:r>
            <a:rPr lang="ru-RU" sz="1800" b="1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Работающие </a:t>
          </a:r>
          <a:br>
            <a:rPr lang="ru-RU" sz="1800" b="1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</a:br>
          <a:r>
            <a:rPr lang="ru-RU" sz="1800" b="1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по найму</a:t>
          </a:r>
        </a:p>
        <a:p>
          <a:r>
            <a:rPr lang="ru-RU" sz="2400" b="1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92,8%</a:t>
          </a:r>
          <a:endParaRPr lang="ru-RU" sz="2400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000927D6-3E47-43A3-B85B-A427C8141F79}" type="parTrans" cxnId="{B8F04BF4-3842-44A1-8153-52FF9F7AD0F7}">
      <dgm:prSet/>
      <dgm:spPr/>
      <dgm:t>
        <a:bodyPr/>
        <a:lstStyle/>
        <a:p>
          <a:endParaRPr lang="ru-RU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71410F08-B226-48F8-A842-005CC7CA5274}" type="sibTrans" cxnId="{B8F04BF4-3842-44A1-8153-52FF9F7AD0F7}">
      <dgm:prSet/>
      <dgm:spPr/>
      <dgm:t>
        <a:bodyPr/>
        <a:lstStyle/>
        <a:p>
          <a:endParaRPr lang="ru-RU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3C04A9CB-98DF-4EFF-BD2A-6FB24B5C43C0}">
      <dgm:prSet phldrT="[Текст]" custT="1"/>
      <dgm:spPr/>
      <dgm:t>
        <a:bodyPr/>
        <a:lstStyle/>
        <a:p>
          <a:r>
            <a:rPr lang="ru-RU" sz="1800" b="1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Работающие </a:t>
          </a:r>
          <a:br>
            <a:rPr lang="ru-RU" sz="1800" b="1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</a:br>
          <a:r>
            <a:rPr lang="ru-RU" sz="1800" b="1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не по найму</a:t>
          </a:r>
        </a:p>
        <a:p>
          <a:r>
            <a:rPr lang="ru-RU" sz="2400" b="1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7,0%</a:t>
          </a:r>
          <a:endParaRPr lang="ru-RU" sz="2400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E3C45E52-1BC6-4094-8AF5-3C52C20EF7D9}" type="parTrans" cxnId="{8060894E-D62D-437E-B216-EA134AA2922D}">
      <dgm:prSet/>
      <dgm:spPr/>
      <dgm:t>
        <a:bodyPr/>
        <a:lstStyle/>
        <a:p>
          <a:endParaRPr lang="ru-RU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D0C9B5BB-ADC7-4121-91FE-86BF2F0DDFF3}" type="sibTrans" cxnId="{8060894E-D62D-437E-B216-EA134AA2922D}">
      <dgm:prSet/>
      <dgm:spPr/>
      <dgm:t>
        <a:bodyPr/>
        <a:lstStyle/>
        <a:p>
          <a:endParaRPr lang="ru-RU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795956B0-DCDE-4724-B1ED-C83A87D06B06}">
      <dgm:prSet phldrT="[Текст]" custT="1"/>
      <dgm:spPr/>
      <dgm:t>
        <a:bodyPr/>
        <a:lstStyle/>
        <a:p>
          <a:r>
            <a:rPr lang="ru-RU" sz="1800" b="1" dirty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с</a:t>
          </a:r>
          <a:r>
            <a:rPr lang="ru-RU" sz="1800" b="1" baseline="0" dirty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 привлечением наемных работников </a:t>
          </a:r>
          <a:r>
            <a:rPr lang="ru-RU" sz="2400" b="1" baseline="0" dirty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1,9%</a:t>
          </a:r>
          <a:endParaRPr lang="ru-RU" sz="2400" b="1" dirty="0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61ABA8A3-1A67-4478-9679-48163AE874B1}" type="parTrans" cxnId="{3D0BC3EF-5437-4566-B707-56E975B0336F}">
      <dgm:prSet/>
      <dgm:spPr/>
      <dgm:t>
        <a:bodyPr/>
        <a:lstStyle/>
        <a:p>
          <a:endParaRPr lang="ru-RU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AB1D31B7-DC58-4689-BD50-956393065F7C}" type="sibTrans" cxnId="{3D0BC3EF-5437-4566-B707-56E975B0336F}">
      <dgm:prSet/>
      <dgm:spPr/>
      <dgm:t>
        <a:bodyPr/>
        <a:lstStyle/>
        <a:p>
          <a:endParaRPr lang="ru-RU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07CE1A88-A001-4D16-BD63-A1AC313A80F9}">
      <dgm:prSet custT="1"/>
      <dgm:spPr/>
      <dgm:t>
        <a:bodyPr/>
        <a:lstStyle/>
        <a:p>
          <a:r>
            <a:rPr lang="ru-RU" sz="1800" b="1" baseline="0" dirty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Не указавшие положения в занятости</a:t>
          </a:r>
        </a:p>
        <a:p>
          <a:r>
            <a:rPr lang="ru-RU" sz="2400" b="1" baseline="0" dirty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0,2%</a:t>
          </a:r>
          <a:endParaRPr lang="ru-RU" sz="2400" dirty="0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FB50D556-1891-4356-B2BC-2816C8DCAAD7}" type="parTrans" cxnId="{30F42A21-75E6-4BDE-B00F-78FE93A18588}">
      <dgm:prSet/>
      <dgm:spPr/>
      <dgm:t>
        <a:bodyPr/>
        <a:lstStyle/>
        <a:p>
          <a:endParaRPr lang="ru-RU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B8F7431C-E01B-46E5-AE3B-50B07DE73714}" type="sibTrans" cxnId="{30F42A21-75E6-4BDE-B00F-78FE93A18588}">
      <dgm:prSet/>
      <dgm:spPr/>
      <dgm:t>
        <a:bodyPr/>
        <a:lstStyle/>
        <a:p>
          <a:endParaRPr lang="ru-RU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693878F2-AAB4-413E-ADBC-2DE11D83204B}">
      <dgm:prSet custT="1"/>
      <dgm:spPr/>
      <dgm:t>
        <a:bodyPr/>
        <a:lstStyle/>
        <a:p>
          <a:r>
            <a:rPr lang="ru-RU" sz="1800" b="1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без привлечения наемных работников </a:t>
          </a:r>
          <a:r>
            <a:rPr lang="ru-RU" sz="2400" b="1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4,8%</a:t>
          </a:r>
          <a:endParaRPr lang="ru-RU" sz="2400" b="1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F1A42DBD-EB5A-4ED6-B02F-6A84068D412F}" type="parTrans" cxnId="{9F87068E-FC18-4EBD-9F7B-53BC3A6BB30E}">
      <dgm:prSet/>
      <dgm:spPr/>
      <dgm:t>
        <a:bodyPr/>
        <a:lstStyle/>
        <a:p>
          <a:endParaRPr lang="ru-RU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E3D0E25D-4C4F-48F2-845D-B24D3CDC1755}" type="sibTrans" cxnId="{9F87068E-FC18-4EBD-9F7B-53BC3A6BB30E}">
      <dgm:prSet/>
      <dgm:spPr/>
      <dgm:t>
        <a:bodyPr/>
        <a:lstStyle/>
        <a:p>
          <a:endParaRPr lang="ru-RU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47D16A82-547A-4EFC-AE8F-BE765705B07F}">
      <dgm:prSet custT="1"/>
      <dgm:spPr/>
      <dgm:t>
        <a:bodyPr/>
        <a:lstStyle/>
        <a:p>
          <a:r>
            <a:rPr lang="ru-RU" sz="1800" b="1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иное </a:t>
          </a:r>
          <a:r>
            <a:rPr lang="ru-RU" sz="2400" b="1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0,2%</a:t>
          </a:r>
          <a:endParaRPr lang="ru-RU" sz="2400" b="1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350A8EE3-1A38-4A24-A0BF-38988889D34D}" type="parTrans" cxnId="{12C586F7-43B4-41DE-A394-337E543B8457}">
      <dgm:prSet/>
      <dgm:spPr/>
      <dgm:t>
        <a:bodyPr/>
        <a:lstStyle/>
        <a:p>
          <a:endParaRPr lang="ru-RU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45CA8457-3835-457E-96B2-26C142088166}" type="sibTrans" cxnId="{12C586F7-43B4-41DE-A394-337E543B8457}">
      <dgm:prSet/>
      <dgm:spPr/>
      <dgm:t>
        <a:bodyPr/>
        <a:lstStyle/>
        <a:p>
          <a:endParaRPr lang="ru-RU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38B15A0B-35AB-4AE1-B84E-CDED7C385024}">
      <dgm:prSet custT="1"/>
      <dgm:spPr/>
      <dgm:t>
        <a:bodyPr/>
        <a:lstStyle/>
        <a:p>
          <a:r>
            <a:rPr lang="ru-RU" sz="1800" b="1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не указавшие</a:t>
          </a:r>
          <a:r>
            <a:rPr lang="ru-RU" sz="1800" b="1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 привлечение наемных работников </a:t>
          </a:r>
          <a:r>
            <a:rPr lang="ru-RU" sz="2400" b="1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0,1%</a:t>
          </a:r>
          <a:endParaRPr lang="ru-RU" sz="2400" b="1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46B45F9C-161C-4B7B-8B44-31D3A7E38C15}" type="parTrans" cxnId="{CCCCB7B6-65A0-472E-902B-76EA8D4B36DD}">
      <dgm:prSet/>
      <dgm:spPr/>
      <dgm:t>
        <a:bodyPr/>
        <a:lstStyle/>
        <a:p>
          <a:endParaRPr lang="ru-RU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A8A0A998-2340-44B1-9420-C358E7ECC1A0}" type="sibTrans" cxnId="{CCCCB7B6-65A0-472E-902B-76EA8D4B36DD}">
      <dgm:prSet/>
      <dgm:spPr/>
      <dgm:t>
        <a:bodyPr/>
        <a:lstStyle/>
        <a:p>
          <a:endParaRPr lang="ru-RU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97C15828-7B38-4EC6-B5FC-CA3BAAEB2A3F}" type="pres">
      <dgm:prSet presAssocID="{1331F27B-A312-4F28-93C9-C8BC7EF09B4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F9E060-6CBB-480A-B348-62C1FA00E5C8}" type="pres">
      <dgm:prSet presAssocID="{5E8802FF-B1D3-46FD-93C5-852870490820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A3CF0AF-7FAE-4650-8287-1F3D6EB9F13B}" type="pres">
      <dgm:prSet presAssocID="{5E8802FF-B1D3-46FD-93C5-852870490820}" presName="rootComposite1" presStyleCnt="0"/>
      <dgm:spPr/>
      <dgm:t>
        <a:bodyPr/>
        <a:lstStyle/>
        <a:p>
          <a:endParaRPr lang="ru-RU"/>
        </a:p>
      </dgm:t>
    </dgm:pt>
    <dgm:pt modelId="{19CF43BF-3230-4DAD-9E78-33A6251F2050}" type="pres">
      <dgm:prSet presAssocID="{5E8802FF-B1D3-46FD-93C5-852870490820}" presName="rootText1" presStyleLbl="node0" presStyleIdx="0" presStyleCnt="1" custScaleX="305938" custScaleY="1948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67E40E-0F71-4188-9B94-EF886383AA54}" type="pres">
      <dgm:prSet presAssocID="{5E8802FF-B1D3-46FD-93C5-85287049082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3A394C7-1936-4A74-A956-D614B270800C}" type="pres">
      <dgm:prSet presAssocID="{5E8802FF-B1D3-46FD-93C5-852870490820}" presName="hierChild2" presStyleCnt="0"/>
      <dgm:spPr/>
      <dgm:t>
        <a:bodyPr/>
        <a:lstStyle/>
        <a:p>
          <a:endParaRPr lang="ru-RU"/>
        </a:p>
      </dgm:t>
    </dgm:pt>
    <dgm:pt modelId="{BC5F946B-BB79-4F6C-9B22-37006A85AC50}" type="pres">
      <dgm:prSet presAssocID="{000927D6-3E47-43A3-B85B-A427C8141F7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5432AA8-6D0A-4D20-8461-65AB52E956E5}" type="pres">
      <dgm:prSet presAssocID="{6692804F-E857-4EE3-997E-6A788E6072C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C8400D8-981D-4314-B8D3-9AD658FCE9E3}" type="pres">
      <dgm:prSet presAssocID="{6692804F-E857-4EE3-997E-6A788E6072C7}" presName="rootComposite" presStyleCnt="0"/>
      <dgm:spPr/>
      <dgm:t>
        <a:bodyPr/>
        <a:lstStyle/>
        <a:p>
          <a:endParaRPr lang="ru-RU"/>
        </a:p>
      </dgm:t>
    </dgm:pt>
    <dgm:pt modelId="{58B8B94E-1884-4AA0-BE68-F69D98A81A59}" type="pres">
      <dgm:prSet presAssocID="{6692804F-E857-4EE3-997E-6A788E6072C7}" presName="rootText" presStyleLbl="node2" presStyleIdx="0" presStyleCnt="3" custScaleX="193435" custScaleY="1904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E6E86A-F875-406D-95AA-84B9B2EBE6BA}" type="pres">
      <dgm:prSet presAssocID="{6692804F-E857-4EE3-997E-6A788E6072C7}" presName="rootConnector" presStyleLbl="node2" presStyleIdx="0" presStyleCnt="3"/>
      <dgm:spPr/>
      <dgm:t>
        <a:bodyPr/>
        <a:lstStyle/>
        <a:p>
          <a:endParaRPr lang="ru-RU"/>
        </a:p>
      </dgm:t>
    </dgm:pt>
    <dgm:pt modelId="{846D3C3E-745F-468E-B6B8-72634E130778}" type="pres">
      <dgm:prSet presAssocID="{6692804F-E857-4EE3-997E-6A788E6072C7}" presName="hierChild4" presStyleCnt="0"/>
      <dgm:spPr/>
      <dgm:t>
        <a:bodyPr/>
        <a:lstStyle/>
        <a:p>
          <a:endParaRPr lang="ru-RU"/>
        </a:p>
      </dgm:t>
    </dgm:pt>
    <dgm:pt modelId="{57EF112D-3527-4C9E-9944-CF5D935C59E1}" type="pres">
      <dgm:prSet presAssocID="{6692804F-E857-4EE3-997E-6A788E6072C7}" presName="hierChild5" presStyleCnt="0"/>
      <dgm:spPr/>
      <dgm:t>
        <a:bodyPr/>
        <a:lstStyle/>
        <a:p>
          <a:endParaRPr lang="ru-RU"/>
        </a:p>
      </dgm:t>
    </dgm:pt>
    <dgm:pt modelId="{D362749D-FFFF-491F-B4AE-395109A66D83}" type="pres">
      <dgm:prSet presAssocID="{E3C45E52-1BC6-4094-8AF5-3C52C20EF7D9}" presName="Name37" presStyleLbl="parChTrans1D2" presStyleIdx="1" presStyleCnt="3"/>
      <dgm:spPr/>
      <dgm:t>
        <a:bodyPr/>
        <a:lstStyle/>
        <a:p>
          <a:endParaRPr lang="ru-RU"/>
        </a:p>
      </dgm:t>
    </dgm:pt>
    <dgm:pt modelId="{AD03DB73-9B16-49C7-95B5-D1E66553DEC0}" type="pres">
      <dgm:prSet presAssocID="{3C04A9CB-98DF-4EFF-BD2A-6FB24B5C43C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A92900A-095E-4870-8F13-4329737B1BEC}" type="pres">
      <dgm:prSet presAssocID="{3C04A9CB-98DF-4EFF-BD2A-6FB24B5C43C0}" presName="rootComposite" presStyleCnt="0"/>
      <dgm:spPr/>
      <dgm:t>
        <a:bodyPr/>
        <a:lstStyle/>
        <a:p>
          <a:endParaRPr lang="ru-RU"/>
        </a:p>
      </dgm:t>
    </dgm:pt>
    <dgm:pt modelId="{674E62D8-2C1A-4732-96E6-0E2856DBF3F8}" type="pres">
      <dgm:prSet presAssocID="{3C04A9CB-98DF-4EFF-BD2A-6FB24B5C43C0}" presName="rootText" presStyleLbl="node2" presStyleIdx="1" presStyleCnt="3" custScaleX="231828" custScaleY="1925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9F7BC6-1CF7-499A-BFD5-5EB5A4F5F1F7}" type="pres">
      <dgm:prSet presAssocID="{3C04A9CB-98DF-4EFF-BD2A-6FB24B5C43C0}" presName="rootConnector" presStyleLbl="node2" presStyleIdx="1" presStyleCnt="3"/>
      <dgm:spPr/>
      <dgm:t>
        <a:bodyPr/>
        <a:lstStyle/>
        <a:p>
          <a:endParaRPr lang="ru-RU"/>
        </a:p>
      </dgm:t>
    </dgm:pt>
    <dgm:pt modelId="{33A72FE7-791C-45D7-AC47-F7AD2186DD85}" type="pres">
      <dgm:prSet presAssocID="{3C04A9CB-98DF-4EFF-BD2A-6FB24B5C43C0}" presName="hierChild4" presStyleCnt="0"/>
      <dgm:spPr/>
      <dgm:t>
        <a:bodyPr/>
        <a:lstStyle/>
        <a:p>
          <a:endParaRPr lang="ru-RU"/>
        </a:p>
      </dgm:t>
    </dgm:pt>
    <dgm:pt modelId="{1091D084-383B-4279-BD0C-E27B20B6FD0B}" type="pres">
      <dgm:prSet presAssocID="{61ABA8A3-1A67-4478-9679-48163AE874B1}" presName="Name37" presStyleLbl="parChTrans1D3" presStyleIdx="0" presStyleCnt="4"/>
      <dgm:spPr/>
      <dgm:t>
        <a:bodyPr/>
        <a:lstStyle/>
        <a:p>
          <a:endParaRPr lang="ru-RU"/>
        </a:p>
      </dgm:t>
    </dgm:pt>
    <dgm:pt modelId="{C646ECE2-82B7-4E4A-B5DD-4C7EC51B61ED}" type="pres">
      <dgm:prSet presAssocID="{795956B0-DCDE-4724-B1ED-C83A87D06B0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DADF44D-5BBF-4BE9-8396-DA1579B38A8F}" type="pres">
      <dgm:prSet presAssocID="{795956B0-DCDE-4724-B1ED-C83A87D06B06}" presName="rootComposite" presStyleCnt="0"/>
      <dgm:spPr/>
      <dgm:t>
        <a:bodyPr/>
        <a:lstStyle/>
        <a:p>
          <a:endParaRPr lang="ru-RU"/>
        </a:p>
      </dgm:t>
    </dgm:pt>
    <dgm:pt modelId="{FA5FA334-1BD8-490D-B76C-04F8CB097E4A}" type="pres">
      <dgm:prSet presAssocID="{795956B0-DCDE-4724-B1ED-C83A87D06B06}" presName="rootText" presStyleLbl="node3" presStyleIdx="0" presStyleCnt="4" custScaleX="4782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7D1D6F-022D-41B9-BD29-48D78049F066}" type="pres">
      <dgm:prSet presAssocID="{795956B0-DCDE-4724-B1ED-C83A87D06B06}" presName="rootConnector" presStyleLbl="node3" presStyleIdx="0" presStyleCnt="4"/>
      <dgm:spPr/>
      <dgm:t>
        <a:bodyPr/>
        <a:lstStyle/>
        <a:p>
          <a:endParaRPr lang="ru-RU"/>
        </a:p>
      </dgm:t>
    </dgm:pt>
    <dgm:pt modelId="{9CA8AE26-00C9-4345-BBBC-5F64789C869B}" type="pres">
      <dgm:prSet presAssocID="{795956B0-DCDE-4724-B1ED-C83A87D06B06}" presName="hierChild4" presStyleCnt="0"/>
      <dgm:spPr/>
      <dgm:t>
        <a:bodyPr/>
        <a:lstStyle/>
        <a:p>
          <a:endParaRPr lang="ru-RU"/>
        </a:p>
      </dgm:t>
    </dgm:pt>
    <dgm:pt modelId="{BE21084D-5DF1-4982-A591-C89740F63420}" type="pres">
      <dgm:prSet presAssocID="{795956B0-DCDE-4724-B1ED-C83A87D06B06}" presName="hierChild5" presStyleCnt="0"/>
      <dgm:spPr/>
      <dgm:t>
        <a:bodyPr/>
        <a:lstStyle/>
        <a:p>
          <a:endParaRPr lang="ru-RU"/>
        </a:p>
      </dgm:t>
    </dgm:pt>
    <dgm:pt modelId="{EBB373E6-C66F-4565-B6DD-B0C0DDD8E0E7}" type="pres">
      <dgm:prSet presAssocID="{F1A42DBD-EB5A-4ED6-B02F-6A84068D412F}" presName="Name37" presStyleLbl="parChTrans1D3" presStyleIdx="1" presStyleCnt="4"/>
      <dgm:spPr/>
      <dgm:t>
        <a:bodyPr/>
        <a:lstStyle/>
        <a:p>
          <a:endParaRPr lang="ru-RU"/>
        </a:p>
      </dgm:t>
    </dgm:pt>
    <dgm:pt modelId="{D648A225-C2E2-496D-AA65-83364BD3DC58}" type="pres">
      <dgm:prSet presAssocID="{693878F2-AAB4-413E-ADBC-2DE11D83204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55150E2-C1F4-4518-A65D-35F20871D057}" type="pres">
      <dgm:prSet presAssocID="{693878F2-AAB4-413E-ADBC-2DE11D83204B}" presName="rootComposite" presStyleCnt="0"/>
      <dgm:spPr/>
      <dgm:t>
        <a:bodyPr/>
        <a:lstStyle/>
        <a:p>
          <a:endParaRPr lang="ru-RU"/>
        </a:p>
      </dgm:t>
    </dgm:pt>
    <dgm:pt modelId="{035526A5-72FB-4AEB-90D6-38048DC8A9FD}" type="pres">
      <dgm:prSet presAssocID="{693878F2-AAB4-413E-ADBC-2DE11D83204B}" presName="rootText" presStyleLbl="node3" presStyleIdx="1" presStyleCnt="4" custScaleX="4826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3FFC6D-3DEF-4934-8AD2-D50AD443FC8B}" type="pres">
      <dgm:prSet presAssocID="{693878F2-AAB4-413E-ADBC-2DE11D83204B}" presName="rootConnector" presStyleLbl="node3" presStyleIdx="1" presStyleCnt="4"/>
      <dgm:spPr/>
      <dgm:t>
        <a:bodyPr/>
        <a:lstStyle/>
        <a:p>
          <a:endParaRPr lang="ru-RU"/>
        </a:p>
      </dgm:t>
    </dgm:pt>
    <dgm:pt modelId="{B1F2850D-830A-4002-8BA2-60877D1A199B}" type="pres">
      <dgm:prSet presAssocID="{693878F2-AAB4-413E-ADBC-2DE11D83204B}" presName="hierChild4" presStyleCnt="0"/>
      <dgm:spPr/>
      <dgm:t>
        <a:bodyPr/>
        <a:lstStyle/>
        <a:p>
          <a:endParaRPr lang="ru-RU"/>
        </a:p>
      </dgm:t>
    </dgm:pt>
    <dgm:pt modelId="{7B188545-E6E0-484E-97D1-1E6A31E55876}" type="pres">
      <dgm:prSet presAssocID="{693878F2-AAB4-413E-ADBC-2DE11D83204B}" presName="hierChild5" presStyleCnt="0"/>
      <dgm:spPr/>
      <dgm:t>
        <a:bodyPr/>
        <a:lstStyle/>
        <a:p>
          <a:endParaRPr lang="ru-RU"/>
        </a:p>
      </dgm:t>
    </dgm:pt>
    <dgm:pt modelId="{89DEFBBA-3D49-418F-B452-48ABDF9FB778}" type="pres">
      <dgm:prSet presAssocID="{350A8EE3-1A38-4A24-A0BF-38988889D34D}" presName="Name37" presStyleLbl="parChTrans1D3" presStyleIdx="2" presStyleCnt="4"/>
      <dgm:spPr/>
      <dgm:t>
        <a:bodyPr/>
        <a:lstStyle/>
        <a:p>
          <a:endParaRPr lang="ru-RU"/>
        </a:p>
      </dgm:t>
    </dgm:pt>
    <dgm:pt modelId="{98EB4688-9998-42F6-85B6-0BE120F5F34F}" type="pres">
      <dgm:prSet presAssocID="{47D16A82-547A-4EFC-AE8F-BE765705B07F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2333944-27C9-4775-9773-3B634A4C375E}" type="pres">
      <dgm:prSet presAssocID="{47D16A82-547A-4EFC-AE8F-BE765705B07F}" presName="rootComposite" presStyleCnt="0"/>
      <dgm:spPr/>
      <dgm:t>
        <a:bodyPr/>
        <a:lstStyle/>
        <a:p>
          <a:endParaRPr lang="ru-RU"/>
        </a:p>
      </dgm:t>
    </dgm:pt>
    <dgm:pt modelId="{610DBB3A-D0D4-41AD-A67D-722A5CAE77AE}" type="pres">
      <dgm:prSet presAssocID="{47D16A82-547A-4EFC-AE8F-BE765705B07F}" presName="rootText" presStyleLbl="node3" presStyleIdx="2" presStyleCnt="4" custScaleX="4824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870A3A-435D-457F-B013-380B39C5935B}" type="pres">
      <dgm:prSet presAssocID="{47D16A82-547A-4EFC-AE8F-BE765705B07F}" presName="rootConnector" presStyleLbl="node3" presStyleIdx="2" presStyleCnt="4"/>
      <dgm:spPr/>
      <dgm:t>
        <a:bodyPr/>
        <a:lstStyle/>
        <a:p>
          <a:endParaRPr lang="ru-RU"/>
        </a:p>
      </dgm:t>
    </dgm:pt>
    <dgm:pt modelId="{0924ABCA-B44D-4F0D-B9DF-AAF3E8828E9A}" type="pres">
      <dgm:prSet presAssocID="{47D16A82-547A-4EFC-AE8F-BE765705B07F}" presName="hierChild4" presStyleCnt="0"/>
      <dgm:spPr/>
      <dgm:t>
        <a:bodyPr/>
        <a:lstStyle/>
        <a:p>
          <a:endParaRPr lang="ru-RU"/>
        </a:p>
      </dgm:t>
    </dgm:pt>
    <dgm:pt modelId="{BFBEA65D-8134-4D8C-AAD5-13C04A7DB377}" type="pres">
      <dgm:prSet presAssocID="{47D16A82-547A-4EFC-AE8F-BE765705B07F}" presName="hierChild5" presStyleCnt="0"/>
      <dgm:spPr/>
      <dgm:t>
        <a:bodyPr/>
        <a:lstStyle/>
        <a:p>
          <a:endParaRPr lang="ru-RU"/>
        </a:p>
      </dgm:t>
    </dgm:pt>
    <dgm:pt modelId="{22596456-8985-4739-8D5A-191EE4AE8B69}" type="pres">
      <dgm:prSet presAssocID="{46B45F9C-161C-4B7B-8B44-31D3A7E38C15}" presName="Name37" presStyleLbl="parChTrans1D3" presStyleIdx="3" presStyleCnt="4"/>
      <dgm:spPr/>
      <dgm:t>
        <a:bodyPr/>
        <a:lstStyle/>
        <a:p>
          <a:endParaRPr lang="ru-RU"/>
        </a:p>
      </dgm:t>
    </dgm:pt>
    <dgm:pt modelId="{A1C872AF-F14F-4D28-A16E-3F9C35863C98}" type="pres">
      <dgm:prSet presAssocID="{38B15A0B-35AB-4AE1-B84E-CDED7C38502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C9BA593-BAE2-4AEA-ADFB-3684634AF772}" type="pres">
      <dgm:prSet presAssocID="{38B15A0B-35AB-4AE1-B84E-CDED7C385024}" presName="rootComposite" presStyleCnt="0"/>
      <dgm:spPr/>
      <dgm:t>
        <a:bodyPr/>
        <a:lstStyle/>
        <a:p>
          <a:endParaRPr lang="ru-RU"/>
        </a:p>
      </dgm:t>
    </dgm:pt>
    <dgm:pt modelId="{F67E308B-438E-451E-83DC-1156B1A0623E}" type="pres">
      <dgm:prSet presAssocID="{38B15A0B-35AB-4AE1-B84E-CDED7C385024}" presName="rootText" presStyleLbl="node3" presStyleIdx="3" presStyleCnt="4" custScaleX="4826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F5C4E7-832A-485B-97F1-7EAA927C1D13}" type="pres">
      <dgm:prSet presAssocID="{38B15A0B-35AB-4AE1-B84E-CDED7C385024}" presName="rootConnector" presStyleLbl="node3" presStyleIdx="3" presStyleCnt="4"/>
      <dgm:spPr/>
      <dgm:t>
        <a:bodyPr/>
        <a:lstStyle/>
        <a:p>
          <a:endParaRPr lang="ru-RU"/>
        </a:p>
      </dgm:t>
    </dgm:pt>
    <dgm:pt modelId="{118A445A-8437-4CAC-837C-091AFC1F6645}" type="pres">
      <dgm:prSet presAssocID="{38B15A0B-35AB-4AE1-B84E-CDED7C385024}" presName="hierChild4" presStyleCnt="0"/>
      <dgm:spPr/>
      <dgm:t>
        <a:bodyPr/>
        <a:lstStyle/>
        <a:p>
          <a:endParaRPr lang="ru-RU"/>
        </a:p>
      </dgm:t>
    </dgm:pt>
    <dgm:pt modelId="{C29F02AB-8365-4B72-BD40-23D16BEE119A}" type="pres">
      <dgm:prSet presAssocID="{38B15A0B-35AB-4AE1-B84E-CDED7C385024}" presName="hierChild5" presStyleCnt="0"/>
      <dgm:spPr/>
      <dgm:t>
        <a:bodyPr/>
        <a:lstStyle/>
        <a:p>
          <a:endParaRPr lang="ru-RU"/>
        </a:p>
      </dgm:t>
    </dgm:pt>
    <dgm:pt modelId="{7E71C6EC-35E4-4F62-9CBD-04A1D8AC1792}" type="pres">
      <dgm:prSet presAssocID="{3C04A9CB-98DF-4EFF-BD2A-6FB24B5C43C0}" presName="hierChild5" presStyleCnt="0"/>
      <dgm:spPr/>
      <dgm:t>
        <a:bodyPr/>
        <a:lstStyle/>
        <a:p>
          <a:endParaRPr lang="ru-RU"/>
        </a:p>
      </dgm:t>
    </dgm:pt>
    <dgm:pt modelId="{22F6A482-2260-49B2-ACBA-83098BC83AE6}" type="pres">
      <dgm:prSet presAssocID="{FB50D556-1891-4356-B2BC-2816C8DCAAD7}" presName="Name37" presStyleLbl="parChTrans1D2" presStyleIdx="2" presStyleCnt="3"/>
      <dgm:spPr/>
      <dgm:t>
        <a:bodyPr/>
        <a:lstStyle/>
        <a:p>
          <a:endParaRPr lang="ru-RU"/>
        </a:p>
      </dgm:t>
    </dgm:pt>
    <dgm:pt modelId="{CE60A196-B739-4315-ABF9-AC810C6BAA48}" type="pres">
      <dgm:prSet presAssocID="{07CE1A88-A001-4D16-BD63-A1AC313A80F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1EFF256-F3AB-4C66-B29F-44DBDA4B425C}" type="pres">
      <dgm:prSet presAssocID="{07CE1A88-A001-4D16-BD63-A1AC313A80F9}" presName="rootComposite" presStyleCnt="0"/>
      <dgm:spPr/>
      <dgm:t>
        <a:bodyPr/>
        <a:lstStyle/>
        <a:p>
          <a:endParaRPr lang="ru-RU"/>
        </a:p>
      </dgm:t>
    </dgm:pt>
    <dgm:pt modelId="{01009972-B5F9-422B-A84D-444B99DC6F16}" type="pres">
      <dgm:prSet presAssocID="{07CE1A88-A001-4D16-BD63-A1AC313A80F9}" presName="rootText" presStyleLbl="node2" presStyleIdx="2" presStyleCnt="3" custScaleX="249673" custScaleY="1860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FC66C6-60B2-467E-9521-9550B793A93F}" type="pres">
      <dgm:prSet presAssocID="{07CE1A88-A001-4D16-BD63-A1AC313A80F9}" presName="rootConnector" presStyleLbl="node2" presStyleIdx="2" presStyleCnt="3"/>
      <dgm:spPr/>
      <dgm:t>
        <a:bodyPr/>
        <a:lstStyle/>
        <a:p>
          <a:endParaRPr lang="ru-RU"/>
        </a:p>
      </dgm:t>
    </dgm:pt>
    <dgm:pt modelId="{D712857E-B1A0-4448-824B-F1E7FBC0A963}" type="pres">
      <dgm:prSet presAssocID="{07CE1A88-A001-4D16-BD63-A1AC313A80F9}" presName="hierChild4" presStyleCnt="0"/>
      <dgm:spPr/>
      <dgm:t>
        <a:bodyPr/>
        <a:lstStyle/>
        <a:p>
          <a:endParaRPr lang="ru-RU"/>
        </a:p>
      </dgm:t>
    </dgm:pt>
    <dgm:pt modelId="{D64AEB96-85DB-4A6D-9A4A-9FC325A0A7B7}" type="pres">
      <dgm:prSet presAssocID="{07CE1A88-A001-4D16-BD63-A1AC313A80F9}" presName="hierChild5" presStyleCnt="0"/>
      <dgm:spPr/>
      <dgm:t>
        <a:bodyPr/>
        <a:lstStyle/>
        <a:p>
          <a:endParaRPr lang="ru-RU"/>
        </a:p>
      </dgm:t>
    </dgm:pt>
    <dgm:pt modelId="{60D21E2F-C6A6-4BCC-AB82-329D07FF4724}" type="pres">
      <dgm:prSet presAssocID="{5E8802FF-B1D3-46FD-93C5-852870490820}" presName="hierChild3" presStyleCnt="0"/>
      <dgm:spPr/>
      <dgm:t>
        <a:bodyPr/>
        <a:lstStyle/>
        <a:p>
          <a:endParaRPr lang="ru-RU"/>
        </a:p>
      </dgm:t>
    </dgm:pt>
  </dgm:ptLst>
  <dgm:cxnLst>
    <dgm:cxn modelId="{8060894E-D62D-437E-B216-EA134AA2922D}" srcId="{5E8802FF-B1D3-46FD-93C5-852870490820}" destId="{3C04A9CB-98DF-4EFF-BD2A-6FB24B5C43C0}" srcOrd="1" destOrd="0" parTransId="{E3C45E52-1BC6-4094-8AF5-3C52C20EF7D9}" sibTransId="{D0C9B5BB-ADC7-4121-91FE-86BF2F0DDFF3}"/>
    <dgm:cxn modelId="{C377C261-7FC8-4FA5-8E66-F8CC5D12DE5D}" type="presOf" srcId="{E3C45E52-1BC6-4094-8AF5-3C52C20EF7D9}" destId="{D362749D-FFFF-491F-B4AE-395109A66D83}" srcOrd="0" destOrd="0" presId="urn:microsoft.com/office/officeart/2005/8/layout/orgChart1"/>
    <dgm:cxn modelId="{E26FA234-6559-4407-85CF-65FFFDA1435E}" type="presOf" srcId="{795956B0-DCDE-4724-B1ED-C83A87D06B06}" destId="{F37D1D6F-022D-41B9-BD29-48D78049F066}" srcOrd="1" destOrd="0" presId="urn:microsoft.com/office/officeart/2005/8/layout/orgChart1"/>
    <dgm:cxn modelId="{5C308F81-5FF9-421F-A8E2-B7EC9041BF91}" type="presOf" srcId="{46B45F9C-161C-4B7B-8B44-31D3A7E38C15}" destId="{22596456-8985-4739-8D5A-191EE4AE8B69}" srcOrd="0" destOrd="0" presId="urn:microsoft.com/office/officeart/2005/8/layout/orgChart1"/>
    <dgm:cxn modelId="{9F87068E-FC18-4EBD-9F7B-53BC3A6BB30E}" srcId="{3C04A9CB-98DF-4EFF-BD2A-6FB24B5C43C0}" destId="{693878F2-AAB4-413E-ADBC-2DE11D83204B}" srcOrd="1" destOrd="0" parTransId="{F1A42DBD-EB5A-4ED6-B02F-6A84068D412F}" sibTransId="{E3D0E25D-4C4F-48F2-845D-B24D3CDC1755}"/>
    <dgm:cxn modelId="{0CFFDBE5-8165-4F66-BA58-9CD310752167}" type="presOf" srcId="{693878F2-AAB4-413E-ADBC-2DE11D83204B}" destId="{993FFC6D-3DEF-4934-8AD2-D50AD443FC8B}" srcOrd="1" destOrd="0" presId="urn:microsoft.com/office/officeart/2005/8/layout/orgChart1"/>
    <dgm:cxn modelId="{56EAE79C-8720-4C71-9843-EBB23085E62F}" type="presOf" srcId="{1331F27B-A312-4F28-93C9-C8BC7EF09B44}" destId="{97C15828-7B38-4EC6-B5FC-CA3BAAEB2A3F}" srcOrd="0" destOrd="0" presId="urn:microsoft.com/office/officeart/2005/8/layout/orgChart1"/>
    <dgm:cxn modelId="{3D0BC3EF-5437-4566-B707-56E975B0336F}" srcId="{3C04A9CB-98DF-4EFF-BD2A-6FB24B5C43C0}" destId="{795956B0-DCDE-4724-B1ED-C83A87D06B06}" srcOrd="0" destOrd="0" parTransId="{61ABA8A3-1A67-4478-9679-48163AE874B1}" sibTransId="{AB1D31B7-DC58-4689-BD50-956393065F7C}"/>
    <dgm:cxn modelId="{51C68612-0ACB-4EEC-83BA-16CEA69AC354}" type="presOf" srcId="{6692804F-E857-4EE3-997E-6A788E6072C7}" destId="{58B8B94E-1884-4AA0-BE68-F69D98A81A59}" srcOrd="0" destOrd="0" presId="urn:microsoft.com/office/officeart/2005/8/layout/orgChart1"/>
    <dgm:cxn modelId="{1A31DD20-D8FB-4299-A5C5-598A2CB1B498}" srcId="{1331F27B-A312-4F28-93C9-C8BC7EF09B44}" destId="{5E8802FF-B1D3-46FD-93C5-852870490820}" srcOrd="0" destOrd="0" parTransId="{A7102AB3-6357-4048-A8FC-FDFF1746A7ED}" sibTransId="{80A6E0F5-1850-4528-B44C-F715C9CC7914}"/>
    <dgm:cxn modelId="{CCCCB7B6-65A0-472E-902B-76EA8D4B36DD}" srcId="{3C04A9CB-98DF-4EFF-BD2A-6FB24B5C43C0}" destId="{38B15A0B-35AB-4AE1-B84E-CDED7C385024}" srcOrd="3" destOrd="0" parTransId="{46B45F9C-161C-4B7B-8B44-31D3A7E38C15}" sibTransId="{A8A0A998-2340-44B1-9420-C358E7ECC1A0}"/>
    <dgm:cxn modelId="{C547AA01-42E2-4B32-ACEA-E91234FA7CD4}" type="presOf" srcId="{07CE1A88-A001-4D16-BD63-A1AC313A80F9}" destId="{01009972-B5F9-422B-A84D-444B99DC6F16}" srcOrd="0" destOrd="0" presId="urn:microsoft.com/office/officeart/2005/8/layout/orgChart1"/>
    <dgm:cxn modelId="{6F9CAED4-289D-4D64-ABDD-285C9F261BC0}" type="presOf" srcId="{350A8EE3-1A38-4A24-A0BF-38988889D34D}" destId="{89DEFBBA-3D49-418F-B452-48ABDF9FB778}" srcOrd="0" destOrd="0" presId="urn:microsoft.com/office/officeart/2005/8/layout/orgChart1"/>
    <dgm:cxn modelId="{3AE71BC8-C1AF-4565-A9B1-9F431054700B}" type="presOf" srcId="{47D16A82-547A-4EFC-AE8F-BE765705B07F}" destId="{610DBB3A-D0D4-41AD-A67D-722A5CAE77AE}" srcOrd="0" destOrd="0" presId="urn:microsoft.com/office/officeart/2005/8/layout/orgChart1"/>
    <dgm:cxn modelId="{CB9446D8-9829-4403-8028-090EC67A4DD8}" type="presOf" srcId="{5E8802FF-B1D3-46FD-93C5-852870490820}" destId="{4D67E40E-0F71-4188-9B94-EF886383AA54}" srcOrd="1" destOrd="0" presId="urn:microsoft.com/office/officeart/2005/8/layout/orgChart1"/>
    <dgm:cxn modelId="{D048473B-95DF-4C38-AA75-4537B73DCF50}" type="presOf" srcId="{38B15A0B-35AB-4AE1-B84E-CDED7C385024}" destId="{F67E308B-438E-451E-83DC-1156B1A0623E}" srcOrd="0" destOrd="0" presId="urn:microsoft.com/office/officeart/2005/8/layout/orgChart1"/>
    <dgm:cxn modelId="{FA5E5429-5490-44B7-A829-1D0488BA9274}" type="presOf" srcId="{5E8802FF-B1D3-46FD-93C5-852870490820}" destId="{19CF43BF-3230-4DAD-9E78-33A6251F2050}" srcOrd="0" destOrd="0" presId="urn:microsoft.com/office/officeart/2005/8/layout/orgChart1"/>
    <dgm:cxn modelId="{B4EC6243-25BE-402C-BCEB-3EFABF48988E}" type="presOf" srcId="{6692804F-E857-4EE3-997E-6A788E6072C7}" destId="{54E6E86A-F875-406D-95AA-84B9B2EBE6BA}" srcOrd="1" destOrd="0" presId="urn:microsoft.com/office/officeart/2005/8/layout/orgChart1"/>
    <dgm:cxn modelId="{70988B1F-585B-4508-9911-5A9CBBAA59EB}" type="presOf" srcId="{07CE1A88-A001-4D16-BD63-A1AC313A80F9}" destId="{13FC66C6-60B2-467E-9521-9550B793A93F}" srcOrd="1" destOrd="0" presId="urn:microsoft.com/office/officeart/2005/8/layout/orgChart1"/>
    <dgm:cxn modelId="{4D419012-BE8D-4FDD-9F7E-40909B617FE7}" type="presOf" srcId="{3C04A9CB-98DF-4EFF-BD2A-6FB24B5C43C0}" destId="{674E62D8-2C1A-4732-96E6-0E2856DBF3F8}" srcOrd="0" destOrd="0" presId="urn:microsoft.com/office/officeart/2005/8/layout/orgChart1"/>
    <dgm:cxn modelId="{12C586F7-43B4-41DE-A394-337E543B8457}" srcId="{3C04A9CB-98DF-4EFF-BD2A-6FB24B5C43C0}" destId="{47D16A82-547A-4EFC-AE8F-BE765705B07F}" srcOrd="2" destOrd="0" parTransId="{350A8EE3-1A38-4A24-A0BF-38988889D34D}" sibTransId="{45CA8457-3835-457E-96B2-26C142088166}"/>
    <dgm:cxn modelId="{309255A5-E760-4C0F-A14B-2039737919B6}" type="presOf" srcId="{47D16A82-547A-4EFC-AE8F-BE765705B07F}" destId="{0E870A3A-435D-457F-B013-380B39C5935B}" srcOrd="1" destOrd="0" presId="urn:microsoft.com/office/officeart/2005/8/layout/orgChart1"/>
    <dgm:cxn modelId="{4935D630-3E66-4031-B39E-DFC89076BAFC}" type="presOf" srcId="{000927D6-3E47-43A3-B85B-A427C8141F79}" destId="{BC5F946B-BB79-4F6C-9B22-37006A85AC50}" srcOrd="0" destOrd="0" presId="urn:microsoft.com/office/officeart/2005/8/layout/orgChart1"/>
    <dgm:cxn modelId="{B88F9329-B0DF-450D-A40E-E044626435EA}" type="presOf" srcId="{38B15A0B-35AB-4AE1-B84E-CDED7C385024}" destId="{47F5C4E7-832A-485B-97F1-7EAA927C1D13}" srcOrd="1" destOrd="0" presId="urn:microsoft.com/office/officeart/2005/8/layout/orgChart1"/>
    <dgm:cxn modelId="{B8F04BF4-3842-44A1-8153-52FF9F7AD0F7}" srcId="{5E8802FF-B1D3-46FD-93C5-852870490820}" destId="{6692804F-E857-4EE3-997E-6A788E6072C7}" srcOrd="0" destOrd="0" parTransId="{000927D6-3E47-43A3-B85B-A427C8141F79}" sibTransId="{71410F08-B226-48F8-A842-005CC7CA5274}"/>
    <dgm:cxn modelId="{30F42A21-75E6-4BDE-B00F-78FE93A18588}" srcId="{5E8802FF-B1D3-46FD-93C5-852870490820}" destId="{07CE1A88-A001-4D16-BD63-A1AC313A80F9}" srcOrd="2" destOrd="0" parTransId="{FB50D556-1891-4356-B2BC-2816C8DCAAD7}" sibTransId="{B8F7431C-E01B-46E5-AE3B-50B07DE73714}"/>
    <dgm:cxn modelId="{ECAB8041-A256-4AD0-B2F2-E006EF234E0B}" type="presOf" srcId="{693878F2-AAB4-413E-ADBC-2DE11D83204B}" destId="{035526A5-72FB-4AEB-90D6-38048DC8A9FD}" srcOrd="0" destOrd="0" presId="urn:microsoft.com/office/officeart/2005/8/layout/orgChart1"/>
    <dgm:cxn modelId="{55007C1A-FABC-4AD8-970D-386DC5ABF624}" type="presOf" srcId="{FB50D556-1891-4356-B2BC-2816C8DCAAD7}" destId="{22F6A482-2260-49B2-ACBA-83098BC83AE6}" srcOrd="0" destOrd="0" presId="urn:microsoft.com/office/officeart/2005/8/layout/orgChart1"/>
    <dgm:cxn modelId="{97B33BB7-6D5B-4556-BFFA-932B68141C99}" type="presOf" srcId="{61ABA8A3-1A67-4478-9679-48163AE874B1}" destId="{1091D084-383B-4279-BD0C-E27B20B6FD0B}" srcOrd="0" destOrd="0" presId="urn:microsoft.com/office/officeart/2005/8/layout/orgChart1"/>
    <dgm:cxn modelId="{C1FC1B7F-95A1-4ED2-B0CA-BA0749171B54}" type="presOf" srcId="{F1A42DBD-EB5A-4ED6-B02F-6A84068D412F}" destId="{EBB373E6-C66F-4565-B6DD-B0C0DDD8E0E7}" srcOrd="0" destOrd="0" presId="urn:microsoft.com/office/officeart/2005/8/layout/orgChart1"/>
    <dgm:cxn modelId="{B5BC7B86-EC13-445A-8DC7-96C39BB840EC}" type="presOf" srcId="{795956B0-DCDE-4724-B1ED-C83A87D06B06}" destId="{FA5FA334-1BD8-490D-B76C-04F8CB097E4A}" srcOrd="0" destOrd="0" presId="urn:microsoft.com/office/officeart/2005/8/layout/orgChart1"/>
    <dgm:cxn modelId="{2D533B59-1E2C-4F1A-8EFE-8F75C3071D5A}" type="presOf" srcId="{3C04A9CB-98DF-4EFF-BD2A-6FB24B5C43C0}" destId="{2D9F7BC6-1CF7-499A-BFD5-5EB5A4F5F1F7}" srcOrd="1" destOrd="0" presId="urn:microsoft.com/office/officeart/2005/8/layout/orgChart1"/>
    <dgm:cxn modelId="{FC38F64D-11FD-4626-9E35-E7BFD387663C}" type="presParOf" srcId="{97C15828-7B38-4EC6-B5FC-CA3BAAEB2A3F}" destId="{A3F9E060-6CBB-480A-B348-62C1FA00E5C8}" srcOrd="0" destOrd="0" presId="urn:microsoft.com/office/officeart/2005/8/layout/orgChart1"/>
    <dgm:cxn modelId="{18B01528-3DCB-43F7-9A59-4F62169B7A7B}" type="presParOf" srcId="{A3F9E060-6CBB-480A-B348-62C1FA00E5C8}" destId="{4A3CF0AF-7FAE-4650-8287-1F3D6EB9F13B}" srcOrd="0" destOrd="0" presId="urn:microsoft.com/office/officeart/2005/8/layout/orgChart1"/>
    <dgm:cxn modelId="{F8F4B3BE-BE62-488B-A946-887877EFD85D}" type="presParOf" srcId="{4A3CF0AF-7FAE-4650-8287-1F3D6EB9F13B}" destId="{19CF43BF-3230-4DAD-9E78-33A6251F2050}" srcOrd="0" destOrd="0" presId="urn:microsoft.com/office/officeart/2005/8/layout/orgChart1"/>
    <dgm:cxn modelId="{902CB233-98AD-43C3-BD34-FB2DC1CD2DC0}" type="presParOf" srcId="{4A3CF0AF-7FAE-4650-8287-1F3D6EB9F13B}" destId="{4D67E40E-0F71-4188-9B94-EF886383AA54}" srcOrd="1" destOrd="0" presId="urn:microsoft.com/office/officeart/2005/8/layout/orgChart1"/>
    <dgm:cxn modelId="{385FC07A-C69A-41AA-9F7A-132ABBC3AE81}" type="presParOf" srcId="{A3F9E060-6CBB-480A-B348-62C1FA00E5C8}" destId="{13A394C7-1936-4A74-A956-D614B270800C}" srcOrd="1" destOrd="0" presId="urn:microsoft.com/office/officeart/2005/8/layout/orgChart1"/>
    <dgm:cxn modelId="{782D8E16-E5BA-48F2-8698-1D6100A812F1}" type="presParOf" srcId="{13A394C7-1936-4A74-A956-D614B270800C}" destId="{BC5F946B-BB79-4F6C-9B22-37006A85AC50}" srcOrd="0" destOrd="0" presId="urn:microsoft.com/office/officeart/2005/8/layout/orgChart1"/>
    <dgm:cxn modelId="{6E595D38-A799-4131-AF01-879E02849411}" type="presParOf" srcId="{13A394C7-1936-4A74-A956-D614B270800C}" destId="{D5432AA8-6D0A-4D20-8461-65AB52E956E5}" srcOrd="1" destOrd="0" presId="urn:microsoft.com/office/officeart/2005/8/layout/orgChart1"/>
    <dgm:cxn modelId="{7895F0D2-7E25-415D-8AC0-7EF8D31A0D36}" type="presParOf" srcId="{D5432AA8-6D0A-4D20-8461-65AB52E956E5}" destId="{1C8400D8-981D-4314-B8D3-9AD658FCE9E3}" srcOrd="0" destOrd="0" presId="urn:microsoft.com/office/officeart/2005/8/layout/orgChart1"/>
    <dgm:cxn modelId="{1E588114-B774-4533-ACF4-CCBAC89E1C88}" type="presParOf" srcId="{1C8400D8-981D-4314-B8D3-9AD658FCE9E3}" destId="{58B8B94E-1884-4AA0-BE68-F69D98A81A59}" srcOrd="0" destOrd="0" presId="urn:microsoft.com/office/officeart/2005/8/layout/orgChart1"/>
    <dgm:cxn modelId="{B0DC67B1-B8AC-4BD0-9B53-980C0DDA7A5A}" type="presParOf" srcId="{1C8400D8-981D-4314-B8D3-9AD658FCE9E3}" destId="{54E6E86A-F875-406D-95AA-84B9B2EBE6BA}" srcOrd="1" destOrd="0" presId="urn:microsoft.com/office/officeart/2005/8/layout/orgChart1"/>
    <dgm:cxn modelId="{81D16720-21EA-4F54-9ECC-1BCB6A9728A1}" type="presParOf" srcId="{D5432AA8-6D0A-4D20-8461-65AB52E956E5}" destId="{846D3C3E-745F-468E-B6B8-72634E130778}" srcOrd="1" destOrd="0" presId="urn:microsoft.com/office/officeart/2005/8/layout/orgChart1"/>
    <dgm:cxn modelId="{C25EBE66-20EB-41A5-B76F-C8947186F4FB}" type="presParOf" srcId="{D5432AA8-6D0A-4D20-8461-65AB52E956E5}" destId="{57EF112D-3527-4C9E-9944-CF5D935C59E1}" srcOrd="2" destOrd="0" presId="urn:microsoft.com/office/officeart/2005/8/layout/orgChart1"/>
    <dgm:cxn modelId="{864AA6EE-4C1C-47DC-A1E8-25AD3659C6D7}" type="presParOf" srcId="{13A394C7-1936-4A74-A956-D614B270800C}" destId="{D362749D-FFFF-491F-B4AE-395109A66D83}" srcOrd="2" destOrd="0" presId="urn:microsoft.com/office/officeart/2005/8/layout/orgChart1"/>
    <dgm:cxn modelId="{78902F2B-E948-4871-A041-85F93AEBED02}" type="presParOf" srcId="{13A394C7-1936-4A74-A956-D614B270800C}" destId="{AD03DB73-9B16-49C7-95B5-D1E66553DEC0}" srcOrd="3" destOrd="0" presId="urn:microsoft.com/office/officeart/2005/8/layout/orgChart1"/>
    <dgm:cxn modelId="{89EF9268-A29B-4851-B0B2-90AEA5E280A4}" type="presParOf" srcId="{AD03DB73-9B16-49C7-95B5-D1E66553DEC0}" destId="{EA92900A-095E-4870-8F13-4329737B1BEC}" srcOrd="0" destOrd="0" presId="urn:microsoft.com/office/officeart/2005/8/layout/orgChart1"/>
    <dgm:cxn modelId="{1A2E1C67-0CE6-462B-A089-832044A81C66}" type="presParOf" srcId="{EA92900A-095E-4870-8F13-4329737B1BEC}" destId="{674E62D8-2C1A-4732-96E6-0E2856DBF3F8}" srcOrd="0" destOrd="0" presId="urn:microsoft.com/office/officeart/2005/8/layout/orgChart1"/>
    <dgm:cxn modelId="{3EEAE4B8-0FB0-4C57-99F5-0AD388637E21}" type="presParOf" srcId="{EA92900A-095E-4870-8F13-4329737B1BEC}" destId="{2D9F7BC6-1CF7-499A-BFD5-5EB5A4F5F1F7}" srcOrd="1" destOrd="0" presId="urn:microsoft.com/office/officeart/2005/8/layout/orgChart1"/>
    <dgm:cxn modelId="{0EC3613A-7BD0-4A11-A475-0F8E40CE081C}" type="presParOf" srcId="{AD03DB73-9B16-49C7-95B5-D1E66553DEC0}" destId="{33A72FE7-791C-45D7-AC47-F7AD2186DD85}" srcOrd="1" destOrd="0" presId="urn:microsoft.com/office/officeart/2005/8/layout/orgChart1"/>
    <dgm:cxn modelId="{2473064E-781C-4C6B-9F24-D45AFCCBE55F}" type="presParOf" srcId="{33A72FE7-791C-45D7-AC47-F7AD2186DD85}" destId="{1091D084-383B-4279-BD0C-E27B20B6FD0B}" srcOrd="0" destOrd="0" presId="urn:microsoft.com/office/officeart/2005/8/layout/orgChart1"/>
    <dgm:cxn modelId="{3937A1BE-15A2-4C7F-A9EF-A6B3158B653C}" type="presParOf" srcId="{33A72FE7-791C-45D7-AC47-F7AD2186DD85}" destId="{C646ECE2-82B7-4E4A-B5DD-4C7EC51B61ED}" srcOrd="1" destOrd="0" presId="urn:microsoft.com/office/officeart/2005/8/layout/orgChart1"/>
    <dgm:cxn modelId="{5F294FF3-8271-4DB1-B741-3C441C42E833}" type="presParOf" srcId="{C646ECE2-82B7-4E4A-B5DD-4C7EC51B61ED}" destId="{6DADF44D-5BBF-4BE9-8396-DA1579B38A8F}" srcOrd="0" destOrd="0" presId="urn:microsoft.com/office/officeart/2005/8/layout/orgChart1"/>
    <dgm:cxn modelId="{B58952DD-62C5-4BC5-AF0E-FFFD37870C33}" type="presParOf" srcId="{6DADF44D-5BBF-4BE9-8396-DA1579B38A8F}" destId="{FA5FA334-1BD8-490D-B76C-04F8CB097E4A}" srcOrd="0" destOrd="0" presId="urn:microsoft.com/office/officeart/2005/8/layout/orgChart1"/>
    <dgm:cxn modelId="{41A9AAB8-9918-4157-BEDA-2FBE9DEA38F8}" type="presParOf" srcId="{6DADF44D-5BBF-4BE9-8396-DA1579B38A8F}" destId="{F37D1D6F-022D-41B9-BD29-48D78049F066}" srcOrd="1" destOrd="0" presId="urn:microsoft.com/office/officeart/2005/8/layout/orgChart1"/>
    <dgm:cxn modelId="{8D4128E5-3F12-4AC9-9DDC-695605CFA184}" type="presParOf" srcId="{C646ECE2-82B7-4E4A-B5DD-4C7EC51B61ED}" destId="{9CA8AE26-00C9-4345-BBBC-5F64789C869B}" srcOrd="1" destOrd="0" presId="urn:microsoft.com/office/officeart/2005/8/layout/orgChart1"/>
    <dgm:cxn modelId="{A24B7157-B5D5-49A2-AAA6-516BAA371DA2}" type="presParOf" srcId="{C646ECE2-82B7-4E4A-B5DD-4C7EC51B61ED}" destId="{BE21084D-5DF1-4982-A591-C89740F63420}" srcOrd="2" destOrd="0" presId="urn:microsoft.com/office/officeart/2005/8/layout/orgChart1"/>
    <dgm:cxn modelId="{0B79E894-BFA5-4483-81BC-1C2058ACC8D4}" type="presParOf" srcId="{33A72FE7-791C-45D7-AC47-F7AD2186DD85}" destId="{EBB373E6-C66F-4565-B6DD-B0C0DDD8E0E7}" srcOrd="2" destOrd="0" presId="urn:microsoft.com/office/officeart/2005/8/layout/orgChart1"/>
    <dgm:cxn modelId="{1C3476C0-B5F1-4122-A311-A4FF0F7B48C2}" type="presParOf" srcId="{33A72FE7-791C-45D7-AC47-F7AD2186DD85}" destId="{D648A225-C2E2-496D-AA65-83364BD3DC58}" srcOrd="3" destOrd="0" presId="urn:microsoft.com/office/officeart/2005/8/layout/orgChart1"/>
    <dgm:cxn modelId="{719DB7C9-24C3-43E9-BE8E-E66095EF4DC8}" type="presParOf" srcId="{D648A225-C2E2-496D-AA65-83364BD3DC58}" destId="{755150E2-C1F4-4518-A65D-35F20871D057}" srcOrd="0" destOrd="0" presId="urn:microsoft.com/office/officeart/2005/8/layout/orgChart1"/>
    <dgm:cxn modelId="{1BEB30EF-E384-4D62-ACBD-4B451EDFCD56}" type="presParOf" srcId="{755150E2-C1F4-4518-A65D-35F20871D057}" destId="{035526A5-72FB-4AEB-90D6-38048DC8A9FD}" srcOrd="0" destOrd="0" presId="urn:microsoft.com/office/officeart/2005/8/layout/orgChart1"/>
    <dgm:cxn modelId="{AC47AF7F-9978-4884-88A6-CF9E9F8863A2}" type="presParOf" srcId="{755150E2-C1F4-4518-A65D-35F20871D057}" destId="{993FFC6D-3DEF-4934-8AD2-D50AD443FC8B}" srcOrd="1" destOrd="0" presId="urn:microsoft.com/office/officeart/2005/8/layout/orgChart1"/>
    <dgm:cxn modelId="{A04CC835-1C9F-453F-A1F0-3154F1A40F0E}" type="presParOf" srcId="{D648A225-C2E2-496D-AA65-83364BD3DC58}" destId="{B1F2850D-830A-4002-8BA2-60877D1A199B}" srcOrd="1" destOrd="0" presId="urn:microsoft.com/office/officeart/2005/8/layout/orgChart1"/>
    <dgm:cxn modelId="{7312EC51-E2B2-4E63-A1C6-DBFE2AE92690}" type="presParOf" srcId="{D648A225-C2E2-496D-AA65-83364BD3DC58}" destId="{7B188545-E6E0-484E-97D1-1E6A31E55876}" srcOrd="2" destOrd="0" presId="urn:microsoft.com/office/officeart/2005/8/layout/orgChart1"/>
    <dgm:cxn modelId="{D46211DF-73EC-49E7-AA51-69A6A60E4A1D}" type="presParOf" srcId="{33A72FE7-791C-45D7-AC47-F7AD2186DD85}" destId="{89DEFBBA-3D49-418F-B452-48ABDF9FB778}" srcOrd="4" destOrd="0" presId="urn:microsoft.com/office/officeart/2005/8/layout/orgChart1"/>
    <dgm:cxn modelId="{590F56E9-F6A2-4A06-B165-BF361BBE8D5B}" type="presParOf" srcId="{33A72FE7-791C-45D7-AC47-F7AD2186DD85}" destId="{98EB4688-9998-42F6-85B6-0BE120F5F34F}" srcOrd="5" destOrd="0" presId="urn:microsoft.com/office/officeart/2005/8/layout/orgChart1"/>
    <dgm:cxn modelId="{AE8EE26C-1142-4335-9788-3C8420F72F3A}" type="presParOf" srcId="{98EB4688-9998-42F6-85B6-0BE120F5F34F}" destId="{72333944-27C9-4775-9773-3B634A4C375E}" srcOrd="0" destOrd="0" presId="urn:microsoft.com/office/officeart/2005/8/layout/orgChart1"/>
    <dgm:cxn modelId="{69B1AEE1-8C71-428C-98DD-39CD22968A8E}" type="presParOf" srcId="{72333944-27C9-4775-9773-3B634A4C375E}" destId="{610DBB3A-D0D4-41AD-A67D-722A5CAE77AE}" srcOrd="0" destOrd="0" presId="urn:microsoft.com/office/officeart/2005/8/layout/orgChart1"/>
    <dgm:cxn modelId="{B03CDBD0-78E6-41E3-BFF9-728C73525BBF}" type="presParOf" srcId="{72333944-27C9-4775-9773-3B634A4C375E}" destId="{0E870A3A-435D-457F-B013-380B39C5935B}" srcOrd="1" destOrd="0" presId="urn:microsoft.com/office/officeart/2005/8/layout/orgChart1"/>
    <dgm:cxn modelId="{8626DF7B-0B40-4257-81F8-5F2F31C62705}" type="presParOf" srcId="{98EB4688-9998-42F6-85B6-0BE120F5F34F}" destId="{0924ABCA-B44D-4F0D-B9DF-AAF3E8828E9A}" srcOrd="1" destOrd="0" presId="urn:microsoft.com/office/officeart/2005/8/layout/orgChart1"/>
    <dgm:cxn modelId="{8095CD14-A50B-433D-BB94-1029FE9CCBC8}" type="presParOf" srcId="{98EB4688-9998-42F6-85B6-0BE120F5F34F}" destId="{BFBEA65D-8134-4D8C-AAD5-13C04A7DB377}" srcOrd="2" destOrd="0" presId="urn:microsoft.com/office/officeart/2005/8/layout/orgChart1"/>
    <dgm:cxn modelId="{D0A9B72C-F535-4524-8FB5-9BAF8E57D645}" type="presParOf" srcId="{33A72FE7-791C-45D7-AC47-F7AD2186DD85}" destId="{22596456-8985-4739-8D5A-191EE4AE8B69}" srcOrd="6" destOrd="0" presId="urn:microsoft.com/office/officeart/2005/8/layout/orgChart1"/>
    <dgm:cxn modelId="{58B17311-4EF6-48C1-8C91-1F85579992F0}" type="presParOf" srcId="{33A72FE7-791C-45D7-AC47-F7AD2186DD85}" destId="{A1C872AF-F14F-4D28-A16E-3F9C35863C98}" srcOrd="7" destOrd="0" presId="urn:microsoft.com/office/officeart/2005/8/layout/orgChart1"/>
    <dgm:cxn modelId="{4CEEA589-48BA-4AB4-9201-4B9CE811825E}" type="presParOf" srcId="{A1C872AF-F14F-4D28-A16E-3F9C35863C98}" destId="{2C9BA593-BAE2-4AEA-ADFB-3684634AF772}" srcOrd="0" destOrd="0" presId="urn:microsoft.com/office/officeart/2005/8/layout/orgChart1"/>
    <dgm:cxn modelId="{8A0D9DBF-6CD3-420B-884B-4F3B292E8FD5}" type="presParOf" srcId="{2C9BA593-BAE2-4AEA-ADFB-3684634AF772}" destId="{F67E308B-438E-451E-83DC-1156B1A0623E}" srcOrd="0" destOrd="0" presId="urn:microsoft.com/office/officeart/2005/8/layout/orgChart1"/>
    <dgm:cxn modelId="{FE7B5215-D7A2-47A7-951A-EDDF6E4F1430}" type="presParOf" srcId="{2C9BA593-BAE2-4AEA-ADFB-3684634AF772}" destId="{47F5C4E7-832A-485B-97F1-7EAA927C1D13}" srcOrd="1" destOrd="0" presId="urn:microsoft.com/office/officeart/2005/8/layout/orgChart1"/>
    <dgm:cxn modelId="{6513CD40-32CE-4427-AFAC-8662BA5ABA6C}" type="presParOf" srcId="{A1C872AF-F14F-4D28-A16E-3F9C35863C98}" destId="{118A445A-8437-4CAC-837C-091AFC1F6645}" srcOrd="1" destOrd="0" presId="urn:microsoft.com/office/officeart/2005/8/layout/orgChart1"/>
    <dgm:cxn modelId="{EF0F0B53-D749-4F14-B12F-C529143D929B}" type="presParOf" srcId="{A1C872AF-F14F-4D28-A16E-3F9C35863C98}" destId="{C29F02AB-8365-4B72-BD40-23D16BEE119A}" srcOrd="2" destOrd="0" presId="urn:microsoft.com/office/officeart/2005/8/layout/orgChart1"/>
    <dgm:cxn modelId="{46CCDABA-9801-4C80-8F7A-D17D683ED91D}" type="presParOf" srcId="{AD03DB73-9B16-49C7-95B5-D1E66553DEC0}" destId="{7E71C6EC-35E4-4F62-9CBD-04A1D8AC1792}" srcOrd="2" destOrd="0" presId="urn:microsoft.com/office/officeart/2005/8/layout/orgChart1"/>
    <dgm:cxn modelId="{E3B8025C-8406-4721-8591-6D627965C325}" type="presParOf" srcId="{13A394C7-1936-4A74-A956-D614B270800C}" destId="{22F6A482-2260-49B2-ACBA-83098BC83AE6}" srcOrd="4" destOrd="0" presId="urn:microsoft.com/office/officeart/2005/8/layout/orgChart1"/>
    <dgm:cxn modelId="{2856C9C1-7A23-4DA2-88BA-1858070A3C03}" type="presParOf" srcId="{13A394C7-1936-4A74-A956-D614B270800C}" destId="{CE60A196-B739-4315-ABF9-AC810C6BAA48}" srcOrd="5" destOrd="0" presId="urn:microsoft.com/office/officeart/2005/8/layout/orgChart1"/>
    <dgm:cxn modelId="{5BEBBEA9-F920-4876-B595-783CFE56F6C8}" type="presParOf" srcId="{CE60A196-B739-4315-ABF9-AC810C6BAA48}" destId="{D1EFF256-F3AB-4C66-B29F-44DBDA4B425C}" srcOrd="0" destOrd="0" presId="urn:microsoft.com/office/officeart/2005/8/layout/orgChart1"/>
    <dgm:cxn modelId="{2526C836-E939-46D9-88DE-D3DDBDAACE66}" type="presParOf" srcId="{D1EFF256-F3AB-4C66-B29F-44DBDA4B425C}" destId="{01009972-B5F9-422B-A84D-444B99DC6F16}" srcOrd="0" destOrd="0" presId="urn:microsoft.com/office/officeart/2005/8/layout/orgChart1"/>
    <dgm:cxn modelId="{76F5804F-C623-4C9D-8A94-E8D70601899E}" type="presParOf" srcId="{D1EFF256-F3AB-4C66-B29F-44DBDA4B425C}" destId="{13FC66C6-60B2-467E-9521-9550B793A93F}" srcOrd="1" destOrd="0" presId="urn:microsoft.com/office/officeart/2005/8/layout/orgChart1"/>
    <dgm:cxn modelId="{29D251E1-B9D7-4A5B-9320-C6D6039D9974}" type="presParOf" srcId="{CE60A196-B739-4315-ABF9-AC810C6BAA48}" destId="{D712857E-B1A0-4448-824B-F1E7FBC0A963}" srcOrd="1" destOrd="0" presId="urn:microsoft.com/office/officeart/2005/8/layout/orgChart1"/>
    <dgm:cxn modelId="{4B358336-94BE-49F9-B79D-B27D0159077C}" type="presParOf" srcId="{CE60A196-B739-4315-ABF9-AC810C6BAA48}" destId="{D64AEB96-85DB-4A6D-9A4A-9FC325A0A7B7}" srcOrd="2" destOrd="0" presId="urn:microsoft.com/office/officeart/2005/8/layout/orgChart1"/>
    <dgm:cxn modelId="{9410C7C8-F990-4519-9D26-C3DB36F07603}" type="presParOf" srcId="{A3F9E060-6CBB-480A-B348-62C1FA00E5C8}" destId="{60D21E2F-C6A6-4BCC-AB82-329D07FF4724}" srcOrd="2" destOrd="0" presId="urn:microsoft.com/office/officeart/2005/8/layout/orgChart1"/>
  </dgm:cxnLst>
  <dgm:bg>
    <a:noFill/>
    <a:effectLst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CCEB44-01FE-42BE-AF3B-4CE61DE8984F}">
      <dsp:nvSpPr>
        <dsp:cNvPr id="0" name=""/>
        <dsp:cNvSpPr/>
      </dsp:nvSpPr>
      <dsp:spPr>
        <a:xfrm>
          <a:off x="0" y="335336"/>
          <a:ext cx="4536503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083" tIns="291592" rIns="352083" bIns="99568" numCol="1" spcCol="1270" anchor="t" anchorCtr="0">
          <a:noAutofit/>
        </a:bodyPr>
        <a:lstStyle/>
        <a:p>
          <a:pPr marL="11430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0" lang="ru-RU" sz="14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0" y="335336"/>
        <a:ext cx="4536503" cy="352800"/>
      </dsp:txXfrm>
    </dsp:sp>
    <dsp:sp modelId="{B64D3453-06F8-4004-BE8E-5F070CFCC1C6}">
      <dsp:nvSpPr>
        <dsp:cNvPr id="0" name=""/>
        <dsp:cNvSpPr/>
      </dsp:nvSpPr>
      <dsp:spPr>
        <a:xfrm>
          <a:off x="205863" y="113368"/>
          <a:ext cx="4319420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28" tIns="0" rIns="120028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Студенты (учащиеся) </a:t>
          </a:r>
          <a:r>
            <a:rPr kumimoji="0" lang="ru-RU" sz="16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17,2</a:t>
          </a:r>
          <a: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тыс. чел. </a:t>
          </a:r>
          <a:r>
            <a:rPr kumimoji="0" lang="ru-RU" sz="16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(1,8%)</a:t>
          </a:r>
          <a:endParaRPr lang="ru-RU" sz="1600" kern="1200" dirty="0"/>
        </a:p>
      </dsp:txBody>
      <dsp:txXfrm>
        <a:off x="205863" y="113368"/>
        <a:ext cx="4319420" cy="413280"/>
      </dsp:txXfrm>
    </dsp:sp>
    <dsp:sp modelId="{CF50C78B-3909-4B47-94F9-7CD9E449A476}">
      <dsp:nvSpPr>
        <dsp:cNvPr id="0" name=""/>
        <dsp:cNvSpPr/>
      </dsp:nvSpPr>
      <dsp:spPr>
        <a:xfrm>
          <a:off x="0" y="970376"/>
          <a:ext cx="4536503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083" tIns="291592" rIns="352083" bIns="99568" numCol="1" spcCol="1270" anchor="t" anchorCtr="0">
          <a:noAutofit/>
        </a:bodyPr>
        <a:lstStyle/>
        <a:p>
          <a:pPr marL="11430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0" lang="ru-RU" sz="14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0" y="970376"/>
        <a:ext cx="4536503" cy="352800"/>
      </dsp:txXfrm>
    </dsp:sp>
    <dsp:sp modelId="{78A00E89-8C49-4385-B483-380F84456D31}">
      <dsp:nvSpPr>
        <dsp:cNvPr id="0" name=""/>
        <dsp:cNvSpPr/>
      </dsp:nvSpPr>
      <dsp:spPr>
        <a:xfrm>
          <a:off x="215971" y="763736"/>
          <a:ext cx="4319420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28" tIns="0" rIns="12002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Пенсионеры </a:t>
          </a:r>
          <a:r>
            <a:rPr kumimoji="0" lang="ru-RU" sz="16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164,2</a:t>
          </a:r>
          <a: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тыс. чел. </a:t>
          </a:r>
          <a:r>
            <a:rPr kumimoji="0" lang="ru-RU" sz="16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(17,3%)</a:t>
          </a:r>
          <a:endParaRPr lang="ru-RU" sz="1600" kern="1200" dirty="0"/>
        </a:p>
      </dsp:txBody>
      <dsp:txXfrm>
        <a:off x="215971" y="763736"/>
        <a:ext cx="4319420" cy="413280"/>
      </dsp:txXfrm>
    </dsp:sp>
    <dsp:sp modelId="{2DEB8470-B1A8-442B-AA42-C24556EEFFE6}">
      <dsp:nvSpPr>
        <dsp:cNvPr id="0" name=""/>
        <dsp:cNvSpPr/>
      </dsp:nvSpPr>
      <dsp:spPr>
        <a:xfrm>
          <a:off x="0" y="2143222"/>
          <a:ext cx="4536503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083" tIns="291592" rIns="352083" bIns="99568" numCol="1" spcCol="1270" anchor="t" anchorCtr="0">
          <a:noAutofit/>
        </a:bodyPr>
        <a:lstStyle/>
        <a:p>
          <a:pPr marL="11430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0" lang="ru-RU" sz="14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0" y="2143222"/>
        <a:ext cx="4536503" cy="352800"/>
      </dsp:txXfrm>
    </dsp:sp>
    <dsp:sp modelId="{9FFE3F1D-0BF7-4239-AFC2-700A5A228B5C}">
      <dsp:nvSpPr>
        <dsp:cNvPr id="0" name=""/>
        <dsp:cNvSpPr/>
      </dsp:nvSpPr>
      <dsp:spPr>
        <a:xfrm>
          <a:off x="218629" y="1398776"/>
          <a:ext cx="4316814" cy="9510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28" tIns="0" rIns="120028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Лица, получающие пособие (кроме пособия </a:t>
          </a:r>
          <a:b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</a:br>
          <a: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по безработице) и лица, имеющие другой вид государственного обеспечения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22,1</a:t>
          </a:r>
          <a: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тыс. чел. </a:t>
          </a:r>
          <a:r>
            <a:rPr kumimoji="0" lang="ru-RU" sz="16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(2,3%)</a:t>
          </a:r>
          <a:endParaRPr lang="ru-RU" sz="1600" kern="1200" dirty="0"/>
        </a:p>
      </dsp:txBody>
      <dsp:txXfrm>
        <a:off x="218629" y="1398776"/>
        <a:ext cx="4316814" cy="951085"/>
      </dsp:txXfrm>
    </dsp:sp>
    <dsp:sp modelId="{BC9E21FD-97F1-4EBE-853C-3CED5A5B4951}">
      <dsp:nvSpPr>
        <dsp:cNvPr id="0" name=""/>
        <dsp:cNvSpPr/>
      </dsp:nvSpPr>
      <dsp:spPr>
        <a:xfrm>
          <a:off x="0" y="2843903"/>
          <a:ext cx="4536503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083" tIns="291592" rIns="352083" bIns="99568" numCol="1" spcCol="1270" anchor="t" anchorCtr="0">
          <a:noAutofit/>
        </a:bodyPr>
        <a:lstStyle/>
        <a:p>
          <a:pPr marL="11430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0" lang="ru-RU" sz="14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0" y="2843903"/>
        <a:ext cx="4536503" cy="352800"/>
      </dsp:txXfrm>
    </dsp:sp>
    <dsp:sp modelId="{73580C4A-582A-41BD-9207-8B0606C30E54}">
      <dsp:nvSpPr>
        <dsp:cNvPr id="0" name=""/>
        <dsp:cNvSpPr/>
      </dsp:nvSpPr>
      <dsp:spPr>
        <a:xfrm>
          <a:off x="215971" y="2571622"/>
          <a:ext cx="4319420" cy="4789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28" tIns="0" rIns="120028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Работающие в личном подсобном хозяйстве</a:t>
          </a:r>
          <a:b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</a:br>
          <a: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</a:t>
          </a:r>
          <a:r>
            <a:rPr kumimoji="0" lang="ru-RU" sz="16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33,7</a:t>
          </a:r>
          <a: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тыс. чел. </a:t>
          </a:r>
          <a:r>
            <a:rPr kumimoji="0" lang="ru-RU" sz="16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(3,6%)</a:t>
          </a:r>
          <a:endParaRPr kumimoji="0" lang="ru-RU" sz="16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215971" y="2571622"/>
        <a:ext cx="4319420" cy="478921"/>
      </dsp:txXfrm>
    </dsp:sp>
    <dsp:sp modelId="{18AA05F6-19E3-400E-B307-B88C25C3B3AF}">
      <dsp:nvSpPr>
        <dsp:cNvPr id="0" name=""/>
        <dsp:cNvSpPr/>
      </dsp:nvSpPr>
      <dsp:spPr>
        <a:xfrm>
          <a:off x="0" y="3478943"/>
          <a:ext cx="4536503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083" tIns="291592" rIns="352083" bIns="99568" numCol="1" spcCol="1270" anchor="t" anchorCtr="0">
          <a:noAutofit/>
        </a:bodyPr>
        <a:lstStyle/>
        <a:p>
          <a:pPr marL="11430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0" lang="ru-RU" sz="14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0" y="3478943"/>
        <a:ext cx="4536503" cy="352800"/>
      </dsp:txXfrm>
    </dsp:sp>
    <dsp:sp modelId="{85216455-9BEF-4A33-AA9D-DCD5FBF870F6}">
      <dsp:nvSpPr>
        <dsp:cNvPr id="0" name=""/>
        <dsp:cNvSpPr/>
      </dsp:nvSpPr>
      <dsp:spPr>
        <a:xfrm>
          <a:off x="222616" y="3272303"/>
          <a:ext cx="4312763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28" tIns="0" rIns="120028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Прочие  </a:t>
          </a:r>
          <a:r>
            <a:rPr kumimoji="0" lang="ru-RU" sz="16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67,3</a:t>
          </a:r>
          <a: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тыс. чел. </a:t>
          </a:r>
          <a:r>
            <a:rPr kumimoji="0" lang="ru-RU" sz="16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(7,1%)</a:t>
          </a:r>
          <a:endParaRPr lang="ru-RU" sz="1600" kern="1200" dirty="0"/>
        </a:p>
      </dsp:txBody>
      <dsp:txXfrm>
        <a:off x="222616" y="3272303"/>
        <a:ext cx="4312763" cy="4132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E0D488-F895-4796-98D1-BBB0E6EAFD61}">
      <dsp:nvSpPr>
        <dsp:cNvPr id="0" name=""/>
        <dsp:cNvSpPr/>
      </dsp:nvSpPr>
      <dsp:spPr>
        <a:xfrm>
          <a:off x="0" y="395149"/>
          <a:ext cx="2952327" cy="73080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29133" tIns="604012" rIns="229133" bIns="99568" numCol="1" spcCol="1270" anchor="t" anchorCtr="0">
          <a:noAutofit/>
        </a:bodyPr>
        <a:lstStyle/>
        <a:p>
          <a:pPr marL="11430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>
        <a:off x="0" y="395149"/>
        <a:ext cx="2952327" cy="730800"/>
      </dsp:txXfrm>
    </dsp:sp>
    <dsp:sp modelId="{1E97D56C-5576-493E-94FD-3F92137F3281}">
      <dsp:nvSpPr>
        <dsp:cNvPr id="0" name=""/>
        <dsp:cNvSpPr/>
      </dsp:nvSpPr>
      <dsp:spPr>
        <a:xfrm>
          <a:off x="205976" y="0"/>
          <a:ext cx="2703110" cy="80671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78114" tIns="0" rIns="78114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Занятые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547,1</a:t>
          </a:r>
          <a: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тыс. человек </a:t>
          </a:r>
          <a:r>
            <a:rPr kumimoji="0" lang="ru-RU" sz="16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(57,6%)</a:t>
          </a:r>
          <a:endParaRPr lang="ru-RU" sz="1600" kern="1200" dirty="0"/>
        </a:p>
      </dsp:txBody>
      <dsp:txXfrm>
        <a:off x="205976" y="0"/>
        <a:ext cx="2703110" cy="806718"/>
      </dsp:txXfrm>
    </dsp:sp>
    <dsp:sp modelId="{CB214396-2BBF-4D4E-95A3-D420BD8AC55E}">
      <dsp:nvSpPr>
        <dsp:cNvPr id="0" name=""/>
        <dsp:cNvSpPr/>
      </dsp:nvSpPr>
      <dsp:spPr>
        <a:xfrm>
          <a:off x="0" y="1701001"/>
          <a:ext cx="2952327" cy="73080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29133" tIns="604012" rIns="229133" bIns="99568" numCol="1" spcCol="1270" anchor="t" anchorCtr="0">
          <a:noAutofit/>
        </a:bodyPr>
        <a:lstStyle/>
        <a:p>
          <a:pPr marL="11430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>
        <a:off x="0" y="1701001"/>
        <a:ext cx="2952327" cy="730800"/>
      </dsp:txXfrm>
    </dsp:sp>
    <dsp:sp modelId="{78E7965C-42AD-4EE5-97EA-E2215EAD5B6E}">
      <dsp:nvSpPr>
        <dsp:cNvPr id="0" name=""/>
        <dsp:cNvSpPr/>
      </dsp:nvSpPr>
      <dsp:spPr>
        <a:xfrm>
          <a:off x="147616" y="1282549"/>
          <a:ext cx="2737622" cy="84649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78114" tIns="0" rIns="78114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Безработные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60,4 </a:t>
          </a:r>
          <a:r>
            <a:rPr kumimoji="0" lang="ru-RU" sz="14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тыс. человек </a:t>
          </a:r>
          <a:r>
            <a:rPr kumimoji="0" lang="ru-RU" sz="1600" b="1" i="0" u="none" strike="noStrike" kern="1200" cap="none" normalizeH="0" baseline="0" dirty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(6,3%)</a:t>
          </a:r>
          <a:endParaRPr lang="ru-RU" sz="1600" kern="1200" dirty="0"/>
        </a:p>
      </dsp:txBody>
      <dsp:txXfrm>
        <a:off x="147616" y="1282549"/>
        <a:ext cx="2737622" cy="84649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F6A482-2260-49B2-ACBA-83098BC83AE6}">
      <dsp:nvSpPr>
        <dsp:cNvPr id="0" name=""/>
        <dsp:cNvSpPr/>
      </dsp:nvSpPr>
      <dsp:spPr>
        <a:xfrm>
          <a:off x="4403812" y="1050940"/>
          <a:ext cx="2517233" cy="226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130"/>
              </a:lnTo>
              <a:lnTo>
                <a:pt x="2517233" y="113130"/>
              </a:lnTo>
              <a:lnTo>
                <a:pt x="2517233" y="22626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96456-8985-4739-8D5A-191EE4AE8B69}">
      <dsp:nvSpPr>
        <dsp:cNvPr id="0" name=""/>
        <dsp:cNvSpPr/>
      </dsp:nvSpPr>
      <dsp:spPr>
        <a:xfrm>
          <a:off x="3101727" y="2314338"/>
          <a:ext cx="374670" cy="2790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0563"/>
              </a:lnTo>
              <a:lnTo>
                <a:pt x="374670" y="279056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EFBBA-3D49-418F-B452-48ABDF9FB778}">
      <dsp:nvSpPr>
        <dsp:cNvPr id="0" name=""/>
        <dsp:cNvSpPr/>
      </dsp:nvSpPr>
      <dsp:spPr>
        <a:xfrm>
          <a:off x="3101727" y="2314338"/>
          <a:ext cx="374670" cy="2025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5582"/>
              </a:lnTo>
              <a:lnTo>
                <a:pt x="374670" y="2025582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373E6-C66F-4565-B6DD-B0C0DDD8E0E7}">
      <dsp:nvSpPr>
        <dsp:cNvPr id="0" name=""/>
        <dsp:cNvSpPr/>
      </dsp:nvSpPr>
      <dsp:spPr>
        <a:xfrm>
          <a:off x="3101727" y="2314338"/>
          <a:ext cx="374670" cy="1260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0602"/>
              </a:lnTo>
              <a:lnTo>
                <a:pt x="374670" y="1260602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1D084-383B-4279-BD0C-E27B20B6FD0B}">
      <dsp:nvSpPr>
        <dsp:cNvPr id="0" name=""/>
        <dsp:cNvSpPr/>
      </dsp:nvSpPr>
      <dsp:spPr>
        <a:xfrm>
          <a:off x="3101727" y="2314338"/>
          <a:ext cx="374670" cy="495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621"/>
              </a:lnTo>
              <a:lnTo>
                <a:pt x="374670" y="495621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2749D-FFFF-491F-B4AE-395109A66D83}">
      <dsp:nvSpPr>
        <dsp:cNvPr id="0" name=""/>
        <dsp:cNvSpPr/>
      </dsp:nvSpPr>
      <dsp:spPr>
        <a:xfrm>
          <a:off x="4100848" y="1050940"/>
          <a:ext cx="302964" cy="226261"/>
        </a:xfrm>
        <a:custGeom>
          <a:avLst/>
          <a:gdLst/>
          <a:ahLst/>
          <a:cxnLst/>
          <a:rect l="0" t="0" r="0" b="0"/>
          <a:pathLst>
            <a:path>
              <a:moveTo>
                <a:pt x="302964" y="0"/>
              </a:moveTo>
              <a:lnTo>
                <a:pt x="302964" y="113130"/>
              </a:lnTo>
              <a:lnTo>
                <a:pt x="0" y="113130"/>
              </a:lnTo>
              <a:lnTo>
                <a:pt x="0" y="22626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F946B-BB79-4F6C-9B22-37006A85AC50}">
      <dsp:nvSpPr>
        <dsp:cNvPr id="0" name=""/>
        <dsp:cNvSpPr/>
      </dsp:nvSpPr>
      <dsp:spPr>
        <a:xfrm>
          <a:off x="1583614" y="1050940"/>
          <a:ext cx="2820198" cy="226261"/>
        </a:xfrm>
        <a:custGeom>
          <a:avLst/>
          <a:gdLst/>
          <a:ahLst/>
          <a:cxnLst/>
          <a:rect l="0" t="0" r="0" b="0"/>
          <a:pathLst>
            <a:path>
              <a:moveTo>
                <a:pt x="2820198" y="0"/>
              </a:moveTo>
              <a:lnTo>
                <a:pt x="2820198" y="113130"/>
              </a:lnTo>
              <a:lnTo>
                <a:pt x="0" y="113130"/>
              </a:lnTo>
              <a:lnTo>
                <a:pt x="0" y="22626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F43BF-3230-4DAD-9E78-33A6251F2050}">
      <dsp:nvSpPr>
        <dsp:cNvPr id="0" name=""/>
        <dsp:cNvSpPr/>
      </dsp:nvSpPr>
      <dsp:spPr>
        <a:xfrm>
          <a:off x="2755667" y="1128"/>
          <a:ext cx="3296291" cy="104981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ЗАНЯТОЕ НАСЕЛЕНИЕ ЧАСТНЫХ ДОМОХОЗЯЙСТВ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100%</a:t>
          </a:r>
          <a:endParaRPr lang="ru-RU" sz="2400" b="1" kern="1200" dirty="0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sp:txBody>
      <dsp:txXfrm>
        <a:off x="2755667" y="1128"/>
        <a:ext cx="3296291" cy="1049812"/>
      </dsp:txXfrm>
    </dsp:sp>
    <dsp:sp modelId="{58B8B94E-1884-4AA0-BE68-F69D98A81A59}">
      <dsp:nvSpPr>
        <dsp:cNvPr id="0" name=""/>
        <dsp:cNvSpPr/>
      </dsp:nvSpPr>
      <dsp:spPr>
        <a:xfrm>
          <a:off x="541543" y="1277202"/>
          <a:ext cx="2084141" cy="10260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Работающие </a:t>
          </a:r>
          <a:br>
            <a:rPr lang="ru-RU" sz="1800" b="1" kern="1200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</a:br>
          <a:r>
            <a:rPr lang="ru-RU" sz="1800" b="1" kern="1200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по найму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92,8%</a:t>
          </a:r>
          <a:endParaRPr lang="ru-RU" sz="2400" kern="1200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sp:txBody>
      <dsp:txXfrm>
        <a:off x="541543" y="1277202"/>
        <a:ext cx="2084141" cy="1026092"/>
      </dsp:txXfrm>
    </dsp:sp>
    <dsp:sp modelId="{674E62D8-2C1A-4732-96E6-0E2856DBF3F8}">
      <dsp:nvSpPr>
        <dsp:cNvPr id="0" name=""/>
        <dsp:cNvSpPr/>
      </dsp:nvSpPr>
      <dsp:spPr>
        <a:xfrm>
          <a:off x="2851947" y="1277202"/>
          <a:ext cx="2497802" cy="10371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Работающие </a:t>
          </a:r>
          <a:br>
            <a:rPr lang="ru-RU" sz="1800" b="1" kern="1200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</a:br>
          <a:r>
            <a:rPr lang="ru-RU" sz="1800" b="1" kern="1200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не по найму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7,0%</a:t>
          </a:r>
          <a:endParaRPr lang="ru-RU" sz="2400" kern="1200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sp:txBody>
      <dsp:txXfrm>
        <a:off x="2851947" y="1277202"/>
        <a:ext cx="2497802" cy="1037136"/>
      </dsp:txXfrm>
    </dsp:sp>
    <dsp:sp modelId="{FA5FA334-1BD8-490D-B76C-04F8CB097E4A}">
      <dsp:nvSpPr>
        <dsp:cNvPr id="0" name=""/>
        <dsp:cNvSpPr/>
      </dsp:nvSpPr>
      <dsp:spPr>
        <a:xfrm>
          <a:off x="3476397" y="2540600"/>
          <a:ext cx="5153060" cy="53871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с</a:t>
          </a:r>
          <a:r>
            <a:rPr lang="ru-RU" sz="1800" b="1" kern="1200" baseline="0" dirty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 привлечением наемных работников </a:t>
          </a:r>
          <a:r>
            <a:rPr lang="ru-RU" sz="2400" b="1" kern="1200" baseline="0" dirty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1,9%</a:t>
          </a:r>
          <a:endParaRPr lang="ru-RU" sz="2400" b="1" kern="1200" dirty="0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sp:txBody>
      <dsp:txXfrm>
        <a:off x="3476397" y="2540600"/>
        <a:ext cx="5153060" cy="538718"/>
      </dsp:txXfrm>
    </dsp:sp>
    <dsp:sp modelId="{035526A5-72FB-4AEB-90D6-38048DC8A9FD}">
      <dsp:nvSpPr>
        <dsp:cNvPr id="0" name=""/>
        <dsp:cNvSpPr/>
      </dsp:nvSpPr>
      <dsp:spPr>
        <a:xfrm>
          <a:off x="3476397" y="3305581"/>
          <a:ext cx="5200198" cy="53871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без привлечения наемных работников </a:t>
          </a:r>
          <a:r>
            <a:rPr lang="ru-RU" sz="2400" b="1" kern="120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4,8%</a:t>
          </a:r>
          <a:endParaRPr lang="ru-RU" sz="2400" b="1" kern="1200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sp:txBody>
      <dsp:txXfrm>
        <a:off x="3476397" y="3305581"/>
        <a:ext cx="5200198" cy="538718"/>
      </dsp:txXfrm>
    </dsp:sp>
    <dsp:sp modelId="{610DBB3A-D0D4-41AD-A67D-722A5CAE77AE}">
      <dsp:nvSpPr>
        <dsp:cNvPr id="0" name=""/>
        <dsp:cNvSpPr/>
      </dsp:nvSpPr>
      <dsp:spPr>
        <a:xfrm>
          <a:off x="3476397" y="4070561"/>
          <a:ext cx="5197763" cy="53871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иное </a:t>
          </a:r>
          <a:r>
            <a:rPr lang="ru-RU" sz="2400" b="1" kern="120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0,2%</a:t>
          </a:r>
          <a:endParaRPr lang="ru-RU" sz="2400" b="1" kern="1200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sp:txBody>
      <dsp:txXfrm>
        <a:off x="3476397" y="4070561"/>
        <a:ext cx="5197763" cy="538718"/>
      </dsp:txXfrm>
    </dsp:sp>
    <dsp:sp modelId="{F67E308B-438E-451E-83DC-1156B1A0623E}">
      <dsp:nvSpPr>
        <dsp:cNvPr id="0" name=""/>
        <dsp:cNvSpPr/>
      </dsp:nvSpPr>
      <dsp:spPr>
        <a:xfrm>
          <a:off x="3476397" y="4835542"/>
          <a:ext cx="5200198" cy="53871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не указавшие</a:t>
          </a:r>
          <a:r>
            <a:rPr lang="ru-RU" sz="1800" b="1" kern="1200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 привлечение наемных работников </a:t>
          </a:r>
          <a:r>
            <a:rPr lang="ru-RU" sz="2400" b="1" kern="1200" baseline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0,1%</a:t>
          </a:r>
          <a:endParaRPr lang="ru-RU" sz="2400" b="1" kern="1200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sp:txBody>
      <dsp:txXfrm>
        <a:off x="3476397" y="4835542"/>
        <a:ext cx="5200198" cy="538718"/>
      </dsp:txXfrm>
    </dsp:sp>
    <dsp:sp modelId="{01009972-B5F9-422B-A84D-444B99DC6F16}">
      <dsp:nvSpPr>
        <dsp:cNvPr id="0" name=""/>
        <dsp:cNvSpPr/>
      </dsp:nvSpPr>
      <dsp:spPr>
        <a:xfrm>
          <a:off x="5576011" y="1277202"/>
          <a:ext cx="2690070" cy="10023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Не указавшие положения в занятости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</a:rPr>
            <a:t>0,2%</a:t>
          </a:r>
          <a:endParaRPr lang="ru-RU" sz="2400" kern="1200" dirty="0">
            <a:ln>
              <a:noFill/>
            </a:ln>
            <a:solidFill>
              <a:schemeClr val="tx2">
                <a:lumMod val="10000"/>
                <a:lumOff val="90000"/>
              </a:schemeClr>
            </a:solidFill>
          </a:endParaRPr>
        </a:p>
      </dsp:txBody>
      <dsp:txXfrm>
        <a:off x="5576011" y="1277202"/>
        <a:ext cx="2690070" cy="1002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0.21252</cdr:x>
      <cdr:y>0.42808</cdr:y>
    </cdr:from>
    <cdr:to>
      <cdr:x>0.35989</cdr:x>
      <cdr:y>0.50507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1444115" y="1812823"/>
          <a:ext cx="1003710" cy="327742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accent3">
              <a:lumMod val="75000"/>
            </a:schemeClr>
          </a:solidFill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0.68546</cdr:x>
      <cdr:y>0.55108</cdr:y>
    </cdr:from>
    <cdr:to>
      <cdr:x>0.85389</cdr:x>
      <cdr:y>0.60895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H="1">
          <a:off x="4670325" y="2335162"/>
          <a:ext cx="1147097" cy="245806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accent3">
              <a:lumMod val="75000"/>
            </a:schemeClr>
          </a:solidFill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0.41237</cdr:x>
      <cdr:y>0.23333</cdr:y>
    </cdr:from>
    <cdr:to>
      <cdr:x>0.49323</cdr:x>
      <cdr:y>0.43099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>
          <a:off x="2880320" y="1008113"/>
          <a:ext cx="564781" cy="853972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accent3">
              <a:lumMod val="75000"/>
            </a:schemeClr>
          </a:solidFill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0.20619</cdr:x>
      <cdr:y>0.65956</cdr:y>
    </cdr:from>
    <cdr:to>
      <cdr:x>0.38696</cdr:x>
      <cdr:y>0.71667</cdr:y>
    </cdr:to>
    <cdr:sp macro="" textlink="">
      <cdr:nvSpPr>
        <cdr:cNvPr id="17" name="Прямая со стрелкой 16"/>
        <cdr:cNvSpPr/>
      </cdr:nvSpPr>
      <cdr:spPr>
        <a:xfrm xmlns:a="http://schemas.openxmlformats.org/drawingml/2006/main" flipV="1">
          <a:off x="1440160" y="2849616"/>
          <a:ext cx="1262669" cy="246728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accent3">
              <a:lumMod val="75000"/>
            </a:schemeClr>
          </a:solidFill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0.3253</cdr:x>
      <cdr:y>0.76827</cdr:y>
    </cdr:from>
    <cdr:to>
      <cdr:x>0.42431</cdr:x>
      <cdr:y>0.89829</cdr:y>
    </cdr:to>
    <cdr:sp macro="" textlink="">
      <cdr:nvSpPr>
        <cdr:cNvPr id="19" name="Прямая со стрелкой 18"/>
        <cdr:cNvSpPr/>
      </cdr:nvSpPr>
      <cdr:spPr>
        <a:xfrm xmlns:a="http://schemas.openxmlformats.org/drawingml/2006/main" flipV="1">
          <a:off x="2212261" y="3256935"/>
          <a:ext cx="675968" cy="553065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accent3">
              <a:lumMod val="75000"/>
            </a:schemeClr>
          </a:solidFill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0.12708</cdr:x>
      <cdr:y>0.12153</cdr:y>
    </cdr:from>
    <cdr:to>
      <cdr:x>0.21458</cdr:x>
      <cdr:y>0.17708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1025" y="333375"/>
          <a:ext cx="40005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0.08621</cdr:x>
      <cdr:y>0.12329</cdr:y>
    </cdr:from>
    <cdr:to>
      <cdr:x>0.22163</cdr:x>
      <cdr:y>0.21024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0080" y="648072"/>
          <a:ext cx="1131153" cy="457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solidFill>
                <a:srgbClr val="FF0000"/>
              </a:solidFill>
            </a:rPr>
            <a:t>1098,2</a:t>
          </a:r>
        </a:p>
      </cdr:txBody>
    </cdr:sp>
  </cdr:relSizeAnchor>
  <cdr:relSizeAnchor xmlns:cdr="http://schemas.openxmlformats.org/drawingml/2006/chartDrawing">
    <cdr:from>
      <cdr:x>0.21552</cdr:x>
      <cdr:y>0.05634</cdr:y>
    </cdr:from>
    <cdr:to>
      <cdr:x>0.33621</cdr:x>
      <cdr:y>0.14329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00200" y="288032"/>
          <a:ext cx="1008112" cy="4445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0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solidFill>
                <a:srgbClr val="FF0000"/>
              </a:solidFill>
            </a:rPr>
            <a:t>1228,8</a:t>
          </a:r>
        </a:p>
      </cdr:txBody>
    </cdr:sp>
  </cdr:relSizeAnchor>
  <cdr:relSizeAnchor xmlns:cdr="http://schemas.openxmlformats.org/drawingml/2006/chartDrawing">
    <cdr:from>
      <cdr:x>0.37931</cdr:x>
      <cdr:y>0.01408</cdr:y>
    </cdr:from>
    <cdr:to>
      <cdr:x>0.52931</cdr:x>
      <cdr:y>0.09769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68352" y="72008"/>
          <a:ext cx="1252940" cy="4274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solidFill>
                <a:srgbClr val="FF0000"/>
              </a:solidFill>
            </a:rPr>
            <a:t>1298,7</a:t>
          </a:r>
        </a:p>
      </cdr:txBody>
    </cdr:sp>
  </cdr:relSizeAnchor>
  <cdr:relSizeAnchor xmlns:cdr="http://schemas.openxmlformats.org/drawingml/2006/chartDrawing">
    <cdr:from>
      <cdr:x>0.53542</cdr:x>
      <cdr:y>0</cdr:y>
    </cdr:from>
    <cdr:to>
      <cdr:x>0.67292</cdr:x>
      <cdr:y>0.0903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47925" y="0"/>
          <a:ext cx="62865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solidFill>
                <a:srgbClr val="FF0000"/>
              </a:solidFill>
            </a:rPr>
            <a:t>1338,0</a:t>
          </a:r>
        </a:p>
      </cdr:txBody>
    </cdr:sp>
  </cdr:relSizeAnchor>
  <cdr:relSizeAnchor xmlns:cdr="http://schemas.openxmlformats.org/drawingml/2006/chartDrawing">
    <cdr:from>
      <cdr:x>0.68125</cdr:x>
      <cdr:y>0</cdr:y>
    </cdr:from>
    <cdr:to>
      <cdr:x>0.82083</cdr:x>
      <cdr:y>0.08696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14675" y="0"/>
          <a:ext cx="63817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solidFill>
                <a:srgbClr val="FF0000"/>
              </a:solidFill>
            </a:rPr>
            <a:t>1313,8</a:t>
          </a:r>
        </a:p>
      </cdr:txBody>
    </cdr:sp>
  </cdr:relSizeAnchor>
  <cdr:relSizeAnchor xmlns:cdr="http://schemas.openxmlformats.org/drawingml/2006/chartDrawing">
    <cdr:from>
      <cdr:x>0.82917</cdr:x>
      <cdr:y>0.03344</cdr:y>
    </cdr:from>
    <cdr:to>
      <cdr:x>0.96875</cdr:x>
      <cdr:y>0.11706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790950" y="95250"/>
          <a:ext cx="63817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solidFill>
                <a:srgbClr val="FF0000"/>
              </a:solidFill>
            </a:rPr>
            <a:t>1251,6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0.01875</cdr:x>
      <cdr:y>0.07986</cdr:y>
    </cdr:from>
    <cdr:to>
      <cdr:x>0.2328</cdr:x>
      <cdr:y>0.43056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101262" y="219074"/>
          <a:ext cx="1156039" cy="962025"/>
        </a:xfrm>
        <a:prstGeom xmlns:a="http://schemas.openxmlformats.org/drawingml/2006/main" prst="rightArrow">
          <a:avLst>
            <a:gd name="adj1" fmla="val 50000"/>
            <a:gd name="adj2" fmla="val 35714"/>
          </a:avLst>
        </a:prstGeom>
        <a:solidFill xmlns:a="http://schemas.openxmlformats.org/drawingml/2006/main">
          <a:srgbClr val="CCFF99"/>
        </a:solidFill>
        <a:ln xmlns:a="http://schemas.openxmlformats.org/drawingml/2006/main" w="12700">
          <a:solidFill>
            <a:srgbClr val="00B050"/>
          </a:solidFill>
          <a:bevel/>
        </a:ln>
        <a:effectLst xmlns:a="http://schemas.openxmlformats.org/drawingml/2006/main">
          <a:outerShdw blurRad="50800" dist="50800" dir="5400000" algn="ctr" rotWithShape="0">
            <a:srgbClr val="000000">
              <a:alpha val="65000"/>
            </a:srgb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rgbClr val="339933"/>
              </a:solidFill>
            </a:rPr>
            <a:t>Сельское</a:t>
          </a:r>
          <a:r>
            <a:rPr lang="ru-RU" sz="2000" b="1" baseline="0" dirty="0">
              <a:solidFill>
                <a:srgbClr val="339933"/>
              </a:solidFill>
            </a:rPr>
            <a:t> население</a:t>
          </a:r>
          <a:endParaRPr lang="ru-RU" sz="2000" b="1" dirty="0">
            <a:solidFill>
              <a:srgbClr val="339933"/>
            </a:solidFill>
          </a:endParaRPr>
        </a:p>
      </cdr:txBody>
    </cdr:sp>
  </cdr:relSizeAnchor>
  <cdr:relSizeAnchor xmlns:cdr="http://schemas.openxmlformats.org/drawingml/2006/chartDrawing">
    <cdr:from>
      <cdr:x>0.01458</cdr:x>
      <cdr:y>0.53819</cdr:y>
    </cdr:from>
    <cdr:to>
      <cdr:x>0.24339</cdr:x>
      <cdr:y>0.86111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>
          <a:off x="78760" y="1476375"/>
          <a:ext cx="1235691" cy="885825"/>
        </a:xfrm>
        <a:prstGeom xmlns:a="http://schemas.openxmlformats.org/drawingml/2006/main" prst="rightArrow">
          <a:avLst>
            <a:gd name="adj1" fmla="val 53774"/>
            <a:gd name="adj2" fmla="val 42057"/>
          </a:avLst>
        </a:prstGeom>
        <a:solidFill xmlns:a="http://schemas.openxmlformats.org/drawingml/2006/main">
          <a:schemeClr val="accent3">
            <a:lumMod val="75000"/>
          </a:schemeClr>
        </a:solidFill>
        <a:ln xmlns:a="http://schemas.openxmlformats.org/drawingml/2006/main" w="19050">
          <a:beve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baseline="0" dirty="0">
              <a:solidFill>
                <a:schemeClr val="tx2">
                  <a:lumMod val="10000"/>
                  <a:lumOff val="90000"/>
                </a:schemeClr>
              </a:solidFill>
            </a:rPr>
            <a:t>Городское</a:t>
          </a:r>
        </a:p>
        <a:p xmlns:a="http://schemas.openxmlformats.org/drawingml/2006/main">
          <a:r>
            <a:rPr lang="ru-RU" sz="2000" b="1" baseline="0" dirty="0">
              <a:solidFill>
                <a:schemeClr val="tx2">
                  <a:lumMod val="10000"/>
                  <a:lumOff val="90000"/>
                </a:schemeClr>
              </a:solidFill>
            </a:rPr>
            <a:t>население</a:t>
          </a:r>
        </a:p>
      </cdr:txBody>
    </cdr:sp>
  </cdr:relSizeAnchor>
  <cdr:relSizeAnchor xmlns:cdr="http://schemas.openxmlformats.org/drawingml/2006/chartDrawing">
    <cdr:from>
      <cdr:x>0.90265</cdr:x>
      <cdr:y>0.11429</cdr:y>
    </cdr:from>
    <cdr:to>
      <cdr:x>0.93933</cdr:x>
      <cdr:y>0.81568</cdr:y>
    </cdr:to>
    <cdr:sp macro="" textlink="">
      <cdr:nvSpPr>
        <cdr:cNvPr id="11" name="Правая круглая скобка 10"/>
        <cdr:cNvSpPr/>
      </cdr:nvSpPr>
      <cdr:spPr>
        <a:xfrm xmlns:a="http://schemas.openxmlformats.org/drawingml/2006/main">
          <a:off x="7344816" y="576064"/>
          <a:ext cx="298461" cy="3535398"/>
        </a:xfrm>
        <a:prstGeom xmlns:a="http://schemas.openxmlformats.org/drawingml/2006/main" prst="rightBracket">
          <a:avLst/>
        </a:prstGeom>
        <a:ln xmlns:a="http://schemas.openxmlformats.org/drawingml/2006/main">
          <a:solidFill>
            <a:srgbClr val="FF0000"/>
          </a:solidFill>
          <a:prstDash val="dash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3200" dirty="0"/>
        </a:p>
      </cdr:txBody>
    </cdr:sp>
  </cdr:relSizeAnchor>
  <cdr:relSizeAnchor xmlns:cdr="http://schemas.openxmlformats.org/drawingml/2006/chartDrawing">
    <cdr:from>
      <cdr:x>0.90653</cdr:x>
      <cdr:y>0.375</cdr:y>
    </cdr:from>
    <cdr:to>
      <cdr:x>1</cdr:x>
      <cdr:y>0.46528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5851" y="1028699"/>
          <a:ext cx="504824" cy="247651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rgbClr val="FF0000"/>
              </a:solidFill>
            </a:rPr>
            <a:t>100%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0.86765</cdr:y>
    </cdr:from>
    <cdr:to>
      <cdr:x>0.06577</cdr:x>
      <cdr:y>0.97059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248471"/>
          <a:ext cx="535164" cy="504056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/>
            <a:t>0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0.36614</cdr:x>
      <cdr:y>0.95159</cdr:y>
    </cdr:from>
    <cdr:to>
      <cdr:x>0.39653</cdr:x>
      <cdr:y>0.98164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09825" y="5429250"/>
          <a:ext cx="200026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0.84081</cdr:x>
      <cdr:y>0.38898</cdr:y>
    </cdr:from>
    <cdr:to>
      <cdr:x>1</cdr:x>
      <cdr:y>0.52421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10401" y="2219325"/>
          <a:ext cx="1047750" cy="771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100" b="1"/>
        </a:p>
      </cdr:txBody>
    </cdr:sp>
  </cdr:relSizeAnchor>
  <cdr:relSizeAnchor xmlns:cdr="http://schemas.openxmlformats.org/drawingml/2006/chartDrawing">
    <cdr:from>
      <cdr:x>0.82051</cdr:x>
      <cdr:y>0.01351</cdr:y>
    </cdr:from>
    <cdr:to>
      <cdr:x>0.99561</cdr:x>
      <cdr:y>0.2027</cdr:y>
    </cdr:to>
    <cdr:sp macro="" textlink="">
      <cdr:nvSpPr>
        <cdr:cNvPr id="4" name="Скругленная прямоугольная выноска 3"/>
        <cdr:cNvSpPr/>
      </cdr:nvSpPr>
      <cdr:spPr>
        <a:xfrm xmlns:a="http://schemas.openxmlformats.org/drawingml/2006/main">
          <a:off x="6912768" y="72008"/>
          <a:ext cx="1475207" cy="1008112"/>
        </a:xfrm>
        <a:prstGeom xmlns:a="http://schemas.openxmlformats.org/drawingml/2006/main" prst="wedgeRoundRectCallout">
          <a:avLst>
            <a:gd name="adj1" fmla="val -70332"/>
            <a:gd name="adj2" fmla="val 86289"/>
            <a:gd name="adj3" fmla="val 16667"/>
          </a:avLst>
        </a:prstGeom>
        <a:ln xmlns:a="http://schemas.openxmlformats.org/drawingml/2006/main"/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solidFill>
                <a:schemeClr val="lt1"/>
              </a:solidFill>
              <a:latin typeface="+mn-lt"/>
              <a:ea typeface="+mn-ea"/>
              <a:cs typeface="+mn-cs"/>
            </a:rPr>
            <a:t>В  среднем  по Чувашии  </a:t>
          </a:r>
          <a:r>
            <a:rPr lang="ru-RU" sz="1800" b="1" dirty="0">
              <a:solidFill>
                <a:schemeClr val="lt1"/>
              </a:solidFill>
              <a:latin typeface="+mn-lt"/>
              <a:ea typeface="+mn-ea"/>
              <a:cs typeface="+mn-cs"/>
            </a:rPr>
            <a:t>38,7 </a:t>
          </a:r>
          <a:r>
            <a:rPr lang="ru-RU" sz="1800" b="1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лет</a:t>
          </a:r>
          <a:endParaRPr lang="ru-RU" sz="18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0.01449</cdr:x>
      <cdr:y>0</cdr:y>
    </cdr:from>
    <cdr:to>
      <cdr:x>0.25379</cdr:x>
      <cdr:y>0.25746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" y="0"/>
          <a:ext cx="1188975" cy="1038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2000" b="1" dirty="0"/>
            <a:t>Чуваши</a:t>
          </a:r>
        </a:p>
        <a:p xmlns:a="http://schemas.openxmlformats.org/drawingml/2006/main">
          <a:pPr algn="ctr"/>
          <a:r>
            <a:rPr lang="ru-RU" sz="2000" b="1" dirty="0"/>
            <a:t>814,8</a:t>
          </a:r>
        </a:p>
      </cdr:txBody>
    </cdr:sp>
  </cdr:relSizeAnchor>
  <cdr:relSizeAnchor xmlns:cdr="http://schemas.openxmlformats.org/drawingml/2006/chartDrawing">
    <cdr:from>
      <cdr:x>0.57576</cdr:x>
      <cdr:y>0.05357</cdr:y>
    </cdr:from>
    <cdr:to>
      <cdr:x>0.87879</cdr:x>
      <cdr:y>0.25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36304" y="216024"/>
          <a:ext cx="1440160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/>
            <a:t>Русские</a:t>
          </a:r>
        </a:p>
        <a:p xmlns:a="http://schemas.openxmlformats.org/drawingml/2006/main">
          <a:pPr algn="ctr"/>
          <a:r>
            <a:rPr lang="ru-RU" sz="2000" b="1" dirty="0"/>
            <a:t>323,3</a:t>
          </a:r>
        </a:p>
      </cdr:txBody>
    </cdr:sp>
  </cdr:relSizeAnchor>
  <cdr:relSizeAnchor xmlns:cdr="http://schemas.openxmlformats.org/drawingml/2006/chartDrawing">
    <cdr:from>
      <cdr:x>0.57576</cdr:x>
      <cdr:y>0.60714</cdr:y>
    </cdr:from>
    <cdr:to>
      <cdr:x>1</cdr:x>
      <cdr:y>0.92857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36304" y="2448272"/>
          <a:ext cx="2016224" cy="1296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/>
            <a:t>Другие</a:t>
          </a:r>
          <a:r>
            <a:rPr lang="ru-RU" sz="2000" dirty="0"/>
            <a:t> </a:t>
          </a:r>
          <a:r>
            <a:rPr lang="ru-RU" sz="2000" b="1" dirty="0" smtClean="0"/>
            <a:t>национальности</a:t>
          </a:r>
        </a:p>
        <a:p xmlns:a="http://schemas.openxmlformats.org/drawingml/2006/main">
          <a:pPr algn="ctr"/>
          <a:r>
            <a:rPr lang="ru-RU" sz="2000" b="1" dirty="0" smtClean="0"/>
            <a:t>65,4</a:t>
          </a:r>
          <a:endParaRPr lang="ru-RU" sz="20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8986B-7023-4603-8B63-A0C00C99470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2A72D-AF78-42BF-B15D-CC096E6CD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DF941-0B50-4906-BD00-097417F5EDB1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6B8F9-BE93-473A-8873-E5538079B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6B8F9-BE93-473A-8873-E5538079B38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6B8F9-BE93-473A-8873-E5538079B38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6B8F9-BE93-473A-8873-E5538079B38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6B8F9-BE93-473A-8873-E5538079B38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6B8F9-BE93-473A-8873-E5538079B38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6B8F9-BE93-473A-8873-E5538079B38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6B8F9-BE93-473A-8873-E5538079B38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8F01-0963-4236-81CC-2064B16757EE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CC3E-E3D7-42D3-8760-B853BE1FE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8F01-0963-4236-81CC-2064B16757EE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CC3E-E3D7-42D3-8760-B853BE1FE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8F01-0963-4236-81CC-2064B16757EE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CC3E-E3D7-42D3-8760-B853BE1FE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8F01-0963-4236-81CC-2064B16757EE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CC3E-E3D7-42D3-8760-B853BE1FE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8F01-0963-4236-81CC-2064B16757EE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CC3E-E3D7-42D3-8760-B853BE1FE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8F01-0963-4236-81CC-2064B16757EE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CC3E-E3D7-42D3-8760-B853BE1FE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4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8F01-0963-4236-81CC-2064B16757EE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CC3E-E3D7-42D3-8760-B853BE1FE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8F01-0963-4236-81CC-2064B16757EE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CC3E-E3D7-42D3-8760-B853BE1FE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8F01-0963-4236-81CC-2064B16757EE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CC3E-E3D7-42D3-8760-B853BE1FE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8F01-0963-4236-81CC-2064B16757EE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CC3E-E3D7-42D3-8760-B853BE1FE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8F01-0963-4236-81CC-2064B16757EE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CC3E-E3D7-42D3-8760-B853BE1FE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68F01-0963-4236-81CC-2064B16757EE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CC3E-E3D7-42D3-8760-B853BE1FE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72480" y="2780930"/>
            <a:ext cx="9399494" cy="244755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 ИТОГАХ ВСЕРОССИЙСКОЙ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ПЕРЕПИСИ НАСЕЛЕНИЯ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2010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ГОДА</a:t>
            </a:r>
            <a:endParaRPr lang="ru-RU" sz="4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Рисунок 1" descr="N:\эмблема\Бренд бук\0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225" y="476672"/>
            <a:ext cx="195021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06506" y="427604"/>
            <a:ext cx="569463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ФЕДЕРАЛЬНАЯ СЛУЖБА 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ГОСУДАРСТВЕННОЙ СТАТИСТИКИ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ТЕРРИТОРИАЛЬНЫЙ ОРГАН ФЕДЕРАЛЬНОЙ 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СЛУЖБЫ ГОСУДАРСТВЕННОЙ СТАТИСТИКИ 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ПО ЧУВАШСКОЙ РЕСПУБЛИКЕ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06091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ВОЗРАСТНО-ПОЛОВОЙ СОСТАВ НАСЕЛЕНИЯ</a:t>
            </a:r>
            <a:endParaRPr lang="ru-RU" sz="2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18545" y="908721"/>
          <a:ext cx="8112900" cy="533400"/>
        </p:xfrm>
        <a:graphic>
          <a:graphicData uri="http://schemas.openxmlformats.org/drawingml/2006/table">
            <a:tbl>
              <a:tblPr/>
              <a:tblGrid>
                <a:gridCol w="1182127"/>
                <a:gridCol w="1392158"/>
                <a:gridCol w="1480519"/>
                <a:gridCol w="1663827"/>
                <a:gridCol w="1296144"/>
                <a:gridCol w="1098125"/>
              </a:tblGrid>
              <a:tr h="30480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 2002 г.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57" marR="4825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2010 </a:t>
                      </a: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57" marR="4825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Times New Roman"/>
                          <a:cs typeface="Times New Roman"/>
                        </a:rPr>
                        <a:t>Мужчины 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57" marR="482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Calibri"/>
                          <a:ea typeface="Times New Roman"/>
                          <a:cs typeface="Times New Roman"/>
                        </a:rPr>
                        <a:t>возраст, лет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57" marR="482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Times New Roman"/>
                          <a:cs typeface="Times New Roman"/>
                        </a:rPr>
                        <a:t>Женщины</a:t>
                      </a:r>
                    </a:p>
                  </a:txBody>
                  <a:tcPr marL="48257" marR="482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Times New Roman"/>
                          <a:cs typeface="Times New Roman"/>
                        </a:rPr>
                        <a:t>             Мужчины 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57" marR="482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Times New Roman"/>
                          <a:cs typeface="Times New Roman"/>
                        </a:rPr>
                        <a:t>  возраст</a:t>
                      </a:r>
                      <a:r>
                        <a:rPr lang="ru-RU" sz="1500" dirty="0">
                          <a:latin typeface="Calibri"/>
                          <a:ea typeface="Times New Roman"/>
                          <a:cs typeface="Times New Roman"/>
                        </a:rPr>
                        <a:t>, лет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57" marR="482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Times New Roman"/>
                          <a:cs typeface="Times New Roman"/>
                        </a:rPr>
                        <a:t>Женщины</a:t>
                      </a:r>
                      <a:endParaRPr lang="ru-RU" sz="15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257" marR="482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7185248" y="1340768"/>
          <a:ext cx="27207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25208" y="6021288"/>
            <a:ext cx="1014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человек</a:t>
            </a:r>
            <a:endParaRPr lang="ru-RU" sz="12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96548" y="6237312"/>
          <a:ext cx="8664963" cy="516632"/>
        </p:xfrm>
        <a:graphic>
          <a:graphicData uri="http://schemas.openxmlformats.org/drawingml/2006/table">
            <a:tbl>
              <a:tblPr/>
              <a:tblGrid>
                <a:gridCol w="4056452"/>
                <a:gridCol w="4608511"/>
              </a:tblGrid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    моложе </a:t>
                      </a:r>
                      <a:r>
                        <a:rPr lang="ru-RU" sz="15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трудоспособного </a:t>
                      </a:r>
                      <a:r>
                        <a:rPr lang="ru-RU" sz="15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возраста   </a:t>
                      </a:r>
                      <a:endParaRPr lang="ru-RU" sz="15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8490" marR="48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  в </a:t>
                      </a:r>
                      <a:r>
                        <a:rPr lang="ru-RU" sz="15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трудоспособном возрасте</a:t>
                      </a:r>
                      <a:endParaRPr lang="ru-RU" sz="15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8490" marR="48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   старше </a:t>
                      </a:r>
                      <a:r>
                        <a:rPr lang="ru-RU" sz="15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трудоспособного возраста</a:t>
                      </a:r>
                      <a:endParaRPr lang="ru-RU" sz="15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8490" marR="4849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  разница </a:t>
                      </a:r>
                      <a:r>
                        <a:rPr lang="ru-RU" sz="15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между численностью мужчин и женщин</a:t>
                      </a:r>
                      <a:endParaRPr lang="ru-RU" sz="15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8490" marR="4849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48544" y="6309320"/>
            <a:ext cx="156017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48544" y="6597352"/>
            <a:ext cx="156017" cy="14401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36976" y="6309320"/>
            <a:ext cx="156017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36976" y="6597352"/>
            <a:ext cx="156017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432720" y="1268760"/>
          <a:ext cx="28803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216696" y="602128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человек</a:t>
            </a:r>
            <a:endParaRPr lang="ru-RU" sz="1200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/>
        </p:nvGraphicFramePr>
        <p:xfrm>
          <a:off x="5169024" y="1340768"/>
          <a:ext cx="21915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/>
        </p:nvGraphicFramePr>
        <p:xfrm>
          <a:off x="0" y="1412776"/>
          <a:ext cx="28956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71" y="274638"/>
            <a:ext cx="9439049" cy="106613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БРАЧНОЕ СОСТОЯНИЕ НАСЕЛЕНИЯ </a:t>
            </a:r>
            <a:b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В ВОЗРАСТЕ 16 ЛЕТ И БОЛЕЕ, тыс. человек</a:t>
            </a:r>
            <a:endParaRPr lang="ru-RU" sz="24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94471" y="1340768"/>
          <a:ext cx="943904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6747199" y="1268760"/>
            <a:ext cx="2809387" cy="1440160"/>
          </a:xfrm>
          <a:prstGeom prst="roundRect">
            <a:avLst>
              <a:gd name="adj" fmla="val 16667"/>
            </a:avLst>
          </a:prstGeom>
          <a:solidFill>
            <a:srgbClr val="17365D"/>
          </a:solidFill>
          <a:ln w="9525">
            <a:solidFill>
              <a:srgbClr val="EEECE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       средний размер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       домохозяйства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    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2,6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 человека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2378715" y="1196752"/>
            <a:ext cx="4758529" cy="1566416"/>
          </a:xfrm>
          <a:prstGeom prst="roundRect">
            <a:avLst>
              <a:gd name="adj" fmla="val 16667"/>
            </a:avLst>
          </a:prstGeom>
          <a:solidFill>
            <a:srgbClr val="17365D"/>
          </a:solidFill>
          <a:ln w="9525">
            <a:solidFill>
              <a:srgbClr val="EEECE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в них проживает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1235,8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 тыс.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           человек,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или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99%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  всего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            населения Чувашии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71" y="274638"/>
            <a:ext cx="9439049" cy="92211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ЧИСЛО И РАЗМЕР ДОМОХОЗЯЙСТВ</a:t>
            </a:r>
            <a:endParaRPr lang="ru-RU" sz="3200" dirty="0"/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72481" y="1124745"/>
            <a:ext cx="2701793" cy="1670051"/>
          </a:xfrm>
          <a:prstGeom prst="roundRect">
            <a:avLst>
              <a:gd name="adj" fmla="val 16667"/>
            </a:avLst>
          </a:prstGeom>
          <a:solidFill>
            <a:srgbClr val="17365D"/>
          </a:solidFill>
          <a:ln w="9525">
            <a:solidFill>
              <a:srgbClr val="EEECE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472,5 тыс.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частных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домохозяйств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1052567" y="2780928"/>
          <a:ext cx="8034893" cy="40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480" y="188641"/>
            <a:ext cx="9439049" cy="99412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ДОМОХОЗЯЙСТВА ИЗ 2-Х И БОЛЕЕ ЧЕЛОВЕК, </a:t>
            </a:r>
            <a:b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ИМЕЮЩИХ ДЕТЕЙ МОЛОЖЕ 18 ЛЕТ, %</a:t>
            </a:r>
            <a:endParaRPr lang="ru-RU" sz="2400" dirty="0"/>
          </a:p>
        </p:txBody>
      </p:sp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2534731" y="1196752"/>
            <a:ext cx="4965038" cy="417512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9525">
            <a:solidFill>
              <a:srgbClr val="548DD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Все домохозяйства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1520618" y="1700808"/>
          <a:ext cx="7332815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350489" y="4581128"/>
          <a:ext cx="4914546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5031009" y="4581128"/>
          <a:ext cx="4874991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818541" y="4077073"/>
            <a:ext cx="3666407" cy="491108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9525">
            <a:solidFill>
              <a:srgbClr val="548DD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Городские домохозяйства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5733087" y="4077072"/>
            <a:ext cx="3730926" cy="504056"/>
          </a:xfrm>
          <a:prstGeom prst="roundRect">
            <a:avLst>
              <a:gd name="adj" fmla="val 16667"/>
            </a:avLst>
          </a:prstGeom>
          <a:solidFill>
            <a:srgbClr val="548DD4"/>
          </a:solidFill>
          <a:ln w="9525">
            <a:solidFill>
              <a:srgbClr val="548DD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Сельские домохозяйства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НАЦИОНАЛЬНЫЙ СОСТАВ НАСЕЛЕНИЯ, УКАЗАВШЕГО НАЦИОНАЛЬНОСТЬ  В ПЕРЕПИСНОМ ЛИСТЕ, </a:t>
            </a:r>
            <a:br>
              <a:rPr lang="ru-RU" sz="22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 sz="22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тыс. человек</a:t>
            </a:r>
            <a:endParaRPr lang="ru-RU" sz="2200" dirty="0"/>
          </a:p>
        </p:txBody>
      </p:sp>
      <p:sp>
        <p:nvSpPr>
          <p:cNvPr id="28676" name="AutoShape 4"/>
          <p:cNvSpPr>
            <a:spLocks/>
          </p:cNvSpPr>
          <p:nvPr/>
        </p:nvSpPr>
        <p:spPr bwMode="auto">
          <a:xfrm>
            <a:off x="5385048" y="2060848"/>
            <a:ext cx="476382" cy="2952328"/>
          </a:xfrm>
          <a:prstGeom prst="leftBrace">
            <a:avLst>
              <a:gd name="adj1" fmla="val 30330"/>
              <a:gd name="adj2" fmla="val 49722"/>
            </a:avLst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88504" y="1772816"/>
          <a:ext cx="475252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5817096" y="1916832"/>
          <a:ext cx="367240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Стрелка углом 9"/>
          <p:cNvSpPr/>
          <p:nvPr/>
        </p:nvSpPr>
        <p:spPr>
          <a:xfrm>
            <a:off x="4016896" y="3429000"/>
            <a:ext cx="1224136" cy="864096"/>
          </a:xfrm>
          <a:prstGeom prst="bentArrow">
            <a:avLst>
              <a:gd name="adj1" fmla="val 21701"/>
              <a:gd name="adj2" fmla="val 19407"/>
              <a:gd name="adj3" fmla="val 23838"/>
              <a:gd name="adj4" fmla="val 6072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489" y="188640"/>
            <a:ext cx="9205023" cy="108012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РАСПРЕДЕЛЕНИЕ НАСЕЛЕНИЯ ПО ГРАЖДАНСТВУ ИНОСТРАННЫХ ГОСУДАРСТВ, </a:t>
            </a:r>
            <a:b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человек</a:t>
            </a:r>
            <a:endParaRPr lang="ru-RU" sz="24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350489" y="1170142"/>
          <a:ext cx="8892988" cy="5499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906000" cy="136815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УРОВЕНЬ ОБРАЗОВАНИЯ НАСЕЛЕНИЯ </a:t>
            </a:r>
            <a:br>
              <a:rPr lang="ru-RU" sz="28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 sz="28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В ВОЗРАСТЕ 15 ЛЕТ И БОЛЕЕ, </a:t>
            </a:r>
            <a:br>
              <a:rPr lang="ru-RU" sz="28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 sz="28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тыс. человек</a:t>
            </a:r>
            <a:endParaRPr lang="ru-RU" sz="28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350489" y="1596871"/>
          <a:ext cx="9283031" cy="449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1967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НАСЕЛЕНИЕ ПО ВСЕМ УКАЗАННЫМ ИСТОЧНИКАМ СРЕДСТВ К СУЩЕСТВОВАНИЮ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2480" y="982996"/>
          <a:ext cx="9361040" cy="5597269"/>
        </p:xfrm>
        <a:graphic>
          <a:graphicData uri="http://schemas.openxmlformats.org/drawingml/2006/table">
            <a:tbl>
              <a:tblPr/>
              <a:tblGrid>
                <a:gridCol w="3965925"/>
                <a:gridCol w="1100908"/>
                <a:gridCol w="1094277"/>
                <a:gridCol w="1575286"/>
                <a:gridCol w="1624644"/>
              </a:tblGrid>
              <a:tr h="85991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Виды источников средств к существованию</a:t>
                      </a:r>
                    </a:p>
                  </a:txBody>
                  <a:tcPr marL="7016" marR="7016" marT="64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Население по всем указанным источникам, </a:t>
                      </a:r>
                      <a:b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тыс. человек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16" marR="7016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2010 г.  </a:t>
                      </a:r>
                      <a:b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% </a:t>
                      </a:r>
                      <a:b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 2002 г.  </a:t>
                      </a:r>
                      <a:b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 всем источникам</a:t>
                      </a:r>
                    </a:p>
                  </a:txBody>
                  <a:tcPr marL="7016" marR="7016" marT="64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Население по основному источнику</a:t>
                      </a:r>
                      <a:b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в 2010 г., </a:t>
                      </a:r>
                      <a:b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тыс. человек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16" marR="7016" marT="64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2002 г.</a:t>
                      </a:r>
                    </a:p>
                  </a:txBody>
                  <a:tcPr marL="7016" marR="7016" marT="64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2010 г.</a:t>
                      </a:r>
                    </a:p>
                  </a:txBody>
                  <a:tcPr marL="7016" marR="7016" marT="64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7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Трудовая деятельность  (включая работу по совместительству)</a:t>
                      </a:r>
                    </a:p>
                  </a:txBody>
                  <a:tcPr marL="7016" marR="7016" marT="64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562,7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553,8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98,4</a:t>
                      </a:r>
                    </a:p>
                  </a:txBody>
                  <a:tcPr marL="7016" marR="336748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521,8</a:t>
                      </a:r>
                    </a:p>
                  </a:txBody>
                  <a:tcPr marL="7016" marR="252561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3007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Личное подсобное  хозяйство</a:t>
                      </a:r>
                    </a:p>
                  </a:txBody>
                  <a:tcPr marL="7016" marR="7016" marT="6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396,9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289,6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73,0</a:t>
                      </a:r>
                    </a:p>
                  </a:txBody>
                  <a:tcPr marL="7016" marR="336748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35,0</a:t>
                      </a:r>
                    </a:p>
                  </a:txBody>
                  <a:tcPr marL="7016" marR="252561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728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Стипендия</a:t>
                      </a:r>
                    </a:p>
                  </a:txBody>
                  <a:tcPr marL="7016" marR="7016" marT="6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32,2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20,4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63,1</a:t>
                      </a:r>
                    </a:p>
                  </a:txBody>
                  <a:tcPr marL="7016" marR="336748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2,4</a:t>
                      </a:r>
                    </a:p>
                  </a:txBody>
                  <a:tcPr marL="7016" marR="252561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Пенсия (кроме пенсии по инвалидности)</a:t>
                      </a:r>
                    </a:p>
                  </a:txBody>
                  <a:tcPr marL="7016" marR="7016" marT="6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280,5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281,8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100,5</a:t>
                      </a:r>
                    </a:p>
                  </a:txBody>
                  <a:tcPr marL="7016" marR="336748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247,6</a:t>
                      </a:r>
                    </a:p>
                  </a:txBody>
                  <a:tcPr marL="7016" marR="252561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007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Пенсия по инвалидности</a:t>
                      </a:r>
                    </a:p>
                  </a:txBody>
                  <a:tcPr marL="7016" marR="7016" marT="6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43,1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39,2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91,1</a:t>
                      </a:r>
                    </a:p>
                  </a:txBody>
                  <a:tcPr marL="7016" marR="336748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27,4</a:t>
                      </a:r>
                    </a:p>
                  </a:txBody>
                  <a:tcPr marL="7016" marR="252561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43319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Пособие (кроме пособия по безработице) </a:t>
                      </a:r>
                    </a:p>
                  </a:txBody>
                  <a:tcPr marL="7016" marR="7016" marT="6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248,8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103,7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41,7</a:t>
                      </a:r>
                    </a:p>
                  </a:txBody>
                  <a:tcPr marL="7016" marR="336748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14,3</a:t>
                      </a:r>
                    </a:p>
                  </a:txBody>
                  <a:tcPr marL="7016" marR="252561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007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Пособие по безработице</a:t>
                      </a:r>
                    </a:p>
                  </a:txBody>
                  <a:tcPr marL="7016" marR="7016" marT="6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10,0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11,1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111,2</a:t>
                      </a:r>
                    </a:p>
                  </a:txBody>
                  <a:tcPr marL="7016" marR="336748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8,4</a:t>
                      </a:r>
                    </a:p>
                  </a:txBody>
                  <a:tcPr marL="7016" marR="252561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43319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Другой вид государственного обеспечения</a:t>
                      </a:r>
                    </a:p>
                  </a:txBody>
                  <a:tcPr marL="7016" marR="7016" marT="6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19,3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16,8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86,9</a:t>
                      </a:r>
                    </a:p>
                  </a:txBody>
                  <a:tcPr marL="7016" marR="336748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8,0</a:t>
                      </a:r>
                    </a:p>
                  </a:txBody>
                  <a:tcPr marL="7016" marR="252561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007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Сбережения, дивиденды, проценты</a:t>
                      </a:r>
                    </a:p>
                  </a:txBody>
                  <a:tcPr marL="7016" marR="7016" marT="6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3,3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10,1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в 3,1 р.</a:t>
                      </a:r>
                    </a:p>
                  </a:txBody>
                  <a:tcPr marL="7016" marR="336748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6,0</a:t>
                      </a:r>
                    </a:p>
                  </a:txBody>
                  <a:tcPr marL="7016" marR="252561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45351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Сдача в наем или в аренду имущества; доход от патентов, авторских прав</a:t>
                      </a:r>
                    </a:p>
                  </a:txBody>
                  <a:tcPr marL="7016" marR="7016" marT="6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0,9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0,7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77,6</a:t>
                      </a:r>
                    </a:p>
                  </a:txBody>
                  <a:tcPr marL="7016" marR="336748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0,2</a:t>
                      </a:r>
                    </a:p>
                  </a:txBody>
                  <a:tcPr marL="7016" marR="252561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3319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Иждивение; помощь других лиц; алименты</a:t>
                      </a:r>
                    </a:p>
                  </a:txBody>
                  <a:tcPr marL="7016" marR="7016" marT="6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410,5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347,7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84,7</a:t>
                      </a:r>
                    </a:p>
                  </a:txBody>
                  <a:tcPr marL="7016" marR="336748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latin typeface="Arial Cyr"/>
                        </a:rPr>
                        <a:t>327,0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18818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Иной источник</a:t>
                      </a:r>
                    </a:p>
                  </a:txBody>
                  <a:tcPr marL="7016" marR="7016" marT="6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11,2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0,5</a:t>
                      </a:r>
                    </a:p>
                  </a:txBody>
                  <a:tcPr marL="7016" marR="168374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4,2</a:t>
                      </a:r>
                    </a:p>
                  </a:txBody>
                  <a:tcPr marL="7016" marR="336748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0,4</a:t>
                      </a:r>
                    </a:p>
                  </a:txBody>
                  <a:tcPr marL="7016" marR="252561" marT="64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906000" cy="10801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ИЗМЕНЕНИЕ  ЭКОНОМИЧЕСКОЙ АКТИВНОСТИ </a:t>
            </a:r>
            <a:b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НАСЕЛЕНИЯ  В МЕЖПЕРЕПИСНОЙ ПЕРИОД</a:t>
            </a:r>
            <a:b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 sz="8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/>
            </a:r>
            <a:br>
              <a:rPr lang="ru-RU" sz="8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(в возрасте 15-64 года, проживающего  в частных домохозяйствах) </a:t>
            </a:r>
            <a:endParaRPr lang="ru-RU" sz="1800" dirty="0">
              <a:solidFill>
                <a:srgbClr val="FFC000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704528" y="1412776"/>
            <a:ext cx="7920880" cy="1101856"/>
            <a:chOff x="-113003" y="430318"/>
            <a:chExt cx="7731120" cy="1101856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-113003" y="430318"/>
              <a:ext cx="7731120" cy="1101856"/>
            </a:xfrm>
            <a:prstGeom prst="roundRect">
              <a:avLst>
                <a:gd name="adj" fmla="val 10000"/>
              </a:avLst>
            </a:prstGeom>
            <a:solidFill>
              <a:srgbClr val="00236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-80731" y="462590"/>
              <a:ext cx="6007438" cy="10373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/>
                <a:t>Численность экономически активного населения снизилась на</a:t>
              </a:r>
              <a:r>
                <a:rPr lang="en-US" sz="2400" b="1" kern="1200" dirty="0" smtClean="0"/>
                <a:t> </a:t>
              </a:r>
              <a:r>
                <a:rPr lang="ru-RU" sz="2800" b="1" kern="1200" dirty="0" smtClean="0"/>
                <a:t>1,4%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1064568" y="2564904"/>
            <a:ext cx="8496944" cy="949441"/>
            <a:chOff x="-33383" y="1558242"/>
            <a:chExt cx="8786837" cy="949441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-33383" y="1558242"/>
              <a:ext cx="8786837" cy="949441"/>
            </a:xfrm>
            <a:prstGeom prst="roundRect">
              <a:avLst>
                <a:gd name="adj" fmla="val 10000"/>
              </a:avLst>
            </a:prstGeom>
            <a:solidFill>
              <a:srgbClr val="00236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-5575" y="1586050"/>
              <a:ext cx="6754829" cy="8938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/>
                <a:t>За счет снижения занятого населения на </a:t>
              </a:r>
              <a:r>
                <a:rPr lang="ru-RU" sz="2800" b="1" kern="1200" dirty="0" smtClean="0"/>
                <a:t>1,0 %</a:t>
              </a: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064568" y="3573016"/>
            <a:ext cx="8496944" cy="1080120"/>
            <a:chOff x="1060903" y="2661487"/>
            <a:chExt cx="7864662" cy="1080120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1060903" y="2661487"/>
              <a:ext cx="7864662" cy="1080120"/>
            </a:xfrm>
            <a:prstGeom prst="roundRect">
              <a:avLst>
                <a:gd name="adj" fmla="val 10000"/>
              </a:avLst>
            </a:prstGeom>
            <a:solidFill>
              <a:srgbClr val="00236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4"/>
            <p:cNvSpPr/>
            <p:nvPr/>
          </p:nvSpPr>
          <p:spPr>
            <a:xfrm>
              <a:off x="1127553" y="2733495"/>
              <a:ext cx="6037447" cy="9360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/>
                <a:t>И одновременного сокращения численности безработных на </a:t>
              </a:r>
              <a:r>
                <a:rPr lang="ru-RU" sz="2800" b="1" dirty="0" smtClean="0"/>
                <a:t>5,3</a:t>
              </a:r>
              <a:r>
                <a:rPr lang="ru-RU" sz="2800" b="1" kern="1200" dirty="0" smtClean="0"/>
                <a:t>%</a:t>
              </a:r>
            </a:p>
          </p:txBody>
        </p:sp>
      </p:grpSp>
      <p:sp>
        <p:nvSpPr>
          <p:cNvPr id="26" name="Стрелка вниз 25"/>
          <p:cNvSpPr/>
          <p:nvPr/>
        </p:nvSpPr>
        <p:spPr>
          <a:xfrm>
            <a:off x="7401272" y="1916832"/>
            <a:ext cx="1224136" cy="936104"/>
          </a:xfrm>
          <a:prstGeom prst="downArrow">
            <a:avLst>
              <a:gd name="adj1" fmla="val 50000"/>
              <a:gd name="adj2" fmla="val 5912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8265368" y="3212976"/>
            <a:ext cx="1080120" cy="936104"/>
          </a:xfrm>
          <a:prstGeom prst="downArrow">
            <a:avLst>
              <a:gd name="adj1" fmla="val 54639"/>
              <a:gd name="adj2" fmla="val 60705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6"/>
          <p:cNvGrpSpPr>
            <a:grpSpLocks/>
          </p:cNvGrpSpPr>
          <p:nvPr/>
        </p:nvGrpSpPr>
        <p:grpSpPr bwMode="auto">
          <a:xfrm>
            <a:off x="632520" y="4797152"/>
            <a:ext cx="8429625" cy="1152128"/>
            <a:chOff x="118763" y="1272493"/>
            <a:chExt cx="7929614" cy="670408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118763" y="1272493"/>
              <a:ext cx="7929614" cy="670408"/>
            </a:xfrm>
            <a:prstGeom prst="roundRect">
              <a:avLst>
                <a:gd name="adj" fmla="val 10000"/>
              </a:avLst>
            </a:prstGeom>
            <a:solidFill>
              <a:srgbClr val="002060">
                <a:alpha val="9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Скругленный прямоугольник 4"/>
            <p:cNvSpPr/>
            <p:nvPr/>
          </p:nvSpPr>
          <p:spPr>
            <a:xfrm>
              <a:off x="138177" y="1291773"/>
              <a:ext cx="6207797" cy="6318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/>
                <a:t>Численность экономически неактивного населения сократилась на </a:t>
              </a:r>
              <a:r>
                <a:rPr lang="ru-RU" sz="2800" b="1" dirty="0" smtClean="0"/>
                <a:t>12,5%</a:t>
              </a:r>
              <a:endParaRPr lang="ru-RU" sz="2800" b="1" dirty="0"/>
            </a:p>
          </p:txBody>
        </p:sp>
      </p:grpSp>
      <p:sp>
        <p:nvSpPr>
          <p:cNvPr id="33" name="Стрелка вниз 32"/>
          <p:cNvSpPr/>
          <p:nvPr/>
        </p:nvSpPr>
        <p:spPr>
          <a:xfrm>
            <a:off x="7545288" y="4869160"/>
            <a:ext cx="1080120" cy="936104"/>
          </a:xfrm>
          <a:prstGeom prst="downArrow">
            <a:avLst>
              <a:gd name="adj1" fmla="val 54639"/>
              <a:gd name="adj2" fmla="val 60705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87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НАСЕЛЕНИЕ ПО ЭКОНОМИЧЕСКОЙ АКТИВНОСТИ</a:t>
            </a:r>
            <a:endParaRPr lang="ru-RU" sz="2400" dirty="0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272480" y="1628800"/>
            <a:ext cx="3132000" cy="936104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Экономически активное население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607,5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тыс. человек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(63,9%)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endParaRPr lang="ru-RU" sz="12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3440832" y="1628800"/>
            <a:ext cx="3132000" cy="936104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Экономически неактивное население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304,5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тыс. человек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(32,1%)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6609184" y="1628800"/>
            <a:ext cx="3132000" cy="936104"/>
          </a:xfrm>
          <a:prstGeom prst="flowChartAlternateProcess">
            <a:avLst/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указавшие экономическую активность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38,2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тыс. человек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(4,0%)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2288704" y="1412776"/>
            <a:ext cx="216024" cy="216024"/>
          </a:xfrm>
          <a:prstGeom prst="downArrow">
            <a:avLst>
              <a:gd name="adj1" fmla="val 50000"/>
              <a:gd name="adj2" fmla="val 44304"/>
            </a:avLst>
          </a:prstGeom>
          <a:gradFill rotWithShape="0">
            <a:gsLst>
              <a:gs pos="0">
                <a:srgbClr val="666666"/>
              </a:gs>
              <a:gs pos="50000">
                <a:srgbClr val="000000"/>
              </a:gs>
              <a:gs pos="100000">
                <a:srgbClr val="666666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4953000" y="1412776"/>
            <a:ext cx="216024" cy="216024"/>
          </a:xfrm>
          <a:prstGeom prst="downArrow">
            <a:avLst>
              <a:gd name="adj1" fmla="val 50000"/>
              <a:gd name="adj2" fmla="val 44304"/>
            </a:avLst>
          </a:prstGeom>
          <a:gradFill rotWithShape="0">
            <a:gsLst>
              <a:gs pos="0">
                <a:srgbClr val="666666"/>
              </a:gs>
              <a:gs pos="50000">
                <a:srgbClr val="000000"/>
              </a:gs>
              <a:gs pos="100000">
                <a:srgbClr val="666666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7617296" y="1412776"/>
            <a:ext cx="216024" cy="216024"/>
          </a:xfrm>
          <a:prstGeom prst="downArrow">
            <a:avLst>
              <a:gd name="adj1" fmla="val 50000"/>
              <a:gd name="adj2" fmla="val 44304"/>
            </a:avLst>
          </a:prstGeom>
          <a:gradFill rotWithShape="0">
            <a:gsLst>
              <a:gs pos="0">
                <a:srgbClr val="666666"/>
              </a:gs>
              <a:gs pos="50000">
                <a:srgbClr val="000000"/>
              </a:gs>
              <a:gs pos="100000">
                <a:srgbClr val="666666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72994"/>
            <a:ext cx="9906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7" name="AutoShape 35"/>
          <p:cNvSpPr>
            <a:spLocks noChangeArrowheads="1"/>
          </p:cNvSpPr>
          <p:nvPr/>
        </p:nvSpPr>
        <p:spPr bwMode="auto">
          <a:xfrm>
            <a:off x="1856656" y="692696"/>
            <a:ext cx="6289675" cy="720080"/>
          </a:xfrm>
          <a:prstGeom prst="flowChartAlternateProcess">
            <a:avLst/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Население в возрасте 15-72 года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950,2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тыс. человек (100%)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0" name="Схема 29"/>
          <p:cNvGraphicFramePr/>
          <p:nvPr/>
        </p:nvGraphicFramePr>
        <p:xfrm>
          <a:off x="3728864" y="2636912"/>
          <a:ext cx="453650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1" name="Схема 30"/>
          <p:cNvGraphicFramePr/>
          <p:nvPr/>
        </p:nvGraphicFramePr>
        <p:xfrm>
          <a:off x="416496" y="2708920"/>
          <a:ext cx="2952328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344488" y="2492896"/>
            <a:ext cx="0" cy="17281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44488" y="4221088"/>
            <a:ext cx="21602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4488" y="2996952"/>
            <a:ext cx="28803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512840" y="2492896"/>
            <a:ext cx="0" cy="34563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512840" y="2852936"/>
            <a:ext cx="4320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12840" y="3501008"/>
            <a:ext cx="4320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512840" y="4365104"/>
            <a:ext cx="4320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512840" y="5301208"/>
            <a:ext cx="4320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512840" y="5949280"/>
            <a:ext cx="4320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72483" y="332657"/>
            <a:ext cx="9244847" cy="86409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КАТЕГОРИИ НАСЕЛЕНИЯ, УЧТЕННОГО ПРИ ПРОВЕДЕНИИ ВСЕРОССИЙСКОЙ ПЕРЕПИСИ НАСЕЛЕНИЯ 2010 ГОДА</a:t>
            </a: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052567" y="1268760"/>
            <a:ext cx="7878875" cy="165618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65F91"/>
              </a:gs>
              <a:gs pos="100000">
                <a:srgbClr val="365F91">
                  <a:gamma/>
                  <a:shade val="6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ВСЕГО УЧТЕНО ПРИ ВСЕРОССИЙСКОЙ ПЕРЕПИСИ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НАСЕЛЕНИЯ 2010 ГОДА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1 252 312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человек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584515" y="3356992"/>
            <a:ext cx="3910322" cy="2180456"/>
          </a:xfrm>
          <a:prstGeom prst="roundRect">
            <a:avLst>
              <a:gd name="adj" fmla="val 16667"/>
            </a:avLst>
          </a:prstGeom>
          <a:solidFill>
            <a:srgbClr val="17365D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ПОСТОЯННОЕ НАСЕЛЕНИЕ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ЧУВАШСКОЙ РЕСПУБЛИКИ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1 251 619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человек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4718974" y="3356992"/>
            <a:ext cx="4847609" cy="2180456"/>
          </a:xfrm>
          <a:prstGeom prst="roundRect">
            <a:avLst>
              <a:gd name="adj" fmla="val 16667"/>
            </a:avLst>
          </a:prstGeom>
          <a:solidFill>
            <a:srgbClr val="17365D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</a:rPr>
              <a:t>ЛИЦА, ВРЕМЕННО НАХОДИВШИЕСЯ НА ТЕРРИТОРИИ ЧУВАШСКОЙ РЕСПУБЛИКИ, НО ПОСТОЯННО ПРОЖИВАЮЩИЕ ЗА РУБЕЖОМ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</a:rPr>
              <a:t>693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</a:rPr>
              <a:t> человека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>
            <a:off x="4640965" y="2924944"/>
            <a:ext cx="0" cy="21602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>
            <a:off x="3002783" y="3140968"/>
            <a:ext cx="3588399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1" name="Прямая соединительная линия 10"/>
          <p:cNvCxnSpPr/>
          <p:nvPr/>
        </p:nvCxnSpPr>
        <p:spPr>
          <a:xfrm>
            <a:off x="3002783" y="3140968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591182" y="3140968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807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ЗАНЯТОЕ НАСЕЛЕНИЕ ЧАСТНЫХ ДОМОХОЗЯЙСТВ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43930" y="836712"/>
          <a:ext cx="9218140" cy="5375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906000" cy="10801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ЦЕЛЬ ПРИЕЗДА ЛИЦ, ВРЕМЕННО НАХОДИВШИХСЯ </a:t>
            </a:r>
            <a:b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НА ТЕРРИТОРИИ  ЧУВАШСКОЙ РЕСПУБЛИКИ И </a:t>
            </a:r>
            <a:b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ПОСТОЯННО ПРОЖИВАЮЩИХ ЗА РУБЕЖОМ</a:t>
            </a:r>
            <a:endParaRPr lang="ru-RU" sz="2400" dirty="0"/>
          </a:p>
        </p:txBody>
      </p:sp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84515" y="1340768"/>
            <a:ext cx="8814979" cy="1080120"/>
          </a:xfrm>
          <a:prstGeom prst="roundRect">
            <a:avLst>
              <a:gd name="adj" fmla="val 16667"/>
            </a:avLst>
          </a:prstGeom>
          <a:solidFill>
            <a:srgbClr val="17365D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В ходе переписи населения было учтено 693 человека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</a:rPr>
              <a:t>временно находившихся на территории Чувашской Республики и постоянно проживающих за рубежом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364601" y="2492896"/>
          <a:ext cx="7566841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489" y="274638"/>
            <a:ext cx="9205023" cy="922115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ИЗМЕНЕНИЕ ЧИСЛЕННОСТИ ПОСТОЯННОГО НАСЕЛЕНИЯ</a:t>
            </a:r>
            <a:br>
              <a:rPr lang="ru-RU" sz="22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 sz="22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(по данным переписей), тыс. человек</a:t>
            </a:r>
            <a:endParaRPr lang="ru-RU" sz="22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428498" y="1196752"/>
          <a:ext cx="904900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906000" cy="9361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/>
            </a:r>
            <a:b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 sz="22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СООТНОШЕНИЕ ГОРОДСКОГО И СЕЛЬСКОГО НАСЕЛЕНИЯ ЧУВАШСКОЙ РЕСПУБЛИКИ, %</a:t>
            </a:r>
            <a:br>
              <a:rPr lang="ru-RU" sz="22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506506" y="1340768"/>
          <a:ext cx="8814979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480" y="0"/>
            <a:ext cx="4290477" cy="148478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ЧИСЛЕННОСТЬ НАСЕЛЕНИЯ ПО ГОРОДСКИМ ОКРУГАМ ЧУВАШСКОЙ РЕСПУБЛИКИ, человек</a:t>
            </a:r>
            <a:endParaRPr lang="ru-RU" sz="2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40965" y="0"/>
            <a:ext cx="4992555" cy="1484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ЧИСЛЕННОСТЬ НАСЕЛЕНИЯ ПО МУНИЦИПАЛЬНЫМ РАЙОНАМ ЧУВАШСКОЙ РЕСПУБЛИКИ, человек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0" y="1628800"/>
          <a:ext cx="4796983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4718974" y="1340768"/>
          <a:ext cx="49530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ИЗМЕНЕНИЕ ЧИСЛЕННОСТИ НАСЕЛЕНИЯ В </a:t>
            </a:r>
            <a:r>
              <a:rPr lang="ru-RU" sz="20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ГОРОДСКИХ ОКРУГАХ И МУНИЦИПАЛЬНЫХ РАЙОНАХ ЧУВАШСКОЙ РЕСПУБЛИКИ МЕЖДУ </a:t>
            </a:r>
            <a:r>
              <a:rPr lang="ru-RU" sz="2000" b="1" dirty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ПЕРЕПИСЯМИ НАСЕЛЕНИЯ </a:t>
            </a:r>
            <a:br>
              <a:rPr lang="ru-RU" sz="2000" b="1" dirty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 sz="2000" b="1" dirty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2002 г. и 2010 г. </a:t>
            </a:r>
          </a:p>
        </p:txBody>
      </p:sp>
      <p:grpSp>
        <p:nvGrpSpPr>
          <p:cNvPr id="1026" name="Group 2"/>
          <p:cNvGrpSpPr>
            <a:grpSpLocks noChangeAspect="1"/>
          </p:cNvGrpSpPr>
          <p:nvPr/>
        </p:nvGrpSpPr>
        <p:grpSpPr bwMode="auto">
          <a:xfrm>
            <a:off x="2144688" y="1631351"/>
            <a:ext cx="5538615" cy="5226649"/>
            <a:chOff x="0" y="-1062"/>
            <a:chExt cx="5325" cy="6407"/>
          </a:xfrm>
        </p:grpSpPr>
        <p:sp>
          <p:nvSpPr>
            <p:cNvPr id="1027" name="AutoShape 3"/>
            <p:cNvSpPr>
              <a:spLocks noChangeAspect="1" noChangeArrowheads="1"/>
            </p:cNvSpPr>
            <p:nvPr/>
          </p:nvSpPr>
          <p:spPr bwMode="auto">
            <a:xfrm>
              <a:off x="75" y="-1062"/>
              <a:ext cx="5250" cy="640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-1061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3621" y="786"/>
              <a:ext cx="1071" cy="1162"/>
              <a:chOff x="3621" y="786"/>
              <a:chExt cx="1071" cy="1162"/>
            </a:xfrm>
          </p:grpSpPr>
          <p:sp>
            <p:nvSpPr>
              <p:cNvPr id="1030" name="Freeform 6" descr="Точечные ромбики"/>
              <p:cNvSpPr>
                <a:spLocks/>
              </p:cNvSpPr>
              <p:nvPr/>
            </p:nvSpPr>
            <p:spPr bwMode="auto">
              <a:xfrm>
                <a:off x="3621" y="786"/>
                <a:ext cx="1071" cy="1162"/>
              </a:xfrm>
              <a:custGeom>
                <a:avLst/>
                <a:gdLst/>
                <a:ahLst/>
                <a:cxnLst>
                  <a:cxn ang="0">
                    <a:pos x="1816" y="0"/>
                  </a:cxn>
                  <a:cxn ang="0">
                    <a:pos x="2076" y="735"/>
                  </a:cxn>
                  <a:cxn ang="0">
                    <a:pos x="2379" y="995"/>
                  </a:cxn>
                  <a:cxn ang="0">
                    <a:pos x="2551" y="908"/>
                  </a:cxn>
                  <a:cxn ang="0">
                    <a:pos x="2508" y="649"/>
                  </a:cxn>
                  <a:cxn ang="0">
                    <a:pos x="3503" y="346"/>
                  </a:cxn>
                  <a:cxn ang="0">
                    <a:pos x="3676" y="519"/>
                  </a:cxn>
                  <a:cxn ang="0">
                    <a:pos x="4324" y="1384"/>
                  </a:cxn>
                  <a:cxn ang="0">
                    <a:pos x="4714" y="1860"/>
                  </a:cxn>
                  <a:cxn ang="0">
                    <a:pos x="5622" y="1514"/>
                  </a:cxn>
                  <a:cxn ang="0">
                    <a:pos x="5751" y="2162"/>
                  </a:cxn>
                  <a:cxn ang="0">
                    <a:pos x="6400" y="2681"/>
                  </a:cxn>
                  <a:cxn ang="0">
                    <a:pos x="6227" y="3244"/>
                  </a:cxn>
                  <a:cxn ang="0">
                    <a:pos x="6141" y="3676"/>
                  </a:cxn>
                  <a:cxn ang="0">
                    <a:pos x="5881" y="3503"/>
                  </a:cxn>
                  <a:cxn ang="0">
                    <a:pos x="5838" y="2941"/>
                  </a:cxn>
                  <a:cxn ang="0">
                    <a:pos x="5535" y="2984"/>
                  </a:cxn>
                  <a:cxn ang="0">
                    <a:pos x="5535" y="3503"/>
                  </a:cxn>
                  <a:cxn ang="0">
                    <a:pos x="5016" y="3503"/>
                  </a:cxn>
                  <a:cxn ang="0">
                    <a:pos x="4930" y="3936"/>
                  </a:cxn>
                  <a:cxn ang="0">
                    <a:pos x="4757" y="4022"/>
                  </a:cxn>
                  <a:cxn ang="0">
                    <a:pos x="4714" y="4584"/>
                  </a:cxn>
                  <a:cxn ang="0">
                    <a:pos x="5233" y="4628"/>
                  </a:cxn>
                  <a:cxn ang="0">
                    <a:pos x="5449" y="4411"/>
                  </a:cxn>
                  <a:cxn ang="0">
                    <a:pos x="5535" y="4541"/>
                  </a:cxn>
                  <a:cxn ang="0">
                    <a:pos x="5492" y="5017"/>
                  </a:cxn>
                  <a:cxn ang="0">
                    <a:pos x="6054" y="5579"/>
                  </a:cxn>
                  <a:cxn ang="0">
                    <a:pos x="6097" y="5752"/>
                  </a:cxn>
                  <a:cxn ang="0">
                    <a:pos x="5968" y="6314"/>
                  </a:cxn>
                  <a:cxn ang="0">
                    <a:pos x="5622" y="6531"/>
                  </a:cxn>
                  <a:cxn ang="0">
                    <a:pos x="5406" y="6790"/>
                  </a:cxn>
                  <a:cxn ang="0">
                    <a:pos x="5146" y="6660"/>
                  </a:cxn>
                  <a:cxn ang="0">
                    <a:pos x="4973" y="6358"/>
                  </a:cxn>
                  <a:cxn ang="0">
                    <a:pos x="4541" y="6574"/>
                  </a:cxn>
                  <a:cxn ang="0">
                    <a:pos x="4454" y="6314"/>
                  </a:cxn>
                  <a:cxn ang="0">
                    <a:pos x="4411" y="5882"/>
                  </a:cxn>
                  <a:cxn ang="0">
                    <a:pos x="3287" y="4844"/>
                  </a:cxn>
                  <a:cxn ang="0">
                    <a:pos x="2379" y="4930"/>
                  </a:cxn>
                  <a:cxn ang="0">
                    <a:pos x="2162" y="4368"/>
                  </a:cxn>
                  <a:cxn ang="0">
                    <a:pos x="1470" y="4411"/>
                  </a:cxn>
                  <a:cxn ang="0">
                    <a:pos x="865" y="4195"/>
                  </a:cxn>
                  <a:cxn ang="0">
                    <a:pos x="562" y="4282"/>
                  </a:cxn>
                  <a:cxn ang="0">
                    <a:pos x="476" y="4152"/>
                  </a:cxn>
                  <a:cxn ang="0">
                    <a:pos x="519" y="3936"/>
                  </a:cxn>
                  <a:cxn ang="0">
                    <a:pos x="303" y="3806"/>
                  </a:cxn>
                  <a:cxn ang="0">
                    <a:pos x="0" y="3071"/>
                  </a:cxn>
                  <a:cxn ang="0">
                    <a:pos x="173" y="2595"/>
                  </a:cxn>
                  <a:cxn ang="0">
                    <a:pos x="43" y="2379"/>
                  </a:cxn>
                  <a:cxn ang="0">
                    <a:pos x="1038" y="1427"/>
                  </a:cxn>
                  <a:cxn ang="0">
                    <a:pos x="1557" y="778"/>
                  </a:cxn>
                  <a:cxn ang="0">
                    <a:pos x="1600" y="130"/>
                  </a:cxn>
                  <a:cxn ang="0">
                    <a:pos x="1816" y="0"/>
                  </a:cxn>
                </a:cxnLst>
                <a:rect l="0" t="0" r="r" b="b"/>
                <a:pathLst>
                  <a:path w="6400" h="6920">
                    <a:moveTo>
                      <a:pt x="1816" y="0"/>
                    </a:moveTo>
                    <a:cubicBezTo>
                      <a:pt x="2033" y="216"/>
                      <a:pt x="1989" y="389"/>
                      <a:pt x="2076" y="735"/>
                    </a:cubicBezTo>
                    <a:lnTo>
                      <a:pt x="2379" y="995"/>
                    </a:lnTo>
                    <a:lnTo>
                      <a:pt x="2551" y="908"/>
                    </a:lnTo>
                    <a:lnTo>
                      <a:pt x="2508" y="649"/>
                    </a:lnTo>
                    <a:cubicBezTo>
                      <a:pt x="2854" y="519"/>
                      <a:pt x="3157" y="389"/>
                      <a:pt x="3503" y="346"/>
                    </a:cubicBezTo>
                    <a:cubicBezTo>
                      <a:pt x="3633" y="303"/>
                      <a:pt x="3676" y="389"/>
                      <a:pt x="3676" y="519"/>
                    </a:cubicBezTo>
                    <a:cubicBezTo>
                      <a:pt x="3762" y="908"/>
                      <a:pt x="4022" y="1211"/>
                      <a:pt x="4324" y="1384"/>
                    </a:cubicBezTo>
                    <a:cubicBezTo>
                      <a:pt x="4454" y="1557"/>
                      <a:pt x="4454" y="1730"/>
                      <a:pt x="4714" y="1860"/>
                    </a:cubicBezTo>
                    <a:cubicBezTo>
                      <a:pt x="4973" y="1730"/>
                      <a:pt x="5233" y="1600"/>
                      <a:pt x="5622" y="1514"/>
                    </a:cubicBezTo>
                    <a:cubicBezTo>
                      <a:pt x="5751" y="1687"/>
                      <a:pt x="5751" y="1903"/>
                      <a:pt x="5751" y="2162"/>
                    </a:cubicBezTo>
                    <a:lnTo>
                      <a:pt x="6400" y="2681"/>
                    </a:lnTo>
                    <a:cubicBezTo>
                      <a:pt x="6097" y="2768"/>
                      <a:pt x="6011" y="2941"/>
                      <a:pt x="6227" y="3244"/>
                    </a:cubicBezTo>
                    <a:lnTo>
                      <a:pt x="6141" y="3676"/>
                    </a:lnTo>
                    <a:lnTo>
                      <a:pt x="5881" y="3503"/>
                    </a:lnTo>
                    <a:lnTo>
                      <a:pt x="5838" y="2941"/>
                    </a:lnTo>
                    <a:cubicBezTo>
                      <a:pt x="5881" y="2681"/>
                      <a:pt x="5665" y="2681"/>
                      <a:pt x="5535" y="2984"/>
                    </a:cubicBezTo>
                    <a:lnTo>
                      <a:pt x="5535" y="3503"/>
                    </a:lnTo>
                    <a:lnTo>
                      <a:pt x="5016" y="3503"/>
                    </a:lnTo>
                    <a:lnTo>
                      <a:pt x="4930" y="3936"/>
                    </a:lnTo>
                    <a:lnTo>
                      <a:pt x="4757" y="4022"/>
                    </a:lnTo>
                    <a:lnTo>
                      <a:pt x="4714" y="4584"/>
                    </a:lnTo>
                    <a:lnTo>
                      <a:pt x="5233" y="4628"/>
                    </a:lnTo>
                    <a:lnTo>
                      <a:pt x="5449" y="4411"/>
                    </a:lnTo>
                    <a:lnTo>
                      <a:pt x="5535" y="4541"/>
                    </a:lnTo>
                    <a:lnTo>
                      <a:pt x="5492" y="5017"/>
                    </a:lnTo>
                    <a:cubicBezTo>
                      <a:pt x="5579" y="5233"/>
                      <a:pt x="5795" y="5406"/>
                      <a:pt x="6054" y="5579"/>
                    </a:cubicBezTo>
                    <a:lnTo>
                      <a:pt x="6097" y="5752"/>
                    </a:lnTo>
                    <a:lnTo>
                      <a:pt x="5968" y="6314"/>
                    </a:lnTo>
                    <a:cubicBezTo>
                      <a:pt x="5795" y="6358"/>
                      <a:pt x="5708" y="6401"/>
                      <a:pt x="5622" y="6531"/>
                    </a:cubicBezTo>
                    <a:lnTo>
                      <a:pt x="5406" y="6790"/>
                    </a:lnTo>
                    <a:cubicBezTo>
                      <a:pt x="5233" y="6920"/>
                      <a:pt x="5189" y="6833"/>
                      <a:pt x="5146" y="6660"/>
                    </a:cubicBezTo>
                    <a:cubicBezTo>
                      <a:pt x="5276" y="6401"/>
                      <a:pt x="5189" y="6314"/>
                      <a:pt x="4973" y="6358"/>
                    </a:cubicBezTo>
                    <a:lnTo>
                      <a:pt x="4541" y="6574"/>
                    </a:lnTo>
                    <a:lnTo>
                      <a:pt x="4454" y="6314"/>
                    </a:lnTo>
                    <a:lnTo>
                      <a:pt x="4411" y="5882"/>
                    </a:lnTo>
                    <a:cubicBezTo>
                      <a:pt x="4151" y="5406"/>
                      <a:pt x="3762" y="5060"/>
                      <a:pt x="3287" y="4844"/>
                    </a:cubicBezTo>
                    <a:lnTo>
                      <a:pt x="2379" y="4930"/>
                    </a:lnTo>
                    <a:lnTo>
                      <a:pt x="2162" y="4368"/>
                    </a:lnTo>
                    <a:lnTo>
                      <a:pt x="1470" y="4411"/>
                    </a:lnTo>
                    <a:lnTo>
                      <a:pt x="865" y="4195"/>
                    </a:lnTo>
                    <a:lnTo>
                      <a:pt x="562" y="4282"/>
                    </a:lnTo>
                    <a:cubicBezTo>
                      <a:pt x="562" y="4238"/>
                      <a:pt x="519" y="4195"/>
                      <a:pt x="476" y="4152"/>
                    </a:cubicBezTo>
                    <a:cubicBezTo>
                      <a:pt x="476" y="4065"/>
                      <a:pt x="476" y="3979"/>
                      <a:pt x="519" y="3936"/>
                    </a:cubicBezTo>
                    <a:cubicBezTo>
                      <a:pt x="433" y="3892"/>
                      <a:pt x="346" y="3849"/>
                      <a:pt x="303" y="3806"/>
                    </a:cubicBezTo>
                    <a:cubicBezTo>
                      <a:pt x="173" y="3590"/>
                      <a:pt x="87" y="3330"/>
                      <a:pt x="0" y="3071"/>
                    </a:cubicBezTo>
                    <a:cubicBezTo>
                      <a:pt x="43" y="2898"/>
                      <a:pt x="87" y="2768"/>
                      <a:pt x="173" y="2595"/>
                    </a:cubicBezTo>
                    <a:lnTo>
                      <a:pt x="43" y="2379"/>
                    </a:lnTo>
                    <a:cubicBezTo>
                      <a:pt x="130" y="1946"/>
                      <a:pt x="476" y="1600"/>
                      <a:pt x="1038" y="1427"/>
                    </a:cubicBezTo>
                    <a:cubicBezTo>
                      <a:pt x="1081" y="1038"/>
                      <a:pt x="1254" y="822"/>
                      <a:pt x="1557" y="778"/>
                    </a:cubicBezTo>
                    <a:cubicBezTo>
                      <a:pt x="1557" y="562"/>
                      <a:pt x="1600" y="346"/>
                      <a:pt x="1600" y="130"/>
                    </a:cubicBezTo>
                    <a:lnTo>
                      <a:pt x="1816" y="0"/>
                    </a:ln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Freeform 7" descr="Точечные ромбики"/>
              <p:cNvSpPr>
                <a:spLocks/>
              </p:cNvSpPr>
              <p:nvPr/>
            </p:nvSpPr>
            <p:spPr bwMode="auto">
              <a:xfrm>
                <a:off x="3621" y="786"/>
                <a:ext cx="1071" cy="1162"/>
              </a:xfrm>
              <a:custGeom>
                <a:avLst/>
                <a:gdLst/>
                <a:ahLst/>
                <a:cxnLst>
                  <a:cxn ang="0">
                    <a:pos x="1816" y="0"/>
                  </a:cxn>
                  <a:cxn ang="0">
                    <a:pos x="2076" y="735"/>
                  </a:cxn>
                  <a:cxn ang="0">
                    <a:pos x="2379" y="995"/>
                  </a:cxn>
                  <a:cxn ang="0">
                    <a:pos x="2551" y="908"/>
                  </a:cxn>
                  <a:cxn ang="0">
                    <a:pos x="2508" y="649"/>
                  </a:cxn>
                  <a:cxn ang="0">
                    <a:pos x="3503" y="346"/>
                  </a:cxn>
                  <a:cxn ang="0">
                    <a:pos x="3676" y="519"/>
                  </a:cxn>
                  <a:cxn ang="0">
                    <a:pos x="4324" y="1384"/>
                  </a:cxn>
                  <a:cxn ang="0">
                    <a:pos x="4714" y="1860"/>
                  </a:cxn>
                  <a:cxn ang="0">
                    <a:pos x="5622" y="1514"/>
                  </a:cxn>
                  <a:cxn ang="0">
                    <a:pos x="5751" y="2162"/>
                  </a:cxn>
                  <a:cxn ang="0">
                    <a:pos x="6400" y="2681"/>
                  </a:cxn>
                  <a:cxn ang="0">
                    <a:pos x="6227" y="3244"/>
                  </a:cxn>
                  <a:cxn ang="0">
                    <a:pos x="6141" y="3676"/>
                  </a:cxn>
                  <a:cxn ang="0">
                    <a:pos x="5881" y="3503"/>
                  </a:cxn>
                  <a:cxn ang="0">
                    <a:pos x="5838" y="2941"/>
                  </a:cxn>
                  <a:cxn ang="0">
                    <a:pos x="5535" y="2984"/>
                  </a:cxn>
                  <a:cxn ang="0">
                    <a:pos x="5535" y="3503"/>
                  </a:cxn>
                  <a:cxn ang="0">
                    <a:pos x="5016" y="3503"/>
                  </a:cxn>
                  <a:cxn ang="0">
                    <a:pos x="4930" y="3936"/>
                  </a:cxn>
                  <a:cxn ang="0">
                    <a:pos x="4757" y="4022"/>
                  </a:cxn>
                  <a:cxn ang="0">
                    <a:pos x="4714" y="4584"/>
                  </a:cxn>
                  <a:cxn ang="0">
                    <a:pos x="5233" y="4628"/>
                  </a:cxn>
                  <a:cxn ang="0">
                    <a:pos x="5449" y="4411"/>
                  </a:cxn>
                  <a:cxn ang="0">
                    <a:pos x="5535" y="4541"/>
                  </a:cxn>
                  <a:cxn ang="0">
                    <a:pos x="5492" y="5017"/>
                  </a:cxn>
                  <a:cxn ang="0">
                    <a:pos x="6054" y="5579"/>
                  </a:cxn>
                  <a:cxn ang="0">
                    <a:pos x="6097" y="5752"/>
                  </a:cxn>
                  <a:cxn ang="0">
                    <a:pos x="5968" y="6314"/>
                  </a:cxn>
                  <a:cxn ang="0">
                    <a:pos x="5622" y="6531"/>
                  </a:cxn>
                  <a:cxn ang="0">
                    <a:pos x="5406" y="6790"/>
                  </a:cxn>
                  <a:cxn ang="0">
                    <a:pos x="5146" y="6660"/>
                  </a:cxn>
                  <a:cxn ang="0">
                    <a:pos x="4973" y="6358"/>
                  </a:cxn>
                  <a:cxn ang="0">
                    <a:pos x="4541" y="6574"/>
                  </a:cxn>
                  <a:cxn ang="0">
                    <a:pos x="4454" y="6314"/>
                  </a:cxn>
                  <a:cxn ang="0">
                    <a:pos x="4411" y="5882"/>
                  </a:cxn>
                  <a:cxn ang="0">
                    <a:pos x="3287" y="4844"/>
                  </a:cxn>
                  <a:cxn ang="0">
                    <a:pos x="2379" y="4930"/>
                  </a:cxn>
                  <a:cxn ang="0">
                    <a:pos x="2162" y="4368"/>
                  </a:cxn>
                  <a:cxn ang="0">
                    <a:pos x="1470" y="4411"/>
                  </a:cxn>
                  <a:cxn ang="0">
                    <a:pos x="865" y="4195"/>
                  </a:cxn>
                  <a:cxn ang="0">
                    <a:pos x="562" y="4282"/>
                  </a:cxn>
                  <a:cxn ang="0">
                    <a:pos x="476" y="4152"/>
                  </a:cxn>
                  <a:cxn ang="0">
                    <a:pos x="519" y="3936"/>
                  </a:cxn>
                  <a:cxn ang="0">
                    <a:pos x="303" y="3806"/>
                  </a:cxn>
                  <a:cxn ang="0">
                    <a:pos x="0" y="3071"/>
                  </a:cxn>
                  <a:cxn ang="0">
                    <a:pos x="173" y="2595"/>
                  </a:cxn>
                  <a:cxn ang="0">
                    <a:pos x="43" y="2379"/>
                  </a:cxn>
                  <a:cxn ang="0">
                    <a:pos x="1038" y="1427"/>
                  </a:cxn>
                  <a:cxn ang="0">
                    <a:pos x="1557" y="778"/>
                  </a:cxn>
                  <a:cxn ang="0">
                    <a:pos x="1600" y="130"/>
                  </a:cxn>
                  <a:cxn ang="0">
                    <a:pos x="1816" y="0"/>
                  </a:cxn>
                </a:cxnLst>
                <a:rect l="0" t="0" r="r" b="b"/>
                <a:pathLst>
                  <a:path w="6400" h="6920">
                    <a:moveTo>
                      <a:pt x="1816" y="0"/>
                    </a:moveTo>
                    <a:cubicBezTo>
                      <a:pt x="2033" y="216"/>
                      <a:pt x="1989" y="389"/>
                      <a:pt x="2076" y="735"/>
                    </a:cubicBezTo>
                    <a:lnTo>
                      <a:pt x="2379" y="995"/>
                    </a:lnTo>
                    <a:lnTo>
                      <a:pt x="2551" y="908"/>
                    </a:lnTo>
                    <a:lnTo>
                      <a:pt x="2508" y="649"/>
                    </a:lnTo>
                    <a:cubicBezTo>
                      <a:pt x="2854" y="519"/>
                      <a:pt x="3157" y="389"/>
                      <a:pt x="3503" y="346"/>
                    </a:cubicBezTo>
                    <a:cubicBezTo>
                      <a:pt x="3633" y="303"/>
                      <a:pt x="3676" y="389"/>
                      <a:pt x="3676" y="519"/>
                    </a:cubicBezTo>
                    <a:cubicBezTo>
                      <a:pt x="3762" y="908"/>
                      <a:pt x="4022" y="1211"/>
                      <a:pt x="4324" y="1384"/>
                    </a:cubicBezTo>
                    <a:cubicBezTo>
                      <a:pt x="4454" y="1557"/>
                      <a:pt x="4454" y="1730"/>
                      <a:pt x="4714" y="1860"/>
                    </a:cubicBezTo>
                    <a:cubicBezTo>
                      <a:pt x="4973" y="1730"/>
                      <a:pt x="5233" y="1600"/>
                      <a:pt x="5622" y="1514"/>
                    </a:cubicBezTo>
                    <a:cubicBezTo>
                      <a:pt x="5751" y="1687"/>
                      <a:pt x="5751" y="1903"/>
                      <a:pt x="5751" y="2162"/>
                    </a:cubicBezTo>
                    <a:lnTo>
                      <a:pt x="6400" y="2681"/>
                    </a:lnTo>
                    <a:cubicBezTo>
                      <a:pt x="6097" y="2768"/>
                      <a:pt x="6011" y="2941"/>
                      <a:pt x="6227" y="3244"/>
                    </a:cubicBezTo>
                    <a:lnTo>
                      <a:pt x="6141" y="3676"/>
                    </a:lnTo>
                    <a:lnTo>
                      <a:pt x="5881" y="3503"/>
                    </a:lnTo>
                    <a:lnTo>
                      <a:pt x="5838" y="2941"/>
                    </a:lnTo>
                    <a:cubicBezTo>
                      <a:pt x="5881" y="2681"/>
                      <a:pt x="5665" y="2681"/>
                      <a:pt x="5535" y="2984"/>
                    </a:cubicBezTo>
                    <a:lnTo>
                      <a:pt x="5535" y="3503"/>
                    </a:lnTo>
                    <a:lnTo>
                      <a:pt x="5016" y="3503"/>
                    </a:lnTo>
                    <a:lnTo>
                      <a:pt x="4930" y="3936"/>
                    </a:lnTo>
                    <a:lnTo>
                      <a:pt x="4757" y="4022"/>
                    </a:lnTo>
                    <a:lnTo>
                      <a:pt x="4714" y="4584"/>
                    </a:lnTo>
                    <a:lnTo>
                      <a:pt x="5233" y="4628"/>
                    </a:lnTo>
                    <a:lnTo>
                      <a:pt x="5449" y="4411"/>
                    </a:lnTo>
                    <a:lnTo>
                      <a:pt x="5535" y="4541"/>
                    </a:lnTo>
                    <a:lnTo>
                      <a:pt x="5492" y="5017"/>
                    </a:lnTo>
                    <a:cubicBezTo>
                      <a:pt x="5579" y="5233"/>
                      <a:pt x="5795" y="5406"/>
                      <a:pt x="6054" y="5579"/>
                    </a:cubicBezTo>
                    <a:lnTo>
                      <a:pt x="6097" y="5752"/>
                    </a:lnTo>
                    <a:lnTo>
                      <a:pt x="5968" y="6314"/>
                    </a:lnTo>
                    <a:cubicBezTo>
                      <a:pt x="5795" y="6358"/>
                      <a:pt x="5708" y="6401"/>
                      <a:pt x="5622" y="6531"/>
                    </a:cubicBezTo>
                    <a:lnTo>
                      <a:pt x="5406" y="6790"/>
                    </a:lnTo>
                    <a:cubicBezTo>
                      <a:pt x="5233" y="6920"/>
                      <a:pt x="5189" y="6833"/>
                      <a:pt x="5146" y="6660"/>
                    </a:cubicBezTo>
                    <a:cubicBezTo>
                      <a:pt x="5276" y="6401"/>
                      <a:pt x="5189" y="6314"/>
                      <a:pt x="4973" y="6358"/>
                    </a:cubicBezTo>
                    <a:lnTo>
                      <a:pt x="4541" y="6574"/>
                    </a:lnTo>
                    <a:lnTo>
                      <a:pt x="4454" y="6314"/>
                    </a:lnTo>
                    <a:lnTo>
                      <a:pt x="4411" y="5882"/>
                    </a:lnTo>
                    <a:cubicBezTo>
                      <a:pt x="4151" y="5406"/>
                      <a:pt x="3762" y="5060"/>
                      <a:pt x="3287" y="4844"/>
                    </a:cubicBezTo>
                    <a:lnTo>
                      <a:pt x="2379" y="4930"/>
                    </a:lnTo>
                    <a:lnTo>
                      <a:pt x="2162" y="4368"/>
                    </a:lnTo>
                    <a:lnTo>
                      <a:pt x="1470" y="4411"/>
                    </a:lnTo>
                    <a:lnTo>
                      <a:pt x="865" y="4195"/>
                    </a:lnTo>
                    <a:lnTo>
                      <a:pt x="562" y="4282"/>
                    </a:lnTo>
                    <a:cubicBezTo>
                      <a:pt x="562" y="4238"/>
                      <a:pt x="519" y="4195"/>
                      <a:pt x="476" y="4152"/>
                    </a:cubicBezTo>
                    <a:cubicBezTo>
                      <a:pt x="476" y="4065"/>
                      <a:pt x="476" y="3979"/>
                      <a:pt x="519" y="3936"/>
                    </a:cubicBezTo>
                    <a:cubicBezTo>
                      <a:pt x="433" y="3892"/>
                      <a:pt x="346" y="3849"/>
                      <a:pt x="303" y="3806"/>
                    </a:cubicBezTo>
                    <a:cubicBezTo>
                      <a:pt x="173" y="3590"/>
                      <a:pt x="87" y="3330"/>
                      <a:pt x="0" y="3071"/>
                    </a:cubicBezTo>
                    <a:cubicBezTo>
                      <a:pt x="43" y="2898"/>
                      <a:pt x="87" y="2768"/>
                      <a:pt x="173" y="2595"/>
                    </a:cubicBezTo>
                    <a:lnTo>
                      <a:pt x="43" y="2379"/>
                    </a:lnTo>
                    <a:cubicBezTo>
                      <a:pt x="130" y="1946"/>
                      <a:pt x="476" y="1600"/>
                      <a:pt x="1038" y="1427"/>
                    </a:cubicBezTo>
                    <a:cubicBezTo>
                      <a:pt x="1081" y="1038"/>
                      <a:pt x="1254" y="822"/>
                      <a:pt x="1557" y="778"/>
                    </a:cubicBezTo>
                    <a:cubicBezTo>
                      <a:pt x="1557" y="562"/>
                      <a:pt x="1600" y="346"/>
                      <a:pt x="1600" y="130"/>
                    </a:cubicBezTo>
                    <a:lnTo>
                      <a:pt x="1816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32" name="Freeform 8" descr="Точечные ромбики"/>
            <p:cNvSpPr>
              <a:spLocks noEditPoints="1"/>
            </p:cNvSpPr>
            <p:nvPr/>
          </p:nvSpPr>
          <p:spPr bwMode="auto">
            <a:xfrm>
              <a:off x="1586" y="1237"/>
              <a:ext cx="1216" cy="1380"/>
            </a:xfrm>
            <a:custGeom>
              <a:avLst/>
              <a:gdLst/>
              <a:ahLst/>
              <a:cxnLst>
                <a:cxn ang="0">
                  <a:pos x="1167" y="8217"/>
                </a:cxn>
                <a:cxn ang="0">
                  <a:pos x="1167" y="8174"/>
                </a:cxn>
                <a:cxn ang="0">
                  <a:pos x="562" y="7655"/>
                </a:cxn>
                <a:cxn ang="0">
                  <a:pos x="476" y="6919"/>
                </a:cxn>
                <a:cxn ang="0">
                  <a:pos x="476" y="6746"/>
                </a:cxn>
                <a:cxn ang="0">
                  <a:pos x="432" y="5665"/>
                </a:cxn>
                <a:cxn ang="0">
                  <a:pos x="0" y="5665"/>
                </a:cxn>
                <a:cxn ang="0">
                  <a:pos x="562" y="5146"/>
                </a:cxn>
                <a:cxn ang="0">
                  <a:pos x="951" y="3979"/>
                </a:cxn>
                <a:cxn ang="0">
                  <a:pos x="822" y="3157"/>
                </a:cxn>
                <a:cxn ang="0">
                  <a:pos x="951" y="2854"/>
                </a:cxn>
                <a:cxn ang="0">
                  <a:pos x="1038" y="1989"/>
                </a:cxn>
                <a:cxn ang="0">
                  <a:pos x="1124" y="1470"/>
                </a:cxn>
                <a:cxn ang="0">
                  <a:pos x="1297" y="1557"/>
                </a:cxn>
                <a:cxn ang="0">
                  <a:pos x="1773" y="1081"/>
                </a:cxn>
                <a:cxn ang="0">
                  <a:pos x="2637" y="1168"/>
                </a:cxn>
                <a:cxn ang="0">
                  <a:pos x="3372" y="735"/>
                </a:cxn>
                <a:cxn ang="0">
                  <a:pos x="4237" y="389"/>
                </a:cxn>
                <a:cxn ang="0">
                  <a:pos x="4540" y="0"/>
                </a:cxn>
                <a:cxn ang="0">
                  <a:pos x="4929" y="216"/>
                </a:cxn>
                <a:cxn ang="0">
                  <a:pos x="4842" y="389"/>
                </a:cxn>
                <a:cxn ang="0">
                  <a:pos x="4929" y="476"/>
                </a:cxn>
                <a:cxn ang="0">
                  <a:pos x="5145" y="303"/>
                </a:cxn>
                <a:cxn ang="0">
                  <a:pos x="5534" y="433"/>
                </a:cxn>
                <a:cxn ang="0">
                  <a:pos x="6485" y="952"/>
                </a:cxn>
                <a:cxn ang="0">
                  <a:pos x="6658" y="1600"/>
                </a:cxn>
                <a:cxn ang="0">
                  <a:pos x="6615" y="2076"/>
                </a:cxn>
                <a:cxn ang="0">
                  <a:pos x="6831" y="2162"/>
                </a:cxn>
                <a:cxn ang="0">
                  <a:pos x="7263" y="2725"/>
                </a:cxn>
                <a:cxn ang="0">
                  <a:pos x="7177" y="3979"/>
                </a:cxn>
                <a:cxn ang="0">
                  <a:pos x="6399" y="4022"/>
                </a:cxn>
                <a:cxn ang="0">
                  <a:pos x="6139" y="5146"/>
                </a:cxn>
                <a:cxn ang="0">
                  <a:pos x="6658" y="5882"/>
                </a:cxn>
                <a:cxn ang="0">
                  <a:pos x="6485" y="6400"/>
                </a:cxn>
                <a:cxn ang="0">
                  <a:pos x="6226" y="6617"/>
                </a:cxn>
                <a:cxn ang="0">
                  <a:pos x="6010" y="6617"/>
                </a:cxn>
                <a:cxn ang="0">
                  <a:pos x="5577" y="6703"/>
                </a:cxn>
                <a:cxn ang="0">
                  <a:pos x="5275" y="6919"/>
                </a:cxn>
                <a:cxn ang="0">
                  <a:pos x="4713" y="7352"/>
                </a:cxn>
                <a:cxn ang="0">
                  <a:pos x="1557" y="7611"/>
                </a:cxn>
                <a:cxn ang="0">
                  <a:pos x="1384" y="7957"/>
                </a:cxn>
                <a:cxn ang="0">
                  <a:pos x="1167" y="8217"/>
                </a:cxn>
                <a:cxn ang="0">
                  <a:pos x="1081" y="1470"/>
                </a:cxn>
                <a:cxn ang="0">
                  <a:pos x="1081" y="1470"/>
                </a:cxn>
              </a:cxnLst>
              <a:rect l="0" t="0" r="r" b="b"/>
              <a:pathLst>
                <a:path w="7263" h="8217">
                  <a:moveTo>
                    <a:pt x="1167" y="8217"/>
                  </a:moveTo>
                  <a:lnTo>
                    <a:pt x="1167" y="8174"/>
                  </a:lnTo>
                  <a:cubicBezTo>
                    <a:pt x="951" y="8001"/>
                    <a:pt x="778" y="7828"/>
                    <a:pt x="562" y="7655"/>
                  </a:cubicBezTo>
                  <a:cubicBezTo>
                    <a:pt x="303" y="7438"/>
                    <a:pt x="260" y="7265"/>
                    <a:pt x="476" y="6919"/>
                  </a:cubicBezTo>
                  <a:cubicBezTo>
                    <a:pt x="476" y="6919"/>
                    <a:pt x="476" y="6790"/>
                    <a:pt x="476" y="6746"/>
                  </a:cubicBezTo>
                  <a:cubicBezTo>
                    <a:pt x="476" y="6400"/>
                    <a:pt x="432" y="6011"/>
                    <a:pt x="432" y="5665"/>
                  </a:cubicBezTo>
                  <a:cubicBezTo>
                    <a:pt x="260" y="5665"/>
                    <a:pt x="173" y="5665"/>
                    <a:pt x="0" y="5665"/>
                  </a:cubicBezTo>
                  <a:cubicBezTo>
                    <a:pt x="43" y="5363"/>
                    <a:pt x="260" y="5276"/>
                    <a:pt x="562" y="5146"/>
                  </a:cubicBezTo>
                  <a:cubicBezTo>
                    <a:pt x="778" y="5017"/>
                    <a:pt x="865" y="4454"/>
                    <a:pt x="951" y="3979"/>
                  </a:cubicBezTo>
                  <a:cubicBezTo>
                    <a:pt x="1081" y="3719"/>
                    <a:pt x="908" y="3417"/>
                    <a:pt x="822" y="3157"/>
                  </a:cubicBezTo>
                  <a:cubicBezTo>
                    <a:pt x="908" y="2984"/>
                    <a:pt x="865" y="2941"/>
                    <a:pt x="951" y="2854"/>
                  </a:cubicBezTo>
                  <a:cubicBezTo>
                    <a:pt x="995" y="2552"/>
                    <a:pt x="1124" y="2249"/>
                    <a:pt x="1038" y="1989"/>
                  </a:cubicBezTo>
                  <a:cubicBezTo>
                    <a:pt x="951" y="1773"/>
                    <a:pt x="951" y="1557"/>
                    <a:pt x="1124" y="1470"/>
                  </a:cubicBezTo>
                  <a:lnTo>
                    <a:pt x="1297" y="1557"/>
                  </a:lnTo>
                  <a:lnTo>
                    <a:pt x="1773" y="1081"/>
                  </a:lnTo>
                  <a:cubicBezTo>
                    <a:pt x="1989" y="649"/>
                    <a:pt x="2594" y="649"/>
                    <a:pt x="2637" y="1168"/>
                  </a:cubicBezTo>
                  <a:cubicBezTo>
                    <a:pt x="2983" y="1211"/>
                    <a:pt x="3243" y="1081"/>
                    <a:pt x="3372" y="735"/>
                  </a:cubicBezTo>
                  <a:cubicBezTo>
                    <a:pt x="3545" y="346"/>
                    <a:pt x="3675" y="346"/>
                    <a:pt x="4237" y="389"/>
                  </a:cubicBezTo>
                  <a:lnTo>
                    <a:pt x="4540" y="0"/>
                  </a:lnTo>
                  <a:lnTo>
                    <a:pt x="4929" y="216"/>
                  </a:lnTo>
                  <a:cubicBezTo>
                    <a:pt x="4886" y="303"/>
                    <a:pt x="4886" y="346"/>
                    <a:pt x="4842" y="389"/>
                  </a:cubicBezTo>
                  <a:cubicBezTo>
                    <a:pt x="4886" y="433"/>
                    <a:pt x="4929" y="433"/>
                    <a:pt x="4929" y="476"/>
                  </a:cubicBezTo>
                  <a:cubicBezTo>
                    <a:pt x="5015" y="389"/>
                    <a:pt x="5102" y="346"/>
                    <a:pt x="5145" y="303"/>
                  </a:cubicBezTo>
                  <a:cubicBezTo>
                    <a:pt x="5275" y="433"/>
                    <a:pt x="5404" y="476"/>
                    <a:pt x="5534" y="433"/>
                  </a:cubicBezTo>
                  <a:cubicBezTo>
                    <a:pt x="5837" y="649"/>
                    <a:pt x="6139" y="822"/>
                    <a:pt x="6485" y="952"/>
                  </a:cubicBezTo>
                  <a:cubicBezTo>
                    <a:pt x="6918" y="1081"/>
                    <a:pt x="6745" y="1254"/>
                    <a:pt x="6658" y="1600"/>
                  </a:cubicBezTo>
                  <a:cubicBezTo>
                    <a:pt x="6701" y="1730"/>
                    <a:pt x="6701" y="1860"/>
                    <a:pt x="6615" y="2076"/>
                  </a:cubicBezTo>
                  <a:cubicBezTo>
                    <a:pt x="6528" y="2465"/>
                    <a:pt x="6572" y="2508"/>
                    <a:pt x="6831" y="2162"/>
                  </a:cubicBezTo>
                  <a:cubicBezTo>
                    <a:pt x="6961" y="2379"/>
                    <a:pt x="7091" y="2552"/>
                    <a:pt x="7263" y="2725"/>
                  </a:cubicBezTo>
                  <a:cubicBezTo>
                    <a:pt x="7220" y="3157"/>
                    <a:pt x="7220" y="3590"/>
                    <a:pt x="7177" y="3979"/>
                  </a:cubicBezTo>
                  <a:cubicBezTo>
                    <a:pt x="6918" y="4022"/>
                    <a:pt x="6615" y="4022"/>
                    <a:pt x="6399" y="4022"/>
                  </a:cubicBezTo>
                  <a:cubicBezTo>
                    <a:pt x="6312" y="4411"/>
                    <a:pt x="6226" y="4757"/>
                    <a:pt x="6139" y="5146"/>
                  </a:cubicBezTo>
                  <a:cubicBezTo>
                    <a:pt x="6139" y="5752"/>
                    <a:pt x="6183" y="5622"/>
                    <a:pt x="6658" y="5882"/>
                  </a:cubicBezTo>
                  <a:cubicBezTo>
                    <a:pt x="6615" y="6055"/>
                    <a:pt x="6658" y="6271"/>
                    <a:pt x="6485" y="6400"/>
                  </a:cubicBezTo>
                  <a:cubicBezTo>
                    <a:pt x="6356" y="6400"/>
                    <a:pt x="6269" y="6530"/>
                    <a:pt x="6226" y="6617"/>
                  </a:cubicBezTo>
                  <a:cubicBezTo>
                    <a:pt x="6096" y="7136"/>
                    <a:pt x="6010" y="6919"/>
                    <a:pt x="6010" y="6617"/>
                  </a:cubicBezTo>
                  <a:cubicBezTo>
                    <a:pt x="5966" y="6400"/>
                    <a:pt x="5621" y="6400"/>
                    <a:pt x="5577" y="6703"/>
                  </a:cubicBezTo>
                  <a:cubicBezTo>
                    <a:pt x="5491" y="6963"/>
                    <a:pt x="5404" y="7049"/>
                    <a:pt x="5275" y="6919"/>
                  </a:cubicBezTo>
                  <a:cubicBezTo>
                    <a:pt x="5015" y="6833"/>
                    <a:pt x="4886" y="7092"/>
                    <a:pt x="4713" y="7352"/>
                  </a:cubicBezTo>
                  <a:cubicBezTo>
                    <a:pt x="3675" y="7438"/>
                    <a:pt x="2594" y="7525"/>
                    <a:pt x="1557" y="7611"/>
                  </a:cubicBezTo>
                  <a:cubicBezTo>
                    <a:pt x="1513" y="7741"/>
                    <a:pt x="1470" y="7871"/>
                    <a:pt x="1384" y="7957"/>
                  </a:cubicBezTo>
                  <a:cubicBezTo>
                    <a:pt x="1297" y="8044"/>
                    <a:pt x="1211" y="8130"/>
                    <a:pt x="1167" y="8217"/>
                  </a:cubicBezTo>
                  <a:close/>
                  <a:moveTo>
                    <a:pt x="1081" y="1470"/>
                  </a:moveTo>
                  <a:lnTo>
                    <a:pt x="1081" y="1470"/>
                  </a:lnTo>
                  <a:close/>
                </a:path>
              </a:pathLst>
            </a:custGeom>
            <a:pattFill prst="dotDmnd">
              <a:fgClr>
                <a:srgbClr val="969696"/>
              </a:fgClr>
              <a:bgClr>
                <a:srgbClr val="FFFFFF"/>
              </a:bgClr>
            </a:patt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 noEditPoints="1"/>
            </p:cNvSpPr>
            <p:nvPr/>
          </p:nvSpPr>
          <p:spPr bwMode="auto">
            <a:xfrm>
              <a:off x="1586" y="1237"/>
              <a:ext cx="1216" cy="1380"/>
            </a:xfrm>
            <a:custGeom>
              <a:avLst/>
              <a:gdLst/>
              <a:ahLst/>
              <a:cxnLst>
                <a:cxn ang="0">
                  <a:pos x="1167" y="8217"/>
                </a:cxn>
                <a:cxn ang="0">
                  <a:pos x="1167" y="8174"/>
                </a:cxn>
                <a:cxn ang="0">
                  <a:pos x="562" y="7655"/>
                </a:cxn>
                <a:cxn ang="0">
                  <a:pos x="476" y="6919"/>
                </a:cxn>
                <a:cxn ang="0">
                  <a:pos x="476" y="6746"/>
                </a:cxn>
                <a:cxn ang="0">
                  <a:pos x="432" y="5665"/>
                </a:cxn>
                <a:cxn ang="0">
                  <a:pos x="0" y="5665"/>
                </a:cxn>
                <a:cxn ang="0">
                  <a:pos x="562" y="5146"/>
                </a:cxn>
                <a:cxn ang="0">
                  <a:pos x="951" y="3979"/>
                </a:cxn>
                <a:cxn ang="0">
                  <a:pos x="822" y="3157"/>
                </a:cxn>
                <a:cxn ang="0">
                  <a:pos x="951" y="2854"/>
                </a:cxn>
                <a:cxn ang="0">
                  <a:pos x="1038" y="1989"/>
                </a:cxn>
                <a:cxn ang="0">
                  <a:pos x="1124" y="1470"/>
                </a:cxn>
                <a:cxn ang="0">
                  <a:pos x="1297" y="1557"/>
                </a:cxn>
                <a:cxn ang="0">
                  <a:pos x="1773" y="1081"/>
                </a:cxn>
                <a:cxn ang="0">
                  <a:pos x="2637" y="1168"/>
                </a:cxn>
                <a:cxn ang="0">
                  <a:pos x="3372" y="735"/>
                </a:cxn>
                <a:cxn ang="0">
                  <a:pos x="4237" y="389"/>
                </a:cxn>
                <a:cxn ang="0">
                  <a:pos x="4540" y="0"/>
                </a:cxn>
                <a:cxn ang="0">
                  <a:pos x="4929" y="216"/>
                </a:cxn>
                <a:cxn ang="0">
                  <a:pos x="4842" y="389"/>
                </a:cxn>
                <a:cxn ang="0">
                  <a:pos x="4929" y="476"/>
                </a:cxn>
                <a:cxn ang="0">
                  <a:pos x="5145" y="303"/>
                </a:cxn>
                <a:cxn ang="0">
                  <a:pos x="5534" y="433"/>
                </a:cxn>
                <a:cxn ang="0">
                  <a:pos x="6485" y="952"/>
                </a:cxn>
                <a:cxn ang="0">
                  <a:pos x="6658" y="1600"/>
                </a:cxn>
                <a:cxn ang="0">
                  <a:pos x="6615" y="2076"/>
                </a:cxn>
                <a:cxn ang="0">
                  <a:pos x="6831" y="2162"/>
                </a:cxn>
                <a:cxn ang="0">
                  <a:pos x="7263" y="2725"/>
                </a:cxn>
                <a:cxn ang="0">
                  <a:pos x="7177" y="3979"/>
                </a:cxn>
                <a:cxn ang="0">
                  <a:pos x="6399" y="4022"/>
                </a:cxn>
                <a:cxn ang="0">
                  <a:pos x="6139" y="5146"/>
                </a:cxn>
                <a:cxn ang="0">
                  <a:pos x="6658" y="5882"/>
                </a:cxn>
                <a:cxn ang="0">
                  <a:pos x="6485" y="6400"/>
                </a:cxn>
                <a:cxn ang="0">
                  <a:pos x="6226" y="6617"/>
                </a:cxn>
                <a:cxn ang="0">
                  <a:pos x="6010" y="6617"/>
                </a:cxn>
                <a:cxn ang="0">
                  <a:pos x="5577" y="6703"/>
                </a:cxn>
                <a:cxn ang="0">
                  <a:pos x="5275" y="6919"/>
                </a:cxn>
                <a:cxn ang="0">
                  <a:pos x="4713" y="7352"/>
                </a:cxn>
                <a:cxn ang="0">
                  <a:pos x="1557" y="7611"/>
                </a:cxn>
                <a:cxn ang="0">
                  <a:pos x="1384" y="7957"/>
                </a:cxn>
                <a:cxn ang="0">
                  <a:pos x="1167" y="8217"/>
                </a:cxn>
                <a:cxn ang="0">
                  <a:pos x="1081" y="1470"/>
                </a:cxn>
                <a:cxn ang="0">
                  <a:pos x="1081" y="1470"/>
                </a:cxn>
              </a:cxnLst>
              <a:rect l="0" t="0" r="r" b="b"/>
              <a:pathLst>
                <a:path w="7263" h="8217">
                  <a:moveTo>
                    <a:pt x="1167" y="8217"/>
                  </a:moveTo>
                  <a:lnTo>
                    <a:pt x="1167" y="8174"/>
                  </a:lnTo>
                  <a:cubicBezTo>
                    <a:pt x="951" y="8001"/>
                    <a:pt x="778" y="7828"/>
                    <a:pt x="562" y="7655"/>
                  </a:cubicBezTo>
                  <a:cubicBezTo>
                    <a:pt x="303" y="7438"/>
                    <a:pt x="260" y="7265"/>
                    <a:pt x="476" y="6919"/>
                  </a:cubicBezTo>
                  <a:cubicBezTo>
                    <a:pt x="476" y="6919"/>
                    <a:pt x="476" y="6790"/>
                    <a:pt x="476" y="6746"/>
                  </a:cubicBezTo>
                  <a:cubicBezTo>
                    <a:pt x="476" y="6400"/>
                    <a:pt x="432" y="6011"/>
                    <a:pt x="432" y="5665"/>
                  </a:cubicBezTo>
                  <a:cubicBezTo>
                    <a:pt x="260" y="5665"/>
                    <a:pt x="173" y="5665"/>
                    <a:pt x="0" y="5665"/>
                  </a:cubicBezTo>
                  <a:cubicBezTo>
                    <a:pt x="43" y="5363"/>
                    <a:pt x="260" y="5276"/>
                    <a:pt x="562" y="5146"/>
                  </a:cubicBezTo>
                  <a:cubicBezTo>
                    <a:pt x="778" y="5017"/>
                    <a:pt x="865" y="4454"/>
                    <a:pt x="951" y="3979"/>
                  </a:cubicBezTo>
                  <a:cubicBezTo>
                    <a:pt x="1081" y="3719"/>
                    <a:pt x="908" y="3417"/>
                    <a:pt x="822" y="3157"/>
                  </a:cubicBezTo>
                  <a:cubicBezTo>
                    <a:pt x="908" y="2984"/>
                    <a:pt x="865" y="2941"/>
                    <a:pt x="951" y="2854"/>
                  </a:cubicBezTo>
                  <a:cubicBezTo>
                    <a:pt x="995" y="2552"/>
                    <a:pt x="1124" y="2249"/>
                    <a:pt x="1038" y="1989"/>
                  </a:cubicBezTo>
                  <a:cubicBezTo>
                    <a:pt x="951" y="1773"/>
                    <a:pt x="951" y="1557"/>
                    <a:pt x="1124" y="1470"/>
                  </a:cubicBezTo>
                  <a:lnTo>
                    <a:pt x="1297" y="1557"/>
                  </a:lnTo>
                  <a:lnTo>
                    <a:pt x="1773" y="1081"/>
                  </a:lnTo>
                  <a:cubicBezTo>
                    <a:pt x="1989" y="649"/>
                    <a:pt x="2594" y="649"/>
                    <a:pt x="2637" y="1168"/>
                  </a:cubicBezTo>
                  <a:cubicBezTo>
                    <a:pt x="2983" y="1211"/>
                    <a:pt x="3243" y="1081"/>
                    <a:pt x="3372" y="735"/>
                  </a:cubicBezTo>
                  <a:cubicBezTo>
                    <a:pt x="3545" y="346"/>
                    <a:pt x="3675" y="346"/>
                    <a:pt x="4237" y="389"/>
                  </a:cubicBezTo>
                  <a:lnTo>
                    <a:pt x="4540" y="0"/>
                  </a:lnTo>
                  <a:lnTo>
                    <a:pt x="4929" y="216"/>
                  </a:lnTo>
                  <a:cubicBezTo>
                    <a:pt x="4886" y="303"/>
                    <a:pt x="4886" y="346"/>
                    <a:pt x="4842" y="389"/>
                  </a:cubicBezTo>
                  <a:cubicBezTo>
                    <a:pt x="4886" y="433"/>
                    <a:pt x="4929" y="433"/>
                    <a:pt x="4929" y="476"/>
                  </a:cubicBezTo>
                  <a:cubicBezTo>
                    <a:pt x="5015" y="389"/>
                    <a:pt x="5102" y="346"/>
                    <a:pt x="5145" y="303"/>
                  </a:cubicBezTo>
                  <a:cubicBezTo>
                    <a:pt x="5275" y="433"/>
                    <a:pt x="5404" y="476"/>
                    <a:pt x="5534" y="433"/>
                  </a:cubicBezTo>
                  <a:cubicBezTo>
                    <a:pt x="5837" y="649"/>
                    <a:pt x="6139" y="822"/>
                    <a:pt x="6485" y="952"/>
                  </a:cubicBezTo>
                  <a:cubicBezTo>
                    <a:pt x="6918" y="1081"/>
                    <a:pt x="6745" y="1254"/>
                    <a:pt x="6658" y="1600"/>
                  </a:cubicBezTo>
                  <a:cubicBezTo>
                    <a:pt x="6701" y="1730"/>
                    <a:pt x="6701" y="1860"/>
                    <a:pt x="6615" y="2076"/>
                  </a:cubicBezTo>
                  <a:cubicBezTo>
                    <a:pt x="6528" y="2465"/>
                    <a:pt x="6572" y="2508"/>
                    <a:pt x="6831" y="2162"/>
                  </a:cubicBezTo>
                  <a:cubicBezTo>
                    <a:pt x="6961" y="2379"/>
                    <a:pt x="7091" y="2552"/>
                    <a:pt x="7263" y="2725"/>
                  </a:cubicBezTo>
                  <a:cubicBezTo>
                    <a:pt x="7220" y="3157"/>
                    <a:pt x="7220" y="3590"/>
                    <a:pt x="7177" y="3979"/>
                  </a:cubicBezTo>
                  <a:cubicBezTo>
                    <a:pt x="6918" y="4022"/>
                    <a:pt x="6615" y="4022"/>
                    <a:pt x="6399" y="4022"/>
                  </a:cubicBezTo>
                  <a:cubicBezTo>
                    <a:pt x="6312" y="4411"/>
                    <a:pt x="6226" y="4757"/>
                    <a:pt x="6139" y="5146"/>
                  </a:cubicBezTo>
                  <a:cubicBezTo>
                    <a:pt x="6139" y="5752"/>
                    <a:pt x="6183" y="5622"/>
                    <a:pt x="6658" y="5882"/>
                  </a:cubicBezTo>
                  <a:cubicBezTo>
                    <a:pt x="6615" y="6055"/>
                    <a:pt x="6658" y="6271"/>
                    <a:pt x="6485" y="6400"/>
                  </a:cubicBezTo>
                  <a:cubicBezTo>
                    <a:pt x="6356" y="6400"/>
                    <a:pt x="6269" y="6530"/>
                    <a:pt x="6226" y="6617"/>
                  </a:cubicBezTo>
                  <a:cubicBezTo>
                    <a:pt x="6096" y="7136"/>
                    <a:pt x="6010" y="6919"/>
                    <a:pt x="6010" y="6617"/>
                  </a:cubicBezTo>
                  <a:cubicBezTo>
                    <a:pt x="5966" y="6400"/>
                    <a:pt x="5621" y="6400"/>
                    <a:pt x="5577" y="6703"/>
                  </a:cubicBezTo>
                  <a:cubicBezTo>
                    <a:pt x="5491" y="6963"/>
                    <a:pt x="5404" y="7049"/>
                    <a:pt x="5275" y="6919"/>
                  </a:cubicBezTo>
                  <a:cubicBezTo>
                    <a:pt x="5015" y="6833"/>
                    <a:pt x="4886" y="7092"/>
                    <a:pt x="4713" y="7352"/>
                  </a:cubicBezTo>
                  <a:cubicBezTo>
                    <a:pt x="3675" y="7438"/>
                    <a:pt x="2594" y="7525"/>
                    <a:pt x="1557" y="7611"/>
                  </a:cubicBezTo>
                  <a:cubicBezTo>
                    <a:pt x="1513" y="7741"/>
                    <a:pt x="1470" y="7871"/>
                    <a:pt x="1384" y="7957"/>
                  </a:cubicBezTo>
                  <a:cubicBezTo>
                    <a:pt x="1297" y="8044"/>
                    <a:pt x="1211" y="8130"/>
                    <a:pt x="1167" y="8217"/>
                  </a:cubicBezTo>
                  <a:close/>
                  <a:moveTo>
                    <a:pt x="1081" y="1470"/>
                  </a:moveTo>
                  <a:lnTo>
                    <a:pt x="1081" y="147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0795" cap="rnd">
              <a:solidFill>
                <a:srgbClr val="96969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34" name="Group 10"/>
            <p:cNvGrpSpPr>
              <a:grpSpLocks/>
            </p:cNvGrpSpPr>
            <p:nvPr/>
          </p:nvGrpSpPr>
          <p:grpSpPr bwMode="auto">
            <a:xfrm>
              <a:off x="2585" y="285"/>
              <a:ext cx="1340" cy="1089"/>
              <a:chOff x="2585" y="285"/>
              <a:chExt cx="1340" cy="1089"/>
            </a:xfrm>
          </p:grpSpPr>
          <p:sp>
            <p:nvSpPr>
              <p:cNvPr id="1035" name="Freeform 11" descr="Точечные ромбики"/>
              <p:cNvSpPr>
                <a:spLocks noEditPoints="1"/>
              </p:cNvSpPr>
              <p:nvPr/>
            </p:nvSpPr>
            <p:spPr bwMode="auto">
              <a:xfrm>
                <a:off x="2585" y="285"/>
                <a:ext cx="1340" cy="1089"/>
              </a:xfrm>
              <a:custGeom>
                <a:avLst/>
                <a:gdLst/>
                <a:ahLst/>
                <a:cxnLst>
                  <a:cxn ang="0">
                    <a:pos x="7913" y="2422"/>
                  </a:cxn>
                  <a:cxn ang="0">
                    <a:pos x="7957" y="2941"/>
                  </a:cxn>
                  <a:cxn ang="0">
                    <a:pos x="8000" y="2984"/>
                  </a:cxn>
                  <a:cxn ang="0">
                    <a:pos x="7784" y="3114"/>
                  </a:cxn>
                  <a:cxn ang="0">
                    <a:pos x="7740" y="3763"/>
                  </a:cxn>
                  <a:cxn ang="0">
                    <a:pos x="7221" y="4411"/>
                  </a:cxn>
                  <a:cxn ang="0">
                    <a:pos x="6227" y="5363"/>
                  </a:cxn>
                  <a:cxn ang="0">
                    <a:pos x="6227" y="5320"/>
                  </a:cxn>
                  <a:cxn ang="0">
                    <a:pos x="5967" y="5838"/>
                  </a:cxn>
                  <a:cxn ang="0">
                    <a:pos x="5492" y="5709"/>
                  </a:cxn>
                  <a:cxn ang="0">
                    <a:pos x="4627" y="6444"/>
                  </a:cxn>
                  <a:cxn ang="0">
                    <a:pos x="4108" y="6487"/>
                  </a:cxn>
                  <a:cxn ang="0">
                    <a:pos x="4151" y="6228"/>
                  </a:cxn>
                  <a:cxn ang="0">
                    <a:pos x="4021" y="6011"/>
                  </a:cxn>
                  <a:cxn ang="0">
                    <a:pos x="3286" y="5882"/>
                  </a:cxn>
                  <a:cxn ang="0">
                    <a:pos x="3070" y="5665"/>
                  </a:cxn>
                  <a:cxn ang="0">
                    <a:pos x="2854" y="5493"/>
                  </a:cxn>
                  <a:cxn ang="0">
                    <a:pos x="2551" y="6055"/>
                  </a:cxn>
                  <a:cxn ang="0">
                    <a:pos x="1946" y="6184"/>
                  </a:cxn>
                  <a:cxn ang="0">
                    <a:pos x="2032" y="5925"/>
                  </a:cxn>
                  <a:cxn ang="0">
                    <a:pos x="1946" y="5665"/>
                  </a:cxn>
                  <a:cxn ang="0">
                    <a:pos x="2075" y="5233"/>
                  </a:cxn>
                  <a:cxn ang="0">
                    <a:pos x="2421" y="5060"/>
                  </a:cxn>
                  <a:cxn ang="0">
                    <a:pos x="2811" y="4282"/>
                  </a:cxn>
                  <a:cxn ang="0">
                    <a:pos x="2335" y="3979"/>
                  </a:cxn>
                  <a:cxn ang="0">
                    <a:pos x="1686" y="3503"/>
                  </a:cxn>
                  <a:cxn ang="0">
                    <a:pos x="1384" y="3244"/>
                  </a:cxn>
                  <a:cxn ang="0">
                    <a:pos x="1081" y="2898"/>
                  </a:cxn>
                  <a:cxn ang="0">
                    <a:pos x="735" y="2682"/>
                  </a:cxn>
                  <a:cxn ang="0">
                    <a:pos x="562" y="2465"/>
                  </a:cxn>
                  <a:cxn ang="0">
                    <a:pos x="303" y="2336"/>
                  </a:cxn>
                  <a:cxn ang="0">
                    <a:pos x="0" y="1384"/>
                  </a:cxn>
                  <a:cxn ang="0">
                    <a:pos x="303" y="1298"/>
                  </a:cxn>
                  <a:cxn ang="0">
                    <a:pos x="562" y="1082"/>
                  </a:cxn>
                  <a:cxn ang="0">
                    <a:pos x="648" y="649"/>
                  </a:cxn>
                  <a:cxn ang="0">
                    <a:pos x="1081" y="390"/>
                  </a:cxn>
                  <a:cxn ang="0">
                    <a:pos x="1730" y="390"/>
                  </a:cxn>
                  <a:cxn ang="0">
                    <a:pos x="2248" y="390"/>
                  </a:cxn>
                  <a:cxn ang="0">
                    <a:pos x="3546" y="346"/>
                  </a:cxn>
                  <a:cxn ang="0">
                    <a:pos x="3978" y="217"/>
                  </a:cxn>
                  <a:cxn ang="0">
                    <a:pos x="4238" y="44"/>
                  </a:cxn>
                  <a:cxn ang="0">
                    <a:pos x="4757" y="0"/>
                  </a:cxn>
                  <a:cxn ang="0">
                    <a:pos x="5016" y="0"/>
                  </a:cxn>
                  <a:cxn ang="0">
                    <a:pos x="5189" y="173"/>
                  </a:cxn>
                  <a:cxn ang="0">
                    <a:pos x="5535" y="217"/>
                  </a:cxn>
                  <a:cxn ang="0">
                    <a:pos x="5924" y="433"/>
                  </a:cxn>
                  <a:cxn ang="0">
                    <a:pos x="6313" y="779"/>
                  </a:cxn>
                  <a:cxn ang="0">
                    <a:pos x="6616" y="952"/>
                  </a:cxn>
                  <a:cxn ang="0">
                    <a:pos x="6919" y="1082"/>
                  </a:cxn>
                  <a:cxn ang="0">
                    <a:pos x="7135" y="1168"/>
                  </a:cxn>
                  <a:cxn ang="0">
                    <a:pos x="7178" y="1946"/>
                  </a:cxn>
                  <a:cxn ang="0">
                    <a:pos x="7913" y="2422"/>
                  </a:cxn>
                  <a:cxn ang="0">
                    <a:pos x="1946" y="6184"/>
                  </a:cxn>
                  <a:cxn ang="0">
                    <a:pos x="1946" y="6184"/>
                  </a:cxn>
                </a:cxnLst>
                <a:rect l="0" t="0" r="r" b="b"/>
                <a:pathLst>
                  <a:path w="8000" h="6487">
                    <a:moveTo>
                      <a:pt x="7913" y="2422"/>
                    </a:moveTo>
                    <a:cubicBezTo>
                      <a:pt x="7870" y="2552"/>
                      <a:pt x="7913" y="2768"/>
                      <a:pt x="7957" y="2941"/>
                    </a:cubicBezTo>
                    <a:cubicBezTo>
                      <a:pt x="7957" y="2984"/>
                      <a:pt x="7957" y="2984"/>
                      <a:pt x="8000" y="2984"/>
                    </a:cubicBezTo>
                    <a:lnTo>
                      <a:pt x="7784" y="3114"/>
                    </a:lnTo>
                    <a:cubicBezTo>
                      <a:pt x="7784" y="3330"/>
                      <a:pt x="7740" y="3547"/>
                      <a:pt x="7740" y="3763"/>
                    </a:cubicBezTo>
                    <a:cubicBezTo>
                      <a:pt x="7438" y="3806"/>
                      <a:pt x="7265" y="4022"/>
                      <a:pt x="7221" y="4411"/>
                    </a:cubicBezTo>
                    <a:cubicBezTo>
                      <a:pt x="6659" y="4584"/>
                      <a:pt x="6313" y="4930"/>
                      <a:pt x="6227" y="5363"/>
                    </a:cubicBezTo>
                    <a:lnTo>
                      <a:pt x="6227" y="5320"/>
                    </a:lnTo>
                    <a:cubicBezTo>
                      <a:pt x="6140" y="5493"/>
                      <a:pt x="6054" y="5665"/>
                      <a:pt x="5967" y="5838"/>
                    </a:cubicBezTo>
                    <a:cubicBezTo>
                      <a:pt x="5794" y="5709"/>
                      <a:pt x="5621" y="5665"/>
                      <a:pt x="5492" y="5709"/>
                    </a:cubicBezTo>
                    <a:cubicBezTo>
                      <a:pt x="5189" y="5968"/>
                      <a:pt x="4930" y="6228"/>
                      <a:pt x="4627" y="6444"/>
                    </a:cubicBezTo>
                    <a:cubicBezTo>
                      <a:pt x="4540" y="6271"/>
                      <a:pt x="4367" y="6228"/>
                      <a:pt x="4108" y="6487"/>
                    </a:cubicBezTo>
                    <a:cubicBezTo>
                      <a:pt x="4108" y="6401"/>
                      <a:pt x="4151" y="6314"/>
                      <a:pt x="4151" y="6228"/>
                    </a:cubicBezTo>
                    <a:cubicBezTo>
                      <a:pt x="4065" y="6184"/>
                      <a:pt x="3978" y="6098"/>
                      <a:pt x="4021" y="6011"/>
                    </a:cubicBezTo>
                    <a:cubicBezTo>
                      <a:pt x="3978" y="5622"/>
                      <a:pt x="3719" y="5320"/>
                      <a:pt x="3286" y="5882"/>
                    </a:cubicBezTo>
                    <a:cubicBezTo>
                      <a:pt x="3286" y="5709"/>
                      <a:pt x="3200" y="5579"/>
                      <a:pt x="3070" y="5665"/>
                    </a:cubicBezTo>
                    <a:cubicBezTo>
                      <a:pt x="3070" y="5493"/>
                      <a:pt x="2984" y="5406"/>
                      <a:pt x="2854" y="5493"/>
                    </a:cubicBezTo>
                    <a:cubicBezTo>
                      <a:pt x="2767" y="5665"/>
                      <a:pt x="2681" y="5882"/>
                      <a:pt x="2551" y="6055"/>
                    </a:cubicBezTo>
                    <a:lnTo>
                      <a:pt x="1946" y="6184"/>
                    </a:lnTo>
                    <a:lnTo>
                      <a:pt x="2032" y="5925"/>
                    </a:lnTo>
                    <a:cubicBezTo>
                      <a:pt x="2075" y="5795"/>
                      <a:pt x="1903" y="5752"/>
                      <a:pt x="1946" y="5665"/>
                    </a:cubicBezTo>
                    <a:cubicBezTo>
                      <a:pt x="1989" y="5536"/>
                      <a:pt x="2032" y="5363"/>
                      <a:pt x="2075" y="5233"/>
                    </a:cubicBezTo>
                    <a:cubicBezTo>
                      <a:pt x="2205" y="5190"/>
                      <a:pt x="2335" y="5190"/>
                      <a:pt x="2421" y="5060"/>
                    </a:cubicBezTo>
                    <a:cubicBezTo>
                      <a:pt x="2551" y="4801"/>
                      <a:pt x="2681" y="4541"/>
                      <a:pt x="2811" y="4282"/>
                    </a:cubicBezTo>
                    <a:cubicBezTo>
                      <a:pt x="2594" y="4195"/>
                      <a:pt x="2421" y="4238"/>
                      <a:pt x="2335" y="3979"/>
                    </a:cubicBezTo>
                    <a:cubicBezTo>
                      <a:pt x="2378" y="3503"/>
                      <a:pt x="2119" y="3417"/>
                      <a:pt x="1686" y="3503"/>
                    </a:cubicBezTo>
                    <a:cubicBezTo>
                      <a:pt x="1470" y="3460"/>
                      <a:pt x="1384" y="3417"/>
                      <a:pt x="1384" y="3244"/>
                    </a:cubicBezTo>
                    <a:cubicBezTo>
                      <a:pt x="1340" y="3114"/>
                      <a:pt x="1340" y="2941"/>
                      <a:pt x="1081" y="2898"/>
                    </a:cubicBezTo>
                    <a:cubicBezTo>
                      <a:pt x="908" y="2898"/>
                      <a:pt x="778" y="2855"/>
                      <a:pt x="735" y="2682"/>
                    </a:cubicBezTo>
                    <a:cubicBezTo>
                      <a:pt x="735" y="2595"/>
                      <a:pt x="735" y="2465"/>
                      <a:pt x="562" y="2465"/>
                    </a:cubicBezTo>
                    <a:cubicBezTo>
                      <a:pt x="389" y="2465"/>
                      <a:pt x="389" y="2379"/>
                      <a:pt x="303" y="2336"/>
                    </a:cubicBezTo>
                    <a:lnTo>
                      <a:pt x="0" y="1384"/>
                    </a:lnTo>
                    <a:cubicBezTo>
                      <a:pt x="86" y="1298"/>
                      <a:pt x="216" y="1298"/>
                      <a:pt x="303" y="1298"/>
                    </a:cubicBezTo>
                    <a:cubicBezTo>
                      <a:pt x="519" y="1341"/>
                      <a:pt x="475" y="1211"/>
                      <a:pt x="562" y="1082"/>
                    </a:cubicBezTo>
                    <a:cubicBezTo>
                      <a:pt x="648" y="952"/>
                      <a:pt x="692" y="909"/>
                      <a:pt x="648" y="649"/>
                    </a:cubicBezTo>
                    <a:cubicBezTo>
                      <a:pt x="605" y="346"/>
                      <a:pt x="778" y="303"/>
                      <a:pt x="1081" y="390"/>
                    </a:cubicBezTo>
                    <a:cubicBezTo>
                      <a:pt x="1340" y="476"/>
                      <a:pt x="1600" y="606"/>
                      <a:pt x="1730" y="390"/>
                    </a:cubicBezTo>
                    <a:cubicBezTo>
                      <a:pt x="1859" y="217"/>
                      <a:pt x="2032" y="260"/>
                      <a:pt x="2248" y="390"/>
                    </a:cubicBezTo>
                    <a:cubicBezTo>
                      <a:pt x="2724" y="390"/>
                      <a:pt x="3070" y="390"/>
                      <a:pt x="3546" y="346"/>
                    </a:cubicBezTo>
                    <a:cubicBezTo>
                      <a:pt x="3675" y="260"/>
                      <a:pt x="3719" y="87"/>
                      <a:pt x="3978" y="217"/>
                    </a:cubicBezTo>
                    <a:cubicBezTo>
                      <a:pt x="4021" y="260"/>
                      <a:pt x="4108" y="130"/>
                      <a:pt x="4238" y="44"/>
                    </a:cubicBezTo>
                    <a:cubicBezTo>
                      <a:pt x="4367" y="0"/>
                      <a:pt x="4627" y="44"/>
                      <a:pt x="4757" y="0"/>
                    </a:cubicBezTo>
                    <a:cubicBezTo>
                      <a:pt x="4886" y="0"/>
                      <a:pt x="4973" y="0"/>
                      <a:pt x="5016" y="0"/>
                    </a:cubicBezTo>
                    <a:lnTo>
                      <a:pt x="5189" y="173"/>
                    </a:lnTo>
                    <a:cubicBezTo>
                      <a:pt x="5275" y="217"/>
                      <a:pt x="5405" y="217"/>
                      <a:pt x="5535" y="217"/>
                    </a:cubicBezTo>
                    <a:cubicBezTo>
                      <a:pt x="5665" y="303"/>
                      <a:pt x="5794" y="390"/>
                      <a:pt x="5924" y="433"/>
                    </a:cubicBezTo>
                    <a:cubicBezTo>
                      <a:pt x="5838" y="822"/>
                      <a:pt x="6011" y="909"/>
                      <a:pt x="6313" y="779"/>
                    </a:cubicBezTo>
                    <a:cubicBezTo>
                      <a:pt x="6486" y="779"/>
                      <a:pt x="6616" y="822"/>
                      <a:pt x="6616" y="952"/>
                    </a:cubicBezTo>
                    <a:cubicBezTo>
                      <a:pt x="6703" y="1125"/>
                      <a:pt x="6789" y="1168"/>
                      <a:pt x="6919" y="1082"/>
                    </a:cubicBezTo>
                    <a:cubicBezTo>
                      <a:pt x="7092" y="952"/>
                      <a:pt x="7135" y="1038"/>
                      <a:pt x="7135" y="1168"/>
                    </a:cubicBezTo>
                    <a:cubicBezTo>
                      <a:pt x="7394" y="1601"/>
                      <a:pt x="7308" y="1773"/>
                      <a:pt x="7178" y="1946"/>
                    </a:cubicBezTo>
                    <a:cubicBezTo>
                      <a:pt x="6919" y="2292"/>
                      <a:pt x="7351" y="2811"/>
                      <a:pt x="7913" y="2422"/>
                    </a:cubicBezTo>
                    <a:close/>
                    <a:moveTo>
                      <a:pt x="1946" y="6184"/>
                    </a:moveTo>
                    <a:lnTo>
                      <a:pt x="1946" y="6184"/>
                    </a:ln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6" name="Freeform 12" descr="Точечные ромбики"/>
              <p:cNvSpPr>
                <a:spLocks noEditPoints="1"/>
              </p:cNvSpPr>
              <p:nvPr/>
            </p:nvSpPr>
            <p:spPr bwMode="auto">
              <a:xfrm>
                <a:off x="2585" y="285"/>
                <a:ext cx="1340" cy="1089"/>
              </a:xfrm>
              <a:custGeom>
                <a:avLst/>
                <a:gdLst/>
                <a:ahLst/>
                <a:cxnLst>
                  <a:cxn ang="0">
                    <a:pos x="7913" y="2422"/>
                  </a:cxn>
                  <a:cxn ang="0">
                    <a:pos x="7957" y="2941"/>
                  </a:cxn>
                  <a:cxn ang="0">
                    <a:pos x="8000" y="2984"/>
                  </a:cxn>
                  <a:cxn ang="0">
                    <a:pos x="7784" y="3114"/>
                  </a:cxn>
                  <a:cxn ang="0">
                    <a:pos x="7740" y="3763"/>
                  </a:cxn>
                  <a:cxn ang="0">
                    <a:pos x="7221" y="4411"/>
                  </a:cxn>
                  <a:cxn ang="0">
                    <a:pos x="6227" y="5363"/>
                  </a:cxn>
                  <a:cxn ang="0">
                    <a:pos x="6227" y="5320"/>
                  </a:cxn>
                  <a:cxn ang="0">
                    <a:pos x="5967" y="5838"/>
                  </a:cxn>
                  <a:cxn ang="0">
                    <a:pos x="5492" y="5709"/>
                  </a:cxn>
                  <a:cxn ang="0">
                    <a:pos x="4627" y="6444"/>
                  </a:cxn>
                  <a:cxn ang="0">
                    <a:pos x="4108" y="6487"/>
                  </a:cxn>
                  <a:cxn ang="0">
                    <a:pos x="4151" y="6228"/>
                  </a:cxn>
                  <a:cxn ang="0">
                    <a:pos x="4021" y="6011"/>
                  </a:cxn>
                  <a:cxn ang="0">
                    <a:pos x="3286" y="5882"/>
                  </a:cxn>
                  <a:cxn ang="0">
                    <a:pos x="3070" y="5665"/>
                  </a:cxn>
                  <a:cxn ang="0">
                    <a:pos x="2854" y="5493"/>
                  </a:cxn>
                  <a:cxn ang="0">
                    <a:pos x="2551" y="6055"/>
                  </a:cxn>
                  <a:cxn ang="0">
                    <a:pos x="1946" y="6184"/>
                  </a:cxn>
                  <a:cxn ang="0">
                    <a:pos x="2032" y="5925"/>
                  </a:cxn>
                  <a:cxn ang="0">
                    <a:pos x="1946" y="5665"/>
                  </a:cxn>
                  <a:cxn ang="0">
                    <a:pos x="2075" y="5233"/>
                  </a:cxn>
                  <a:cxn ang="0">
                    <a:pos x="2421" y="5060"/>
                  </a:cxn>
                  <a:cxn ang="0">
                    <a:pos x="2811" y="4282"/>
                  </a:cxn>
                  <a:cxn ang="0">
                    <a:pos x="2335" y="3979"/>
                  </a:cxn>
                  <a:cxn ang="0">
                    <a:pos x="1686" y="3503"/>
                  </a:cxn>
                  <a:cxn ang="0">
                    <a:pos x="1384" y="3244"/>
                  </a:cxn>
                  <a:cxn ang="0">
                    <a:pos x="1081" y="2898"/>
                  </a:cxn>
                  <a:cxn ang="0">
                    <a:pos x="735" y="2682"/>
                  </a:cxn>
                  <a:cxn ang="0">
                    <a:pos x="562" y="2465"/>
                  </a:cxn>
                  <a:cxn ang="0">
                    <a:pos x="303" y="2336"/>
                  </a:cxn>
                  <a:cxn ang="0">
                    <a:pos x="0" y="1384"/>
                  </a:cxn>
                  <a:cxn ang="0">
                    <a:pos x="303" y="1298"/>
                  </a:cxn>
                  <a:cxn ang="0">
                    <a:pos x="562" y="1082"/>
                  </a:cxn>
                  <a:cxn ang="0">
                    <a:pos x="648" y="649"/>
                  </a:cxn>
                  <a:cxn ang="0">
                    <a:pos x="1081" y="390"/>
                  </a:cxn>
                  <a:cxn ang="0">
                    <a:pos x="1730" y="390"/>
                  </a:cxn>
                  <a:cxn ang="0">
                    <a:pos x="2248" y="390"/>
                  </a:cxn>
                  <a:cxn ang="0">
                    <a:pos x="3546" y="346"/>
                  </a:cxn>
                  <a:cxn ang="0">
                    <a:pos x="3978" y="217"/>
                  </a:cxn>
                  <a:cxn ang="0">
                    <a:pos x="4238" y="44"/>
                  </a:cxn>
                  <a:cxn ang="0">
                    <a:pos x="4757" y="0"/>
                  </a:cxn>
                  <a:cxn ang="0">
                    <a:pos x="5016" y="0"/>
                  </a:cxn>
                  <a:cxn ang="0">
                    <a:pos x="5189" y="173"/>
                  </a:cxn>
                  <a:cxn ang="0">
                    <a:pos x="5535" y="217"/>
                  </a:cxn>
                  <a:cxn ang="0">
                    <a:pos x="5924" y="433"/>
                  </a:cxn>
                  <a:cxn ang="0">
                    <a:pos x="6313" y="779"/>
                  </a:cxn>
                  <a:cxn ang="0">
                    <a:pos x="6616" y="952"/>
                  </a:cxn>
                  <a:cxn ang="0">
                    <a:pos x="6919" y="1082"/>
                  </a:cxn>
                  <a:cxn ang="0">
                    <a:pos x="7135" y="1168"/>
                  </a:cxn>
                  <a:cxn ang="0">
                    <a:pos x="7178" y="1946"/>
                  </a:cxn>
                  <a:cxn ang="0">
                    <a:pos x="7913" y="2422"/>
                  </a:cxn>
                  <a:cxn ang="0">
                    <a:pos x="1946" y="6184"/>
                  </a:cxn>
                  <a:cxn ang="0">
                    <a:pos x="1946" y="6184"/>
                  </a:cxn>
                </a:cxnLst>
                <a:rect l="0" t="0" r="r" b="b"/>
                <a:pathLst>
                  <a:path w="8000" h="6487">
                    <a:moveTo>
                      <a:pt x="7913" y="2422"/>
                    </a:moveTo>
                    <a:cubicBezTo>
                      <a:pt x="7870" y="2552"/>
                      <a:pt x="7913" y="2768"/>
                      <a:pt x="7957" y="2941"/>
                    </a:cubicBezTo>
                    <a:cubicBezTo>
                      <a:pt x="7957" y="2984"/>
                      <a:pt x="7957" y="2984"/>
                      <a:pt x="8000" y="2984"/>
                    </a:cubicBezTo>
                    <a:lnTo>
                      <a:pt x="7784" y="3114"/>
                    </a:lnTo>
                    <a:cubicBezTo>
                      <a:pt x="7784" y="3330"/>
                      <a:pt x="7740" y="3547"/>
                      <a:pt x="7740" y="3763"/>
                    </a:cubicBezTo>
                    <a:cubicBezTo>
                      <a:pt x="7438" y="3806"/>
                      <a:pt x="7265" y="4022"/>
                      <a:pt x="7221" y="4411"/>
                    </a:cubicBezTo>
                    <a:cubicBezTo>
                      <a:pt x="6659" y="4584"/>
                      <a:pt x="6313" y="4930"/>
                      <a:pt x="6227" y="5363"/>
                    </a:cubicBezTo>
                    <a:lnTo>
                      <a:pt x="6227" y="5320"/>
                    </a:lnTo>
                    <a:cubicBezTo>
                      <a:pt x="6140" y="5493"/>
                      <a:pt x="6054" y="5665"/>
                      <a:pt x="5967" y="5838"/>
                    </a:cubicBezTo>
                    <a:cubicBezTo>
                      <a:pt x="5794" y="5709"/>
                      <a:pt x="5621" y="5665"/>
                      <a:pt x="5492" y="5709"/>
                    </a:cubicBezTo>
                    <a:cubicBezTo>
                      <a:pt x="5189" y="5968"/>
                      <a:pt x="4930" y="6228"/>
                      <a:pt x="4627" y="6444"/>
                    </a:cubicBezTo>
                    <a:cubicBezTo>
                      <a:pt x="4540" y="6271"/>
                      <a:pt x="4367" y="6228"/>
                      <a:pt x="4108" y="6487"/>
                    </a:cubicBezTo>
                    <a:cubicBezTo>
                      <a:pt x="4108" y="6401"/>
                      <a:pt x="4151" y="6314"/>
                      <a:pt x="4151" y="6228"/>
                    </a:cubicBezTo>
                    <a:cubicBezTo>
                      <a:pt x="4065" y="6184"/>
                      <a:pt x="3978" y="6098"/>
                      <a:pt x="4021" y="6011"/>
                    </a:cubicBezTo>
                    <a:cubicBezTo>
                      <a:pt x="3978" y="5622"/>
                      <a:pt x="3719" y="5320"/>
                      <a:pt x="3286" y="5882"/>
                    </a:cubicBezTo>
                    <a:cubicBezTo>
                      <a:pt x="3286" y="5709"/>
                      <a:pt x="3200" y="5579"/>
                      <a:pt x="3070" y="5665"/>
                    </a:cubicBezTo>
                    <a:cubicBezTo>
                      <a:pt x="3070" y="5493"/>
                      <a:pt x="2984" y="5406"/>
                      <a:pt x="2854" y="5493"/>
                    </a:cubicBezTo>
                    <a:cubicBezTo>
                      <a:pt x="2767" y="5665"/>
                      <a:pt x="2681" y="5882"/>
                      <a:pt x="2551" y="6055"/>
                    </a:cubicBezTo>
                    <a:lnTo>
                      <a:pt x="1946" y="6184"/>
                    </a:lnTo>
                    <a:lnTo>
                      <a:pt x="2032" y="5925"/>
                    </a:lnTo>
                    <a:cubicBezTo>
                      <a:pt x="2075" y="5795"/>
                      <a:pt x="1903" y="5752"/>
                      <a:pt x="1946" y="5665"/>
                    </a:cubicBezTo>
                    <a:cubicBezTo>
                      <a:pt x="1989" y="5536"/>
                      <a:pt x="2032" y="5363"/>
                      <a:pt x="2075" y="5233"/>
                    </a:cubicBezTo>
                    <a:cubicBezTo>
                      <a:pt x="2205" y="5190"/>
                      <a:pt x="2335" y="5190"/>
                      <a:pt x="2421" y="5060"/>
                    </a:cubicBezTo>
                    <a:cubicBezTo>
                      <a:pt x="2551" y="4801"/>
                      <a:pt x="2681" y="4541"/>
                      <a:pt x="2811" y="4282"/>
                    </a:cubicBezTo>
                    <a:cubicBezTo>
                      <a:pt x="2594" y="4195"/>
                      <a:pt x="2421" y="4238"/>
                      <a:pt x="2335" y="3979"/>
                    </a:cubicBezTo>
                    <a:cubicBezTo>
                      <a:pt x="2378" y="3503"/>
                      <a:pt x="2119" y="3417"/>
                      <a:pt x="1686" y="3503"/>
                    </a:cubicBezTo>
                    <a:cubicBezTo>
                      <a:pt x="1470" y="3460"/>
                      <a:pt x="1384" y="3417"/>
                      <a:pt x="1384" y="3244"/>
                    </a:cubicBezTo>
                    <a:cubicBezTo>
                      <a:pt x="1340" y="3114"/>
                      <a:pt x="1340" y="2941"/>
                      <a:pt x="1081" y="2898"/>
                    </a:cubicBezTo>
                    <a:cubicBezTo>
                      <a:pt x="908" y="2898"/>
                      <a:pt x="778" y="2855"/>
                      <a:pt x="735" y="2682"/>
                    </a:cubicBezTo>
                    <a:cubicBezTo>
                      <a:pt x="735" y="2595"/>
                      <a:pt x="735" y="2465"/>
                      <a:pt x="562" y="2465"/>
                    </a:cubicBezTo>
                    <a:cubicBezTo>
                      <a:pt x="389" y="2465"/>
                      <a:pt x="389" y="2379"/>
                      <a:pt x="303" y="2336"/>
                    </a:cubicBezTo>
                    <a:lnTo>
                      <a:pt x="0" y="1384"/>
                    </a:lnTo>
                    <a:cubicBezTo>
                      <a:pt x="86" y="1298"/>
                      <a:pt x="216" y="1298"/>
                      <a:pt x="303" y="1298"/>
                    </a:cubicBezTo>
                    <a:cubicBezTo>
                      <a:pt x="519" y="1341"/>
                      <a:pt x="475" y="1211"/>
                      <a:pt x="562" y="1082"/>
                    </a:cubicBezTo>
                    <a:cubicBezTo>
                      <a:pt x="648" y="952"/>
                      <a:pt x="692" y="909"/>
                      <a:pt x="648" y="649"/>
                    </a:cubicBezTo>
                    <a:cubicBezTo>
                      <a:pt x="605" y="346"/>
                      <a:pt x="778" y="303"/>
                      <a:pt x="1081" y="390"/>
                    </a:cubicBezTo>
                    <a:cubicBezTo>
                      <a:pt x="1340" y="476"/>
                      <a:pt x="1600" y="606"/>
                      <a:pt x="1730" y="390"/>
                    </a:cubicBezTo>
                    <a:cubicBezTo>
                      <a:pt x="1859" y="217"/>
                      <a:pt x="2032" y="260"/>
                      <a:pt x="2248" y="390"/>
                    </a:cubicBezTo>
                    <a:cubicBezTo>
                      <a:pt x="2724" y="390"/>
                      <a:pt x="3070" y="390"/>
                      <a:pt x="3546" y="346"/>
                    </a:cubicBezTo>
                    <a:cubicBezTo>
                      <a:pt x="3675" y="260"/>
                      <a:pt x="3719" y="87"/>
                      <a:pt x="3978" y="217"/>
                    </a:cubicBezTo>
                    <a:cubicBezTo>
                      <a:pt x="4021" y="260"/>
                      <a:pt x="4108" y="130"/>
                      <a:pt x="4238" y="44"/>
                    </a:cubicBezTo>
                    <a:cubicBezTo>
                      <a:pt x="4367" y="0"/>
                      <a:pt x="4627" y="44"/>
                      <a:pt x="4757" y="0"/>
                    </a:cubicBezTo>
                    <a:cubicBezTo>
                      <a:pt x="4886" y="0"/>
                      <a:pt x="4973" y="0"/>
                      <a:pt x="5016" y="0"/>
                    </a:cubicBezTo>
                    <a:lnTo>
                      <a:pt x="5189" y="173"/>
                    </a:lnTo>
                    <a:cubicBezTo>
                      <a:pt x="5275" y="217"/>
                      <a:pt x="5405" y="217"/>
                      <a:pt x="5535" y="217"/>
                    </a:cubicBezTo>
                    <a:cubicBezTo>
                      <a:pt x="5665" y="303"/>
                      <a:pt x="5794" y="390"/>
                      <a:pt x="5924" y="433"/>
                    </a:cubicBezTo>
                    <a:cubicBezTo>
                      <a:pt x="5838" y="822"/>
                      <a:pt x="6011" y="909"/>
                      <a:pt x="6313" y="779"/>
                    </a:cubicBezTo>
                    <a:cubicBezTo>
                      <a:pt x="6486" y="779"/>
                      <a:pt x="6616" y="822"/>
                      <a:pt x="6616" y="952"/>
                    </a:cubicBezTo>
                    <a:cubicBezTo>
                      <a:pt x="6703" y="1125"/>
                      <a:pt x="6789" y="1168"/>
                      <a:pt x="6919" y="1082"/>
                    </a:cubicBezTo>
                    <a:cubicBezTo>
                      <a:pt x="7092" y="952"/>
                      <a:pt x="7135" y="1038"/>
                      <a:pt x="7135" y="1168"/>
                    </a:cubicBezTo>
                    <a:cubicBezTo>
                      <a:pt x="7394" y="1601"/>
                      <a:pt x="7308" y="1773"/>
                      <a:pt x="7178" y="1946"/>
                    </a:cubicBezTo>
                    <a:cubicBezTo>
                      <a:pt x="6919" y="2292"/>
                      <a:pt x="7351" y="2811"/>
                      <a:pt x="7913" y="2422"/>
                    </a:cubicBezTo>
                    <a:close/>
                    <a:moveTo>
                      <a:pt x="1946" y="6184"/>
                    </a:moveTo>
                    <a:lnTo>
                      <a:pt x="1946" y="6184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37" name="Group 13"/>
            <p:cNvGrpSpPr>
              <a:grpSpLocks/>
            </p:cNvGrpSpPr>
            <p:nvPr/>
          </p:nvGrpSpPr>
          <p:grpSpPr bwMode="auto">
            <a:xfrm>
              <a:off x="3519" y="1491"/>
              <a:ext cx="862" cy="1111"/>
              <a:chOff x="3519" y="1491"/>
              <a:chExt cx="862" cy="1111"/>
            </a:xfrm>
          </p:grpSpPr>
          <p:sp>
            <p:nvSpPr>
              <p:cNvPr id="1038" name="Freeform 14" descr="Точечные ромбики"/>
              <p:cNvSpPr>
                <a:spLocks/>
              </p:cNvSpPr>
              <p:nvPr/>
            </p:nvSpPr>
            <p:spPr bwMode="auto">
              <a:xfrm>
                <a:off x="3519" y="1491"/>
                <a:ext cx="862" cy="1111"/>
              </a:xfrm>
              <a:custGeom>
                <a:avLst/>
                <a:gdLst/>
                <a:ahLst/>
                <a:cxnLst>
                  <a:cxn ang="0">
                    <a:pos x="5147" y="2379"/>
                  </a:cxn>
                  <a:cxn ang="0">
                    <a:pos x="4888" y="2509"/>
                  </a:cxn>
                  <a:cxn ang="0">
                    <a:pos x="4844" y="2768"/>
                  </a:cxn>
                  <a:cxn ang="0">
                    <a:pos x="4931" y="2984"/>
                  </a:cxn>
                  <a:cxn ang="0">
                    <a:pos x="4801" y="2984"/>
                  </a:cxn>
                  <a:cxn ang="0">
                    <a:pos x="4542" y="3114"/>
                  </a:cxn>
                  <a:cxn ang="0">
                    <a:pos x="4325" y="3374"/>
                  </a:cxn>
                  <a:cxn ang="0">
                    <a:pos x="4109" y="3676"/>
                  </a:cxn>
                  <a:cxn ang="0">
                    <a:pos x="4023" y="3893"/>
                  </a:cxn>
                  <a:cxn ang="0">
                    <a:pos x="4152" y="4066"/>
                  </a:cxn>
                  <a:cxn ang="0">
                    <a:pos x="3979" y="4368"/>
                  </a:cxn>
                  <a:cxn ang="0">
                    <a:pos x="3806" y="4671"/>
                  </a:cxn>
                  <a:cxn ang="0">
                    <a:pos x="3677" y="4758"/>
                  </a:cxn>
                  <a:cxn ang="0">
                    <a:pos x="3720" y="4974"/>
                  </a:cxn>
                  <a:cxn ang="0">
                    <a:pos x="3677" y="5233"/>
                  </a:cxn>
                  <a:cxn ang="0">
                    <a:pos x="3504" y="5320"/>
                  </a:cxn>
                  <a:cxn ang="0">
                    <a:pos x="2985" y="5752"/>
                  </a:cxn>
                  <a:cxn ang="0">
                    <a:pos x="2941" y="6228"/>
                  </a:cxn>
                  <a:cxn ang="0">
                    <a:pos x="2855" y="6314"/>
                  </a:cxn>
                  <a:cxn ang="0">
                    <a:pos x="2898" y="6444"/>
                  </a:cxn>
                  <a:cxn ang="0">
                    <a:pos x="2422" y="6617"/>
                  </a:cxn>
                  <a:cxn ang="0">
                    <a:pos x="2336" y="6271"/>
                  </a:cxn>
                  <a:cxn ang="0">
                    <a:pos x="2163" y="6055"/>
                  </a:cxn>
                  <a:cxn ang="0">
                    <a:pos x="1730" y="6228"/>
                  </a:cxn>
                  <a:cxn ang="0">
                    <a:pos x="1298" y="6185"/>
                  </a:cxn>
                  <a:cxn ang="0">
                    <a:pos x="1255" y="5752"/>
                  </a:cxn>
                  <a:cxn ang="0">
                    <a:pos x="1298" y="4844"/>
                  </a:cxn>
                  <a:cxn ang="0">
                    <a:pos x="1082" y="4671"/>
                  </a:cxn>
                  <a:cxn ang="0">
                    <a:pos x="1038" y="4412"/>
                  </a:cxn>
                  <a:cxn ang="0">
                    <a:pos x="1211" y="4239"/>
                  </a:cxn>
                  <a:cxn ang="0">
                    <a:pos x="1082" y="3633"/>
                  </a:cxn>
                  <a:cxn ang="0">
                    <a:pos x="649" y="2638"/>
                  </a:cxn>
                  <a:cxn ang="0">
                    <a:pos x="563" y="2293"/>
                  </a:cxn>
                  <a:cxn ang="0">
                    <a:pos x="87" y="2076"/>
                  </a:cxn>
                  <a:cxn ang="0">
                    <a:pos x="173" y="1211"/>
                  </a:cxn>
                  <a:cxn ang="0">
                    <a:pos x="736" y="433"/>
                  </a:cxn>
                  <a:cxn ang="0">
                    <a:pos x="909" y="260"/>
                  </a:cxn>
                  <a:cxn ang="0">
                    <a:pos x="1168" y="87"/>
                  </a:cxn>
                  <a:cxn ang="0">
                    <a:pos x="1471" y="0"/>
                  </a:cxn>
                  <a:cxn ang="0">
                    <a:pos x="2076" y="217"/>
                  </a:cxn>
                  <a:cxn ang="0">
                    <a:pos x="2768" y="173"/>
                  </a:cxn>
                  <a:cxn ang="0">
                    <a:pos x="2985" y="736"/>
                  </a:cxn>
                  <a:cxn ang="0">
                    <a:pos x="3893" y="649"/>
                  </a:cxn>
                  <a:cxn ang="0">
                    <a:pos x="5017" y="1687"/>
                  </a:cxn>
                  <a:cxn ang="0">
                    <a:pos x="5061" y="2120"/>
                  </a:cxn>
                  <a:cxn ang="0">
                    <a:pos x="5147" y="2379"/>
                  </a:cxn>
                </a:cxnLst>
                <a:rect l="0" t="0" r="r" b="b"/>
                <a:pathLst>
                  <a:path w="5147" h="6617">
                    <a:moveTo>
                      <a:pt x="5147" y="2379"/>
                    </a:moveTo>
                    <a:lnTo>
                      <a:pt x="4888" y="2509"/>
                    </a:lnTo>
                    <a:cubicBezTo>
                      <a:pt x="4801" y="2552"/>
                      <a:pt x="4801" y="2638"/>
                      <a:pt x="4844" y="2768"/>
                    </a:cubicBezTo>
                    <a:lnTo>
                      <a:pt x="4931" y="2984"/>
                    </a:lnTo>
                    <a:lnTo>
                      <a:pt x="4801" y="2984"/>
                    </a:lnTo>
                    <a:cubicBezTo>
                      <a:pt x="4715" y="3374"/>
                      <a:pt x="4628" y="3071"/>
                      <a:pt x="4542" y="3114"/>
                    </a:cubicBezTo>
                    <a:cubicBezTo>
                      <a:pt x="4455" y="3244"/>
                      <a:pt x="4369" y="3244"/>
                      <a:pt x="4325" y="3374"/>
                    </a:cubicBezTo>
                    <a:cubicBezTo>
                      <a:pt x="4369" y="3590"/>
                      <a:pt x="4282" y="3806"/>
                      <a:pt x="4109" y="3676"/>
                    </a:cubicBezTo>
                    <a:cubicBezTo>
                      <a:pt x="4023" y="3676"/>
                      <a:pt x="4023" y="3720"/>
                      <a:pt x="4023" y="3893"/>
                    </a:cubicBezTo>
                    <a:cubicBezTo>
                      <a:pt x="4196" y="3936"/>
                      <a:pt x="4196" y="4022"/>
                      <a:pt x="4152" y="4066"/>
                    </a:cubicBezTo>
                    <a:cubicBezTo>
                      <a:pt x="4152" y="4455"/>
                      <a:pt x="4066" y="4239"/>
                      <a:pt x="3979" y="4368"/>
                    </a:cubicBezTo>
                    <a:cubicBezTo>
                      <a:pt x="3893" y="4455"/>
                      <a:pt x="4023" y="4758"/>
                      <a:pt x="3806" y="4671"/>
                    </a:cubicBezTo>
                    <a:cubicBezTo>
                      <a:pt x="3677" y="4628"/>
                      <a:pt x="3677" y="4671"/>
                      <a:pt x="3677" y="4758"/>
                    </a:cubicBezTo>
                    <a:lnTo>
                      <a:pt x="3720" y="4974"/>
                    </a:lnTo>
                    <a:lnTo>
                      <a:pt x="3677" y="5233"/>
                    </a:lnTo>
                    <a:lnTo>
                      <a:pt x="3504" y="5320"/>
                    </a:lnTo>
                    <a:cubicBezTo>
                      <a:pt x="3331" y="5493"/>
                      <a:pt x="3331" y="5709"/>
                      <a:pt x="2985" y="5752"/>
                    </a:cubicBezTo>
                    <a:lnTo>
                      <a:pt x="2941" y="6228"/>
                    </a:lnTo>
                    <a:lnTo>
                      <a:pt x="2855" y="6314"/>
                    </a:lnTo>
                    <a:lnTo>
                      <a:pt x="2898" y="6444"/>
                    </a:lnTo>
                    <a:lnTo>
                      <a:pt x="2422" y="6617"/>
                    </a:lnTo>
                    <a:lnTo>
                      <a:pt x="2336" y="6271"/>
                    </a:lnTo>
                    <a:lnTo>
                      <a:pt x="2163" y="6055"/>
                    </a:lnTo>
                    <a:lnTo>
                      <a:pt x="1730" y="6228"/>
                    </a:lnTo>
                    <a:lnTo>
                      <a:pt x="1298" y="6185"/>
                    </a:lnTo>
                    <a:lnTo>
                      <a:pt x="1255" y="5752"/>
                    </a:lnTo>
                    <a:cubicBezTo>
                      <a:pt x="1255" y="5449"/>
                      <a:pt x="1255" y="5147"/>
                      <a:pt x="1298" y="4844"/>
                    </a:cubicBezTo>
                    <a:cubicBezTo>
                      <a:pt x="1211" y="4801"/>
                      <a:pt x="1168" y="4714"/>
                      <a:pt x="1082" y="4671"/>
                    </a:cubicBezTo>
                    <a:cubicBezTo>
                      <a:pt x="1082" y="4585"/>
                      <a:pt x="1038" y="4498"/>
                      <a:pt x="1038" y="4412"/>
                    </a:cubicBezTo>
                    <a:cubicBezTo>
                      <a:pt x="995" y="4282"/>
                      <a:pt x="1038" y="4195"/>
                      <a:pt x="1211" y="4239"/>
                    </a:cubicBezTo>
                    <a:cubicBezTo>
                      <a:pt x="1428" y="4152"/>
                      <a:pt x="1471" y="3806"/>
                      <a:pt x="1082" y="3633"/>
                    </a:cubicBezTo>
                    <a:cubicBezTo>
                      <a:pt x="433" y="3633"/>
                      <a:pt x="303" y="3330"/>
                      <a:pt x="649" y="2638"/>
                    </a:cubicBezTo>
                    <a:cubicBezTo>
                      <a:pt x="736" y="2379"/>
                      <a:pt x="692" y="2336"/>
                      <a:pt x="563" y="2293"/>
                    </a:cubicBezTo>
                    <a:cubicBezTo>
                      <a:pt x="346" y="2206"/>
                      <a:pt x="217" y="2120"/>
                      <a:pt x="87" y="2076"/>
                    </a:cubicBezTo>
                    <a:cubicBezTo>
                      <a:pt x="0" y="1947"/>
                      <a:pt x="44" y="1211"/>
                      <a:pt x="173" y="1211"/>
                    </a:cubicBezTo>
                    <a:cubicBezTo>
                      <a:pt x="649" y="1211"/>
                      <a:pt x="995" y="1298"/>
                      <a:pt x="736" y="433"/>
                    </a:cubicBezTo>
                    <a:lnTo>
                      <a:pt x="909" y="260"/>
                    </a:lnTo>
                    <a:cubicBezTo>
                      <a:pt x="1125" y="563"/>
                      <a:pt x="1255" y="476"/>
                      <a:pt x="1168" y="87"/>
                    </a:cubicBezTo>
                    <a:lnTo>
                      <a:pt x="1471" y="0"/>
                    </a:lnTo>
                    <a:lnTo>
                      <a:pt x="2076" y="217"/>
                    </a:lnTo>
                    <a:lnTo>
                      <a:pt x="2768" y="173"/>
                    </a:lnTo>
                    <a:lnTo>
                      <a:pt x="2985" y="736"/>
                    </a:lnTo>
                    <a:lnTo>
                      <a:pt x="3893" y="649"/>
                    </a:lnTo>
                    <a:cubicBezTo>
                      <a:pt x="4369" y="865"/>
                      <a:pt x="4758" y="1211"/>
                      <a:pt x="5017" y="1687"/>
                    </a:cubicBezTo>
                    <a:lnTo>
                      <a:pt x="5061" y="2120"/>
                    </a:lnTo>
                    <a:lnTo>
                      <a:pt x="5147" y="2379"/>
                    </a:ln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9" name="Freeform 15" descr="Точечные ромбики"/>
              <p:cNvSpPr>
                <a:spLocks/>
              </p:cNvSpPr>
              <p:nvPr/>
            </p:nvSpPr>
            <p:spPr bwMode="auto">
              <a:xfrm>
                <a:off x="3519" y="1491"/>
                <a:ext cx="862" cy="1111"/>
              </a:xfrm>
              <a:custGeom>
                <a:avLst/>
                <a:gdLst/>
                <a:ahLst/>
                <a:cxnLst>
                  <a:cxn ang="0">
                    <a:pos x="5147" y="2379"/>
                  </a:cxn>
                  <a:cxn ang="0">
                    <a:pos x="4888" y="2509"/>
                  </a:cxn>
                  <a:cxn ang="0">
                    <a:pos x="4844" y="2768"/>
                  </a:cxn>
                  <a:cxn ang="0">
                    <a:pos x="4931" y="2984"/>
                  </a:cxn>
                  <a:cxn ang="0">
                    <a:pos x="4801" y="2984"/>
                  </a:cxn>
                  <a:cxn ang="0">
                    <a:pos x="4542" y="3114"/>
                  </a:cxn>
                  <a:cxn ang="0">
                    <a:pos x="4325" y="3374"/>
                  </a:cxn>
                  <a:cxn ang="0">
                    <a:pos x="4109" y="3676"/>
                  </a:cxn>
                  <a:cxn ang="0">
                    <a:pos x="4023" y="3893"/>
                  </a:cxn>
                  <a:cxn ang="0">
                    <a:pos x="4152" y="4066"/>
                  </a:cxn>
                  <a:cxn ang="0">
                    <a:pos x="3979" y="4368"/>
                  </a:cxn>
                  <a:cxn ang="0">
                    <a:pos x="3806" y="4671"/>
                  </a:cxn>
                  <a:cxn ang="0">
                    <a:pos x="3677" y="4758"/>
                  </a:cxn>
                  <a:cxn ang="0">
                    <a:pos x="3720" y="4974"/>
                  </a:cxn>
                  <a:cxn ang="0">
                    <a:pos x="3677" y="5233"/>
                  </a:cxn>
                  <a:cxn ang="0">
                    <a:pos x="3504" y="5320"/>
                  </a:cxn>
                  <a:cxn ang="0">
                    <a:pos x="2985" y="5752"/>
                  </a:cxn>
                  <a:cxn ang="0">
                    <a:pos x="2941" y="6228"/>
                  </a:cxn>
                  <a:cxn ang="0">
                    <a:pos x="2855" y="6314"/>
                  </a:cxn>
                  <a:cxn ang="0">
                    <a:pos x="2898" y="6444"/>
                  </a:cxn>
                  <a:cxn ang="0">
                    <a:pos x="2422" y="6617"/>
                  </a:cxn>
                  <a:cxn ang="0">
                    <a:pos x="2336" y="6271"/>
                  </a:cxn>
                  <a:cxn ang="0">
                    <a:pos x="2163" y="6055"/>
                  </a:cxn>
                  <a:cxn ang="0">
                    <a:pos x="1730" y="6228"/>
                  </a:cxn>
                  <a:cxn ang="0">
                    <a:pos x="1298" y="6185"/>
                  </a:cxn>
                  <a:cxn ang="0">
                    <a:pos x="1255" y="5752"/>
                  </a:cxn>
                  <a:cxn ang="0">
                    <a:pos x="1298" y="4844"/>
                  </a:cxn>
                  <a:cxn ang="0">
                    <a:pos x="1082" y="4671"/>
                  </a:cxn>
                  <a:cxn ang="0">
                    <a:pos x="1038" y="4412"/>
                  </a:cxn>
                  <a:cxn ang="0">
                    <a:pos x="1211" y="4239"/>
                  </a:cxn>
                  <a:cxn ang="0">
                    <a:pos x="1082" y="3633"/>
                  </a:cxn>
                  <a:cxn ang="0">
                    <a:pos x="649" y="2638"/>
                  </a:cxn>
                  <a:cxn ang="0">
                    <a:pos x="563" y="2293"/>
                  </a:cxn>
                  <a:cxn ang="0">
                    <a:pos x="87" y="2076"/>
                  </a:cxn>
                  <a:cxn ang="0">
                    <a:pos x="173" y="1211"/>
                  </a:cxn>
                  <a:cxn ang="0">
                    <a:pos x="736" y="433"/>
                  </a:cxn>
                  <a:cxn ang="0">
                    <a:pos x="909" y="260"/>
                  </a:cxn>
                  <a:cxn ang="0">
                    <a:pos x="1168" y="87"/>
                  </a:cxn>
                  <a:cxn ang="0">
                    <a:pos x="1471" y="0"/>
                  </a:cxn>
                  <a:cxn ang="0">
                    <a:pos x="2076" y="217"/>
                  </a:cxn>
                  <a:cxn ang="0">
                    <a:pos x="2768" y="173"/>
                  </a:cxn>
                  <a:cxn ang="0">
                    <a:pos x="2985" y="736"/>
                  </a:cxn>
                  <a:cxn ang="0">
                    <a:pos x="3893" y="649"/>
                  </a:cxn>
                  <a:cxn ang="0">
                    <a:pos x="5017" y="1687"/>
                  </a:cxn>
                  <a:cxn ang="0">
                    <a:pos x="5061" y="2120"/>
                  </a:cxn>
                  <a:cxn ang="0">
                    <a:pos x="5147" y="2379"/>
                  </a:cxn>
                </a:cxnLst>
                <a:rect l="0" t="0" r="r" b="b"/>
                <a:pathLst>
                  <a:path w="5147" h="6617">
                    <a:moveTo>
                      <a:pt x="5147" y="2379"/>
                    </a:moveTo>
                    <a:lnTo>
                      <a:pt x="4888" y="2509"/>
                    </a:lnTo>
                    <a:cubicBezTo>
                      <a:pt x="4801" y="2552"/>
                      <a:pt x="4801" y="2638"/>
                      <a:pt x="4844" y="2768"/>
                    </a:cubicBezTo>
                    <a:lnTo>
                      <a:pt x="4931" y="2984"/>
                    </a:lnTo>
                    <a:lnTo>
                      <a:pt x="4801" y="2984"/>
                    </a:lnTo>
                    <a:cubicBezTo>
                      <a:pt x="4715" y="3374"/>
                      <a:pt x="4628" y="3071"/>
                      <a:pt x="4542" y="3114"/>
                    </a:cubicBezTo>
                    <a:cubicBezTo>
                      <a:pt x="4455" y="3244"/>
                      <a:pt x="4369" y="3244"/>
                      <a:pt x="4325" y="3374"/>
                    </a:cubicBezTo>
                    <a:cubicBezTo>
                      <a:pt x="4369" y="3590"/>
                      <a:pt x="4282" y="3806"/>
                      <a:pt x="4109" y="3676"/>
                    </a:cubicBezTo>
                    <a:cubicBezTo>
                      <a:pt x="4023" y="3676"/>
                      <a:pt x="4023" y="3720"/>
                      <a:pt x="4023" y="3893"/>
                    </a:cubicBezTo>
                    <a:cubicBezTo>
                      <a:pt x="4196" y="3936"/>
                      <a:pt x="4196" y="4022"/>
                      <a:pt x="4152" y="4066"/>
                    </a:cubicBezTo>
                    <a:cubicBezTo>
                      <a:pt x="4152" y="4455"/>
                      <a:pt x="4066" y="4239"/>
                      <a:pt x="3979" y="4368"/>
                    </a:cubicBezTo>
                    <a:cubicBezTo>
                      <a:pt x="3893" y="4455"/>
                      <a:pt x="4023" y="4758"/>
                      <a:pt x="3806" y="4671"/>
                    </a:cubicBezTo>
                    <a:cubicBezTo>
                      <a:pt x="3677" y="4628"/>
                      <a:pt x="3677" y="4671"/>
                      <a:pt x="3677" y="4758"/>
                    </a:cubicBezTo>
                    <a:lnTo>
                      <a:pt x="3720" y="4974"/>
                    </a:lnTo>
                    <a:lnTo>
                      <a:pt x="3677" y="5233"/>
                    </a:lnTo>
                    <a:lnTo>
                      <a:pt x="3504" y="5320"/>
                    </a:lnTo>
                    <a:cubicBezTo>
                      <a:pt x="3331" y="5493"/>
                      <a:pt x="3331" y="5709"/>
                      <a:pt x="2985" y="5752"/>
                    </a:cubicBezTo>
                    <a:lnTo>
                      <a:pt x="2941" y="6228"/>
                    </a:lnTo>
                    <a:lnTo>
                      <a:pt x="2855" y="6314"/>
                    </a:lnTo>
                    <a:lnTo>
                      <a:pt x="2898" y="6444"/>
                    </a:lnTo>
                    <a:lnTo>
                      <a:pt x="2422" y="6617"/>
                    </a:lnTo>
                    <a:lnTo>
                      <a:pt x="2336" y="6271"/>
                    </a:lnTo>
                    <a:lnTo>
                      <a:pt x="2163" y="6055"/>
                    </a:lnTo>
                    <a:lnTo>
                      <a:pt x="1730" y="6228"/>
                    </a:lnTo>
                    <a:lnTo>
                      <a:pt x="1298" y="6185"/>
                    </a:lnTo>
                    <a:lnTo>
                      <a:pt x="1255" y="5752"/>
                    </a:lnTo>
                    <a:cubicBezTo>
                      <a:pt x="1255" y="5449"/>
                      <a:pt x="1255" y="5147"/>
                      <a:pt x="1298" y="4844"/>
                    </a:cubicBezTo>
                    <a:cubicBezTo>
                      <a:pt x="1211" y="4801"/>
                      <a:pt x="1168" y="4714"/>
                      <a:pt x="1082" y="4671"/>
                    </a:cubicBezTo>
                    <a:cubicBezTo>
                      <a:pt x="1082" y="4585"/>
                      <a:pt x="1038" y="4498"/>
                      <a:pt x="1038" y="4412"/>
                    </a:cubicBezTo>
                    <a:cubicBezTo>
                      <a:pt x="995" y="4282"/>
                      <a:pt x="1038" y="4195"/>
                      <a:pt x="1211" y="4239"/>
                    </a:cubicBezTo>
                    <a:cubicBezTo>
                      <a:pt x="1428" y="4152"/>
                      <a:pt x="1471" y="3806"/>
                      <a:pt x="1082" y="3633"/>
                    </a:cubicBezTo>
                    <a:cubicBezTo>
                      <a:pt x="433" y="3633"/>
                      <a:pt x="303" y="3330"/>
                      <a:pt x="649" y="2638"/>
                    </a:cubicBezTo>
                    <a:cubicBezTo>
                      <a:pt x="736" y="2379"/>
                      <a:pt x="692" y="2336"/>
                      <a:pt x="563" y="2293"/>
                    </a:cubicBezTo>
                    <a:cubicBezTo>
                      <a:pt x="346" y="2206"/>
                      <a:pt x="217" y="2120"/>
                      <a:pt x="87" y="2076"/>
                    </a:cubicBezTo>
                    <a:cubicBezTo>
                      <a:pt x="0" y="1947"/>
                      <a:pt x="44" y="1211"/>
                      <a:pt x="173" y="1211"/>
                    </a:cubicBezTo>
                    <a:cubicBezTo>
                      <a:pt x="649" y="1211"/>
                      <a:pt x="995" y="1298"/>
                      <a:pt x="736" y="433"/>
                    </a:cubicBezTo>
                    <a:lnTo>
                      <a:pt x="909" y="260"/>
                    </a:lnTo>
                    <a:cubicBezTo>
                      <a:pt x="1125" y="563"/>
                      <a:pt x="1255" y="476"/>
                      <a:pt x="1168" y="87"/>
                    </a:cubicBezTo>
                    <a:lnTo>
                      <a:pt x="1471" y="0"/>
                    </a:lnTo>
                    <a:lnTo>
                      <a:pt x="2076" y="217"/>
                    </a:lnTo>
                    <a:lnTo>
                      <a:pt x="2768" y="173"/>
                    </a:lnTo>
                    <a:lnTo>
                      <a:pt x="2985" y="736"/>
                    </a:lnTo>
                    <a:lnTo>
                      <a:pt x="3893" y="649"/>
                    </a:lnTo>
                    <a:cubicBezTo>
                      <a:pt x="4369" y="865"/>
                      <a:pt x="4758" y="1211"/>
                      <a:pt x="5017" y="1687"/>
                    </a:cubicBezTo>
                    <a:lnTo>
                      <a:pt x="5061" y="2120"/>
                    </a:lnTo>
                    <a:lnTo>
                      <a:pt x="5147" y="2379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40" name="Group 16"/>
            <p:cNvGrpSpPr>
              <a:grpSpLocks/>
            </p:cNvGrpSpPr>
            <p:nvPr/>
          </p:nvGrpSpPr>
          <p:grpSpPr bwMode="auto">
            <a:xfrm>
              <a:off x="3280" y="-383"/>
              <a:ext cx="1115" cy="1140"/>
              <a:chOff x="3280" y="-383"/>
              <a:chExt cx="1115" cy="1140"/>
            </a:xfrm>
          </p:grpSpPr>
          <p:sp>
            <p:nvSpPr>
              <p:cNvPr id="1041" name="Freeform 17" descr="Точечные ромбики"/>
              <p:cNvSpPr>
                <a:spLocks/>
              </p:cNvSpPr>
              <p:nvPr/>
            </p:nvSpPr>
            <p:spPr bwMode="auto">
              <a:xfrm>
                <a:off x="3280" y="-383"/>
                <a:ext cx="1115" cy="1140"/>
              </a:xfrm>
              <a:custGeom>
                <a:avLst/>
                <a:gdLst/>
                <a:ahLst/>
                <a:cxnLst>
                  <a:cxn ang="0">
                    <a:pos x="692" y="129"/>
                  </a:cxn>
                  <a:cxn ang="0">
                    <a:pos x="1038" y="216"/>
                  </a:cxn>
                  <a:cxn ang="0">
                    <a:pos x="2205" y="0"/>
                  </a:cxn>
                  <a:cxn ang="0">
                    <a:pos x="3979" y="259"/>
                  </a:cxn>
                  <a:cxn ang="0">
                    <a:pos x="5103" y="908"/>
                  </a:cxn>
                  <a:cxn ang="0">
                    <a:pos x="5233" y="2550"/>
                  </a:cxn>
                  <a:cxn ang="0">
                    <a:pos x="5535" y="2550"/>
                  </a:cxn>
                  <a:cxn ang="0">
                    <a:pos x="5665" y="2896"/>
                  </a:cxn>
                  <a:cxn ang="0">
                    <a:pos x="5406" y="2982"/>
                  </a:cxn>
                  <a:cxn ang="0">
                    <a:pos x="6271" y="4063"/>
                  </a:cxn>
                  <a:cxn ang="0">
                    <a:pos x="6530" y="4150"/>
                  </a:cxn>
                  <a:cxn ang="0">
                    <a:pos x="6660" y="4971"/>
                  </a:cxn>
                  <a:cxn ang="0">
                    <a:pos x="6141" y="5619"/>
                  </a:cxn>
                  <a:cxn ang="0">
                    <a:pos x="5795" y="5965"/>
                  </a:cxn>
                  <a:cxn ang="0">
                    <a:pos x="5406" y="6181"/>
                  </a:cxn>
                  <a:cxn ang="0">
                    <a:pos x="4973" y="6397"/>
                  </a:cxn>
                  <a:cxn ang="0">
                    <a:pos x="4714" y="6268"/>
                  </a:cxn>
                  <a:cxn ang="0">
                    <a:pos x="4281" y="6311"/>
                  </a:cxn>
                  <a:cxn ang="0">
                    <a:pos x="3979" y="6268"/>
                  </a:cxn>
                  <a:cxn ang="0">
                    <a:pos x="3762" y="6397"/>
                  </a:cxn>
                  <a:cxn ang="0">
                    <a:pos x="3027" y="5922"/>
                  </a:cxn>
                  <a:cxn ang="0">
                    <a:pos x="2984" y="5144"/>
                  </a:cxn>
                  <a:cxn ang="0">
                    <a:pos x="2768" y="5057"/>
                  </a:cxn>
                  <a:cxn ang="0">
                    <a:pos x="2465" y="4928"/>
                  </a:cxn>
                  <a:cxn ang="0">
                    <a:pos x="2162" y="4755"/>
                  </a:cxn>
                  <a:cxn ang="0">
                    <a:pos x="1773" y="4409"/>
                  </a:cxn>
                  <a:cxn ang="0">
                    <a:pos x="1384" y="4193"/>
                  </a:cxn>
                  <a:cxn ang="0">
                    <a:pos x="1038" y="4150"/>
                  </a:cxn>
                  <a:cxn ang="0">
                    <a:pos x="865" y="3977"/>
                  </a:cxn>
                  <a:cxn ang="0">
                    <a:pos x="908" y="3415"/>
                  </a:cxn>
                  <a:cxn ang="0">
                    <a:pos x="778" y="3328"/>
                  </a:cxn>
                  <a:cxn ang="0">
                    <a:pos x="778" y="2939"/>
                  </a:cxn>
                  <a:cxn ang="0">
                    <a:pos x="865" y="2550"/>
                  </a:cxn>
                  <a:cxn ang="0">
                    <a:pos x="1038" y="2118"/>
                  </a:cxn>
                  <a:cxn ang="0">
                    <a:pos x="865" y="1599"/>
                  </a:cxn>
                  <a:cxn ang="0">
                    <a:pos x="865" y="821"/>
                  </a:cxn>
                  <a:cxn ang="0">
                    <a:pos x="692" y="129"/>
                  </a:cxn>
                </a:cxnLst>
                <a:rect l="0" t="0" r="r" b="b"/>
                <a:pathLst>
                  <a:path w="6660" h="6786">
                    <a:moveTo>
                      <a:pt x="692" y="129"/>
                    </a:moveTo>
                    <a:lnTo>
                      <a:pt x="1038" y="216"/>
                    </a:lnTo>
                    <a:cubicBezTo>
                      <a:pt x="1470" y="216"/>
                      <a:pt x="1859" y="129"/>
                      <a:pt x="2205" y="0"/>
                    </a:cubicBezTo>
                    <a:cubicBezTo>
                      <a:pt x="2768" y="173"/>
                      <a:pt x="3373" y="259"/>
                      <a:pt x="3979" y="259"/>
                    </a:cubicBezTo>
                    <a:cubicBezTo>
                      <a:pt x="4497" y="302"/>
                      <a:pt x="4887" y="519"/>
                      <a:pt x="5103" y="908"/>
                    </a:cubicBezTo>
                    <a:cubicBezTo>
                      <a:pt x="5276" y="1426"/>
                      <a:pt x="5189" y="1988"/>
                      <a:pt x="5233" y="2550"/>
                    </a:cubicBezTo>
                    <a:lnTo>
                      <a:pt x="5535" y="2550"/>
                    </a:lnTo>
                    <a:lnTo>
                      <a:pt x="5665" y="2896"/>
                    </a:lnTo>
                    <a:lnTo>
                      <a:pt x="5406" y="2982"/>
                    </a:lnTo>
                    <a:cubicBezTo>
                      <a:pt x="5492" y="3544"/>
                      <a:pt x="5838" y="3890"/>
                      <a:pt x="6271" y="4063"/>
                    </a:cubicBezTo>
                    <a:cubicBezTo>
                      <a:pt x="6357" y="4106"/>
                      <a:pt x="6444" y="4150"/>
                      <a:pt x="6530" y="4150"/>
                    </a:cubicBezTo>
                    <a:lnTo>
                      <a:pt x="6660" y="4971"/>
                    </a:lnTo>
                    <a:lnTo>
                      <a:pt x="6141" y="5619"/>
                    </a:lnTo>
                    <a:cubicBezTo>
                      <a:pt x="6098" y="6052"/>
                      <a:pt x="5968" y="6225"/>
                      <a:pt x="5795" y="5965"/>
                    </a:cubicBezTo>
                    <a:cubicBezTo>
                      <a:pt x="5665" y="5749"/>
                      <a:pt x="5535" y="5835"/>
                      <a:pt x="5406" y="6181"/>
                    </a:cubicBezTo>
                    <a:cubicBezTo>
                      <a:pt x="5362" y="6484"/>
                      <a:pt x="5189" y="6484"/>
                      <a:pt x="4973" y="6397"/>
                    </a:cubicBezTo>
                    <a:cubicBezTo>
                      <a:pt x="4887" y="6354"/>
                      <a:pt x="4800" y="6311"/>
                      <a:pt x="4714" y="6268"/>
                    </a:cubicBezTo>
                    <a:cubicBezTo>
                      <a:pt x="4454" y="6138"/>
                      <a:pt x="4454" y="6311"/>
                      <a:pt x="4281" y="6311"/>
                    </a:cubicBezTo>
                    <a:cubicBezTo>
                      <a:pt x="4195" y="6311"/>
                      <a:pt x="4065" y="6225"/>
                      <a:pt x="3979" y="6268"/>
                    </a:cubicBezTo>
                    <a:cubicBezTo>
                      <a:pt x="3892" y="6268"/>
                      <a:pt x="3806" y="6311"/>
                      <a:pt x="3762" y="6397"/>
                    </a:cubicBezTo>
                    <a:cubicBezTo>
                      <a:pt x="3200" y="6786"/>
                      <a:pt x="2768" y="6268"/>
                      <a:pt x="3027" y="5922"/>
                    </a:cubicBezTo>
                    <a:cubicBezTo>
                      <a:pt x="3157" y="5749"/>
                      <a:pt x="3243" y="5576"/>
                      <a:pt x="2984" y="5144"/>
                    </a:cubicBezTo>
                    <a:cubicBezTo>
                      <a:pt x="2984" y="5014"/>
                      <a:pt x="2941" y="4928"/>
                      <a:pt x="2768" y="5057"/>
                    </a:cubicBezTo>
                    <a:cubicBezTo>
                      <a:pt x="2638" y="5144"/>
                      <a:pt x="2551" y="5101"/>
                      <a:pt x="2465" y="4928"/>
                    </a:cubicBezTo>
                    <a:cubicBezTo>
                      <a:pt x="2465" y="4798"/>
                      <a:pt x="2335" y="4755"/>
                      <a:pt x="2162" y="4755"/>
                    </a:cubicBezTo>
                    <a:cubicBezTo>
                      <a:pt x="1859" y="4884"/>
                      <a:pt x="1686" y="4798"/>
                      <a:pt x="1773" y="4409"/>
                    </a:cubicBezTo>
                    <a:cubicBezTo>
                      <a:pt x="1643" y="4366"/>
                      <a:pt x="1513" y="4279"/>
                      <a:pt x="1384" y="4193"/>
                    </a:cubicBezTo>
                    <a:cubicBezTo>
                      <a:pt x="1254" y="4193"/>
                      <a:pt x="1124" y="4193"/>
                      <a:pt x="1038" y="4150"/>
                    </a:cubicBezTo>
                    <a:lnTo>
                      <a:pt x="865" y="3977"/>
                    </a:lnTo>
                    <a:cubicBezTo>
                      <a:pt x="1211" y="3933"/>
                      <a:pt x="1211" y="3761"/>
                      <a:pt x="908" y="3415"/>
                    </a:cubicBezTo>
                    <a:lnTo>
                      <a:pt x="778" y="3328"/>
                    </a:lnTo>
                    <a:cubicBezTo>
                      <a:pt x="778" y="3199"/>
                      <a:pt x="778" y="3069"/>
                      <a:pt x="778" y="2939"/>
                    </a:cubicBezTo>
                    <a:cubicBezTo>
                      <a:pt x="908" y="2810"/>
                      <a:pt x="951" y="2680"/>
                      <a:pt x="865" y="2550"/>
                    </a:cubicBezTo>
                    <a:cubicBezTo>
                      <a:pt x="605" y="2161"/>
                      <a:pt x="692" y="2031"/>
                      <a:pt x="1038" y="2118"/>
                    </a:cubicBezTo>
                    <a:cubicBezTo>
                      <a:pt x="1124" y="1902"/>
                      <a:pt x="1124" y="1729"/>
                      <a:pt x="865" y="1599"/>
                    </a:cubicBezTo>
                    <a:cubicBezTo>
                      <a:pt x="0" y="1253"/>
                      <a:pt x="908" y="1124"/>
                      <a:pt x="865" y="821"/>
                    </a:cubicBezTo>
                    <a:cubicBezTo>
                      <a:pt x="951" y="691"/>
                      <a:pt x="865" y="475"/>
                      <a:pt x="692" y="129"/>
                    </a:cubicBez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2" name="Freeform 18" descr="Точечные ромбики"/>
              <p:cNvSpPr>
                <a:spLocks/>
              </p:cNvSpPr>
              <p:nvPr/>
            </p:nvSpPr>
            <p:spPr bwMode="auto">
              <a:xfrm>
                <a:off x="3280" y="-383"/>
                <a:ext cx="1115" cy="1140"/>
              </a:xfrm>
              <a:custGeom>
                <a:avLst/>
                <a:gdLst/>
                <a:ahLst/>
                <a:cxnLst>
                  <a:cxn ang="0">
                    <a:pos x="692" y="129"/>
                  </a:cxn>
                  <a:cxn ang="0">
                    <a:pos x="1038" y="216"/>
                  </a:cxn>
                  <a:cxn ang="0">
                    <a:pos x="2205" y="0"/>
                  </a:cxn>
                  <a:cxn ang="0">
                    <a:pos x="3979" y="259"/>
                  </a:cxn>
                  <a:cxn ang="0">
                    <a:pos x="5103" y="908"/>
                  </a:cxn>
                  <a:cxn ang="0">
                    <a:pos x="5233" y="2550"/>
                  </a:cxn>
                  <a:cxn ang="0">
                    <a:pos x="5535" y="2550"/>
                  </a:cxn>
                  <a:cxn ang="0">
                    <a:pos x="5665" y="2896"/>
                  </a:cxn>
                  <a:cxn ang="0">
                    <a:pos x="5406" y="2982"/>
                  </a:cxn>
                  <a:cxn ang="0">
                    <a:pos x="6271" y="4063"/>
                  </a:cxn>
                  <a:cxn ang="0">
                    <a:pos x="6530" y="4150"/>
                  </a:cxn>
                  <a:cxn ang="0">
                    <a:pos x="6660" y="4971"/>
                  </a:cxn>
                  <a:cxn ang="0">
                    <a:pos x="6141" y="5619"/>
                  </a:cxn>
                  <a:cxn ang="0">
                    <a:pos x="5795" y="5965"/>
                  </a:cxn>
                  <a:cxn ang="0">
                    <a:pos x="5406" y="6181"/>
                  </a:cxn>
                  <a:cxn ang="0">
                    <a:pos x="4973" y="6397"/>
                  </a:cxn>
                  <a:cxn ang="0">
                    <a:pos x="4714" y="6268"/>
                  </a:cxn>
                  <a:cxn ang="0">
                    <a:pos x="4281" y="6311"/>
                  </a:cxn>
                  <a:cxn ang="0">
                    <a:pos x="3979" y="6268"/>
                  </a:cxn>
                  <a:cxn ang="0">
                    <a:pos x="3762" y="6397"/>
                  </a:cxn>
                  <a:cxn ang="0">
                    <a:pos x="3027" y="5922"/>
                  </a:cxn>
                  <a:cxn ang="0">
                    <a:pos x="2984" y="5144"/>
                  </a:cxn>
                  <a:cxn ang="0">
                    <a:pos x="2768" y="5057"/>
                  </a:cxn>
                  <a:cxn ang="0">
                    <a:pos x="2465" y="4928"/>
                  </a:cxn>
                  <a:cxn ang="0">
                    <a:pos x="2162" y="4755"/>
                  </a:cxn>
                  <a:cxn ang="0">
                    <a:pos x="1773" y="4409"/>
                  </a:cxn>
                  <a:cxn ang="0">
                    <a:pos x="1384" y="4193"/>
                  </a:cxn>
                  <a:cxn ang="0">
                    <a:pos x="1038" y="4150"/>
                  </a:cxn>
                  <a:cxn ang="0">
                    <a:pos x="865" y="3977"/>
                  </a:cxn>
                  <a:cxn ang="0">
                    <a:pos x="908" y="3415"/>
                  </a:cxn>
                  <a:cxn ang="0">
                    <a:pos x="778" y="3328"/>
                  </a:cxn>
                  <a:cxn ang="0">
                    <a:pos x="778" y="2939"/>
                  </a:cxn>
                  <a:cxn ang="0">
                    <a:pos x="865" y="2550"/>
                  </a:cxn>
                  <a:cxn ang="0">
                    <a:pos x="1038" y="2118"/>
                  </a:cxn>
                  <a:cxn ang="0">
                    <a:pos x="865" y="1599"/>
                  </a:cxn>
                  <a:cxn ang="0">
                    <a:pos x="865" y="821"/>
                  </a:cxn>
                  <a:cxn ang="0">
                    <a:pos x="692" y="129"/>
                  </a:cxn>
                </a:cxnLst>
                <a:rect l="0" t="0" r="r" b="b"/>
                <a:pathLst>
                  <a:path w="6660" h="6786">
                    <a:moveTo>
                      <a:pt x="692" y="129"/>
                    </a:moveTo>
                    <a:lnTo>
                      <a:pt x="1038" y="216"/>
                    </a:lnTo>
                    <a:cubicBezTo>
                      <a:pt x="1470" y="216"/>
                      <a:pt x="1859" y="129"/>
                      <a:pt x="2205" y="0"/>
                    </a:cubicBezTo>
                    <a:cubicBezTo>
                      <a:pt x="2768" y="173"/>
                      <a:pt x="3373" y="259"/>
                      <a:pt x="3979" y="259"/>
                    </a:cubicBezTo>
                    <a:cubicBezTo>
                      <a:pt x="4497" y="302"/>
                      <a:pt x="4887" y="519"/>
                      <a:pt x="5103" y="908"/>
                    </a:cubicBezTo>
                    <a:cubicBezTo>
                      <a:pt x="5276" y="1426"/>
                      <a:pt x="5189" y="1988"/>
                      <a:pt x="5233" y="2550"/>
                    </a:cubicBezTo>
                    <a:lnTo>
                      <a:pt x="5535" y="2550"/>
                    </a:lnTo>
                    <a:lnTo>
                      <a:pt x="5665" y="2896"/>
                    </a:lnTo>
                    <a:lnTo>
                      <a:pt x="5406" y="2982"/>
                    </a:lnTo>
                    <a:cubicBezTo>
                      <a:pt x="5492" y="3544"/>
                      <a:pt x="5838" y="3890"/>
                      <a:pt x="6271" y="4063"/>
                    </a:cubicBezTo>
                    <a:cubicBezTo>
                      <a:pt x="6357" y="4106"/>
                      <a:pt x="6444" y="4150"/>
                      <a:pt x="6530" y="4150"/>
                    </a:cubicBezTo>
                    <a:lnTo>
                      <a:pt x="6660" y="4971"/>
                    </a:lnTo>
                    <a:lnTo>
                      <a:pt x="6141" y="5619"/>
                    </a:lnTo>
                    <a:cubicBezTo>
                      <a:pt x="6098" y="6052"/>
                      <a:pt x="5968" y="6225"/>
                      <a:pt x="5795" y="5965"/>
                    </a:cubicBezTo>
                    <a:cubicBezTo>
                      <a:pt x="5665" y="5749"/>
                      <a:pt x="5535" y="5835"/>
                      <a:pt x="5406" y="6181"/>
                    </a:cubicBezTo>
                    <a:cubicBezTo>
                      <a:pt x="5362" y="6484"/>
                      <a:pt x="5189" y="6484"/>
                      <a:pt x="4973" y="6397"/>
                    </a:cubicBezTo>
                    <a:cubicBezTo>
                      <a:pt x="4887" y="6354"/>
                      <a:pt x="4800" y="6311"/>
                      <a:pt x="4714" y="6268"/>
                    </a:cubicBezTo>
                    <a:cubicBezTo>
                      <a:pt x="4454" y="6138"/>
                      <a:pt x="4454" y="6311"/>
                      <a:pt x="4281" y="6311"/>
                    </a:cubicBezTo>
                    <a:cubicBezTo>
                      <a:pt x="4195" y="6311"/>
                      <a:pt x="4065" y="6225"/>
                      <a:pt x="3979" y="6268"/>
                    </a:cubicBezTo>
                    <a:cubicBezTo>
                      <a:pt x="3892" y="6268"/>
                      <a:pt x="3806" y="6311"/>
                      <a:pt x="3762" y="6397"/>
                    </a:cubicBezTo>
                    <a:cubicBezTo>
                      <a:pt x="3200" y="6786"/>
                      <a:pt x="2768" y="6268"/>
                      <a:pt x="3027" y="5922"/>
                    </a:cubicBezTo>
                    <a:cubicBezTo>
                      <a:pt x="3157" y="5749"/>
                      <a:pt x="3243" y="5576"/>
                      <a:pt x="2984" y="5144"/>
                    </a:cubicBezTo>
                    <a:cubicBezTo>
                      <a:pt x="2984" y="5014"/>
                      <a:pt x="2941" y="4928"/>
                      <a:pt x="2768" y="5057"/>
                    </a:cubicBezTo>
                    <a:cubicBezTo>
                      <a:pt x="2638" y="5144"/>
                      <a:pt x="2551" y="5101"/>
                      <a:pt x="2465" y="4928"/>
                    </a:cubicBezTo>
                    <a:cubicBezTo>
                      <a:pt x="2465" y="4798"/>
                      <a:pt x="2335" y="4755"/>
                      <a:pt x="2162" y="4755"/>
                    </a:cubicBezTo>
                    <a:cubicBezTo>
                      <a:pt x="1859" y="4884"/>
                      <a:pt x="1686" y="4798"/>
                      <a:pt x="1773" y="4409"/>
                    </a:cubicBezTo>
                    <a:cubicBezTo>
                      <a:pt x="1643" y="4366"/>
                      <a:pt x="1513" y="4279"/>
                      <a:pt x="1384" y="4193"/>
                    </a:cubicBezTo>
                    <a:cubicBezTo>
                      <a:pt x="1254" y="4193"/>
                      <a:pt x="1124" y="4193"/>
                      <a:pt x="1038" y="4150"/>
                    </a:cubicBezTo>
                    <a:lnTo>
                      <a:pt x="865" y="3977"/>
                    </a:lnTo>
                    <a:cubicBezTo>
                      <a:pt x="1211" y="3933"/>
                      <a:pt x="1211" y="3761"/>
                      <a:pt x="908" y="3415"/>
                    </a:cubicBezTo>
                    <a:lnTo>
                      <a:pt x="778" y="3328"/>
                    </a:lnTo>
                    <a:cubicBezTo>
                      <a:pt x="778" y="3199"/>
                      <a:pt x="778" y="3069"/>
                      <a:pt x="778" y="2939"/>
                    </a:cubicBezTo>
                    <a:cubicBezTo>
                      <a:pt x="908" y="2810"/>
                      <a:pt x="951" y="2680"/>
                      <a:pt x="865" y="2550"/>
                    </a:cubicBezTo>
                    <a:cubicBezTo>
                      <a:pt x="605" y="2161"/>
                      <a:pt x="692" y="2031"/>
                      <a:pt x="1038" y="2118"/>
                    </a:cubicBezTo>
                    <a:cubicBezTo>
                      <a:pt x="1124" y="1902"/>
                      <a:pt x="1124" y="1729"/>
                      <a:pt x="865" y="1599"/>
                    </a:cubicBezTo>
                    <a:cubicBezTo>
                      <a:pt x="0" y="1253"/>
                      <a:pt x="908" y="1124"/>
                      <a:pt x="865" y="821"/>
                    </a:cubicBezTo>
                    <a:cubicBezTo>
                      <a:pt x="951" y="691"/>
                      <a:pt x="865" y="475"/>
                      <a:pt x="692" y="12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>
              <a:off x="3888" y="306"/>
              <a:ext cx="1340" cy="938"/>
              <a:chOff x="3888" y="306"/>
              <a:chExt cx="1340" cy="938"/>
            </a:xfrm>
          </p:grpSpPr>
          <p:sp>
            <p:nvSpPr>
              <p:cNvPr id="1044" name="Freeform 20" descr="Точечные ромбики"/>
              <p:cNvSpPr>
                <a:spLocks/>
              </p:cNvSpPr>
              <p:nvPr/>
            </p:nvSpPr>
            <p:spPr bwMode="auto">
              <a:xfrm>
                <a:off x="3888" y="306"/>
                <a:ext cx="1340" cy="938"/>
              </a:xfrm>
              <a:custGeom>
                <a:avLst/>
                <a:gdLst/>
                <a:ahLst/>
                <a:cxnLst>
                  <a:cxn ang="0">
                    <a:pos x="2897" y="44"/>
                  </a:cxn>
                  <a:cxn ang="0">
                    <a:pos x="5276" y="563"/>
                  </a:cxn>
                  <a:cxn ang="0">
                    <a:pos x="6097" y="1601"/>
                  </a:cxn>
                  <a:cxn ang="0">
                    <a:pos x="7741" y="2293"/>
                  </a:cxn>
                  <a:cxn ang="0">
                    <a:pos x="7784" y="2855"/>
                  </a:cxn>
                  <a:cxn ang="0">
                    <a:pos x="7914" y="3374"/>
                  </a:cxn>
                  <a:cxn ang="0">
                    <a:pos x="7222" y="3547"/>
                  </a:cxn>
                  <a:cxn ang="0">
                    <a:pos x="6660" y="3591"/>
                  </a:cxn>
                  <a:cxn ang="0">
                    <a:pos x="6616" y="3591"/>
                  </a:cxn>
                  <a:cxn ang="0">
                    <a:pos x="6097" y="3591"/>
                  </a:cxn>
                  <a:cxn ang="0">
                    <a:pos x="5881" y="3807"/>
                  </a:cxn>
                  <a:cxn ang="0">
                    <a:pos x="5751" y="5580"/>
                  </a:cxn>
                  <a:cxn ang="0">
                    <a:pos x="4887" y="5537"/>
                  </a:cxn>
                  <a:cxn ang="0">
                    <a:pos x="4800" y="5537"/>
                  </a:cxn>
                  <a:cxn ang="0">
                    <a:pos x="4151" y="5018"/>
                  </a:cxn>
                  <a:cxn ang="0">
                    <a:pos x="4022" y="4369"/>
                  </a:cxn>
                  <a:cxn ang="0">
                    <a:pos x="3114" y="4715"/>
                  </a:cxn>
                  <a:cxn ang="0">
                    <a:pos x="2724" y="4240"/>
                  </a:cxn>
                  <a:cxn ang="0">
                    <a:pos x="2076" y="3374"/>
                  </a:cxn>
                  <a:cxn ang="0">
                    <a:pos x="1903" y="3201"/>
                  </a:cxn>
                  <a:cxn ang="0">
                    <a:pos x="908" y="3504"/>
                  </a:cxn>
                  <a:cxn ang="0">
                    <a:pos x="951" y="3764"/>
                  </a:cxn>
                  <a:cxn ang="0">
                    <a:pos x="779" y="3850"/>
                  </a:cxn>
                  <a:cxn ang="0">
                    <a:pos x="476" y="3591"/>
                  </a:cxn>
                  <a:cxn ang="0">
                    <a:pos x="173" y="2812"/>
                  </a:cxn>
                  <a:cxn ang="0">
                    <a:pos x="346" y="2163"/>
                  </a:cxn>
                  <a:cxn ang="0">
                    <a:pos x="649" y="2207"/>
                  </a:cxn>
                  <a:cxn ang="0">
                    <a:pos x="1081" y="2163"/>
                  </a:cxn>
                  <a:cxn ang="0">
                    <a:pos x="1341" y="2293"/>
                  </a:cxn>
                  <a:cxn ang="0">
                    <a:pos x="1773" y="2077"/>
                  </a:cxn>
                  <a:cxn ang="0">
                    <a:pos x="2162" y="1860"/>
                  </a:cxn>
                  <a:cxn ang="0">
                    <a:pos x="2508" y="1514"/>
                  </a:cxn>
                  <a:cxn ang="0">
                    <a:pos x="3027" y="866"/>
                  </a:cxn>
                  <a:cxn ang="0">
                    <a:pos x="2897" y="44"/>
                  </a:cxn>
                </a:cxnLst>
                <a:rect l="0" t="0" r="r" b="b"/>
                <a:pathLst>
                  <a:path w="8000" h="5580">
                    <a:moveTo>
                      <a:pt x="2897" y="44"/>
                    </a:moveTo>
                    <a:cubicBezTo>
                      <a:pt x="3806" y="303"/>
                      <a:pt x="4843" y="0"/>
                      <a:pt x="5276" y="563"/>
                    </a:cubicBezTo>
                    <a:cubicBezTo>
                      <a:pt x="5276" y="1298"/>
                      <a:pt x="5492" y="1731"/>
                      <a:pt x="6097" y="1601"/>
                    </a:cubicBezTo>
                    <a:cubicBezTo>
                      <a:pt x="6789" y="1731"/>
                      <a:pt x="7308" y="2033"/>
                      <a:pt x="7741" y="2293"/>
                    </a:cubicBezTo>
                    <a:cubicBezTo>
                      <a:pt x="7741" y="2509"/>
                      <a:pt x="7611" y="2769"/>
                      <a:pt x="7784" y="2855"/>
                    </a:cubicBezTo>
                    <a:cubicBezTo>
                      <a:pt x="8000" y="3028"/>
                      <a:pt x="8000" y="3201"/>
                      <a:pt x="7914" y="3374"/>
                    </a:cubicBezTo>
                    <a:lnTo>
                      <a:pt x="7222" y="3547"/>
                    </a:lnTo>
                    <a:cubicBezTo>
                      <a:pt x="7006" y="3720"/>
                      <a:pt x="6833" y="3720"/>
                      <a:pt x="6660" y="3591"/>
                    </a:cubicBezTo>
                    <a:lnTo>
                      <a:pt x="6616" y="3591"/>
                    </a:lnTo>
                    <a:lnTo>
                      <a:pt x="6097" y="3591"/>
                    </a:lnTo>
                    <a:cubicBezTo>
                      <a:pt x="5968" y="3591"/>
                      <a:pt x="5881" y="3677"/>
                      <a:pt x="5881" y="3807"/>
                    </a:cubicBezTo>
                    <a:lnTo>
                      <a:pt x="5751" y="5580"/>
                    </a:lnTo>
                    <a:lnTo>
                      <a:pt x="4887" y="5537"/>
                    </a:lnTo>
                    <a:cubicBezTo>
                      <a:pt x="4887" y="5537"/>
                      <a:pt x="4843" y="5537"/>
                      <a:pt x="4800" y="5537"/>
                    </a:cubicBezTo>
                    <a:lnTo>
                      <a:pt x="4151" y="5018"/>
                    </a:lnTo>
                    <a:cubicBezTo>
                      <a:pt x="4151" y="4759"/>
                      <a:pt x="4151" y="4542"/>
                      <a:pt x="4022" y="4369"/>
                    </a:cubicBezTo>
                    <a:cubicBezTo>
                      <a:pt x="3633" y="4456"/>
                      <a:pt x="3373" y="4586"/>
                      <a:pt x="3114" y="4715"/>
                    </a:cubicBezTo>
                    <a:cubicBezTo>
                      <a:pt x="2854" y="4586"/>
                      <a:pt x="2854" y="4413"/>
                      <a:pt x="2724" y="4240"/>
                    </a:cubicBezTo>
                    <a:cubicBezTo>
                      <a:pt x="2422" y="4067"/>
                      <a:pt x="2162" y="3764"/>
                      <a:pt x="2076" y="3374"/>
                    </a:cubicBezTo>
                    <a:cubicBezTo>
                      <a:pt x="2076" y="3245"/>
                      <a:pt x="2033" y="3158"/>
                      <a:pt x="1903" y="3201"/>
                    </a:cubicBezTo>
                    <a:cubicBezTo>
                      <a:pt x="1557" y="3245"/>
                      <a:pt x="1254" y="3374"/>
                      <a:pt x="908" y="3504"/>
                    </a:cubicBezTo>
                    <a:lnTo>
                      <a:pt x="951" y="3764"/>
                    </a:lnTo>
                    <a:lnTo>
                      <a:pt x="779" y="3850"/>
                    </a:lnTo>
                    <a:lnTo>
                      <a:pt x="476" y="3591"/>
                    </a:lnTo>
                    <a:cubicBezTo>
                      <a:pt x="389" y="3201"/>
                      <a:pt x="433" y="3072"/>
                      <a:pt x="173" y="2812"/>
                    </a:cubicBezTo>
                    <a:cubicBezTo>
                      <a:pt x="130" y="2509"/>
                      <a:pt x="0" y="2207"/>
                      <a:pt x="346" y="2163"/>
                    </a:cubicBezTo>
                    <a:cubicBezTo>
                      <a:pt x="433" y="2120"/>
                      <a:pt x="562" y="2207"/>
                      <a:pt x="649" y="2207"/>
                    </a:cubicBezTo>
                    <a:cubicBezTo>
                      <a:pt x="822" y="2207"/>
                      <a:pt x="822" y="2033"/>
                      <a:pt x="1081" y="2163"/>
                    </a:cubicBezTo>
                    <a:cubicBezTo>
                      <a:pt x="1168" y="2207"/>
                      <a:pt x="1254" y="2250"/>
                      <a:pt x="1341" y="2293"/>
                    </a:cubicBezTo>
                    <a:cubicBezTo>
                      <a:pt x="1557" y="2380"/>
                      <a:pt x="1730" y="2380"/>
                      <a:pt x="1773" y="2077"/>
                    </a:cubicBezTo>
                    <a:cubicBezTo>
                      <a:pt x="1903" y="1731"/>
                      <a:pt x="2033" y="1644"/>
                      <a:pt x="2162" y="1860"/>
                    </a:cubicBezTo>
                    <a:cubicBezTo>
                      <a:pt x="2335" y="2120"/>
                      <a:pt x="2465" y="1947"/>
                      <a:pt x="2508" y="1514"/>
                    </a:cubicBezTo>
                    <a:lnTo>
                      <a:pt x="3027" y="866"/>
                    </a:lnTo>
                    <a:lnTo>
                      <a:pt x="2897" y="44"/>
                    </a:ln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5" name="Freeform 21" descr="Точечные ромбики"/>
              <p:cNvSpPr>
                <a:spLocks/>
              </p:cNvSpPr>
              <p:nvPr/>
            </p:nvSpPr>
            <p:spPr bwMode="auto">
              <a:xfrm>
                <a:off x="3888" y="306"/>
                <a:ext cx="1340" cy="938"/>
              </a:xfrm>
              <a:custGeom>
                <a:avLst/>
                <a:gdLst/>
                <a:ahLst/>
                <a:cxnLst>
                  <a:cxn ang="0">
                    <a:pos x="2897" y="44"/>
                  </a:cxn>
                  <a:cxn ang="0">
                    <a:pos x="5276" y="563"/>
                  </a:cxn>
                  <a:cxn ang="0">
                    <a:pos x="6097" y="1601"/>
                  </a:cxn>
                  <a:cxn ang="0">
                    <a:pos x="7741" y="2293"/>
                  </a:cxn>
                  <a:cxn ang="0">
                    <a:pos x="7784" y="2855"/>
                  </a:cxn>
                  <a:cxn ang="0">
                    <a:pos x="7914" y="3374"/>
                  </a:cxn>
                  <a:cxn ang="0">
                    <a:pos x="7222" y="3547"/>
                  </a:cxn>
                  <a:cxn ang="0">
                    <a:pos x="6660" y="3591"/>
                  </a:cxn>
                  <a:cxn ang="0">
                    <a:pos x="6616" y="3591"/>
                  </a:cxn>
                  <a:cxn ang="0">
                    <a:pos x="6097" y="3591"/>
                  </a:cxn>
                  <a:cxn ang="0">
                    <a:pos x="5881" y="3807"/>
                  </a:cxn>
                  <a:cxn ang="0">
                    <a:pos x="5751" y="5580"/>
                  </a:cxn>
                  <a:cxn ang="0">
                    <a:pos x="4887" y="5537"/>
                  </a:cxn>
                  <a:cxn ang="0">
                    <a:pos x="4800" y="5537"/>
                  </a:cxn>
                  <a:cxn ang="0">
                    <a:pos x="4151" y="5018"/>
                  </a:cxn>
                  <a:cxn ang="0">
                    <a:pos x="4022" y="4369"/>
                  </a:cxn>
                  <a:cxn ang="0">
                    <a:pos x="3114" y="4715"/>
                  </a:cxn>
                  <a:cxn ang="0">
                    <a:pos x="2724" y="4240"/>
                  </a:cxn>
                  <a:cxn ang="0">
                    <a:pos x="2076" y="3374"/>
                  </a:cxn>
                  <a:cxn ang="0">
                    <a:pos x="1903" y="3201"/>
                  </a:cxn>
                  <a:cxn ang="0">
                    <a:pos x="908" y="3504"/>
                  </a:cxn>
                  <a:cxn ang="0">
                    <a:pos x="951" y="3764"/>
                  </a:cxn>
                  <a:cxn ang="0">
                    <a:pos x="779" y="3850"/>
                  </a:cxn>
                  <a:cxn ang="0">
                    <a:pos x="476" y="3591"/>
                  </a:cxn>
                  <a:cxn ang="0">
                    <a:pos x="173" y="2812"/>
                  </a:cxn>
                  <a:cxn ang="0">
                    <a:pos x="346" y="2163"/>
                  </a:cxn>
                  <a:cxn ang="0">
                    <a:pos x="649" y="2207"/>
                  </a:cxn>
                  <a:cxn ang="0">
                    <a:pos x="1081" y="2163"/>
                  </a:cxn>
                  <a:cxn ang="0">
                    <a:pos x="1341" y="2293"/>
                  </a:cxn>
                  <a:cxn ang="0">
                    <a:pos x="1773" y="2077"/>
                  </a:cxn>
                  <a:cxn ang="0">
                    <a:pos x="2162" y="1860"/>
                  </a:cxn>
                  <a:cxn ang="0">
                    <a:pos x="2508" y="1514"/>
                  </a:cxn>
                  <a:cxn ang="0">
                    <a:pos x="3027" y="866"/>
                  </a:cxn>
                  <a:cxn ang="0">
                    <a:pos x="2897" y="44"/>
                  </a:cxn>
                </a:cxnLst>
                <a:rect l="0" t="0" r="r" b="b"/>
                <a:pathLst>
                  <a:path w="8000" h="5580">
                    <a:moveTo>
                      <a:pt x="2897" y="44"/>
                    </a:moveTo>
                    <a:cubicBezTo>
                      <a:pt x="3806" y="303"/>
                      <a:pt x="4843" y="0"/>
                      <a:pt x="5276" y="563"/>
                    </a:cubicBezTo>
                    <a:cubicBezTo>
                      <a:pt x="5276" y="1298"/>
                      <a:pt x="5492" y="1731"/>
                      <a:pt x="6097" y="1601"/>
                    </a:cubicBezTo>
                    <a:cubicBezTo>
                      <a:pt x="6789" y="1731"/>
                      <a:pt x="7308" y="2033"/>
                      <a:pt x="7741" y="2293"/>
                    </a:cubicBezTo>
                    <a:cubicBezTo>
                      <a:pt x="7741" y="2509"/>
                      <a:pt x="7611" y="2769"/>
                      <a:pt x="7784" y="2855"/>
                    </a:cubicBezTo>
                    <a:cubicBezTo>
                      <a:pt x="8000" y="3028"/>
                      <a:pt x="8000" y="3201"/>
                      <a:pt x="7914" y="3374"/>
                    </a:cubicBezTo>
                    <a:lnTo>
                      <a:pt x="7222" y="3547"/>
                    </a:lnTo>
                    <a:cubicBezTo>
                      <a:pt x="7006" y="3720"/>
                      <a:pt x="6833" y="3720"/>
                      <a:pt x="6660" y="3591"/>
                    </a:cubicBezTo>
                    <a:lnTo>
                      <a:pt x="6616" y="3591"/>
                    </a:lnTo>
                    <a:lnTo>
                      <a:pt x="6097" y="3591"/>
                    </a:lnTo>
                    <a:cubicBezTo>
                      <a:pt x="5968" y="3591"/>
                      <a:pt x="5881" y="3677"/>
                      <a:pt x="5881" y="3807"/>
                    </a:cubicBezTo>
                    <a:lnTo>
                      <a:pt x="5751" y="5580"/>
                    </a:lnTo>
                    <a:lnTo>
                      <a:pt x="4887" y="5537"/>
                    </a:lnTo>
                    <a:cubicBezTo>
                      <a:pt x="4887" y="5537"/>
                      <a:pt x="4843" y="5537"/>
                      <a:pt x="4800" y="5537"/>
                    </a:cubicBezTo>
                    <a:lnTo>
                      <a:pt x="4151" y="5018"/>
                    </a:lnTo>
                    <a:cubicBezTo>
                      <a:pt x="4151" y="4759"/>
                      <a:pt x="4151" y="4542"/>
                      <a:pt x="4022" y="4369"/>
                    </a:cubicBezTo>
                    <a:cubicBezTo>
                      <a:pt x="3633" y="4456"/>
                      <a:pt x="3373" y="4586"/>
                      <a:pt x="3114" y="4715"/>
                    </a:cubicBezTo>
                    <a:cubicBezTo>
                      <a:pt x="2854" y="4586"/>
                      <a:pt x="2854" y="4413"/>
                      <a:pt x="2724" y="4240"/>
                    </a:cubicBezTo>
                    <a:cubicBezTo>
                      <a:pt x="2422" y="4067"/>
                      <a:pt x="2162" y="3764"/>
                      <a:pt x="2076" y="3374"/>
                    </a:cubicBezTo>
                    <a:cubicBezTo>
                      <a:pt x="2076" y="3245"/>
                      <a:pt x="2033" y="3158"/>
                      <a:pt x="1903" y="3201"/>
                    </a:cubicBezTo>
                    <a:cubicBezTo>
                      <a:pt x="1557" y="3245"/>
                      <a:pt x="1254" y="3374"/>
                      <a:pt x="908" y="3504"/>
                    </a:cubicBezTo>
                    <a:lnTo>
                      <a:pt x="951" y="3764"/>
                    </a:lnTo>
                    <a:lnTo>
                      <a:pt x="779" y="3850"/>
                    </a:lnTo>
                    <a:lnTo>
                      <a:pt x="476" y="3591"/>
                    </a:lnTo>
                    <a:cubicBezTo>
                      <a:pt x="389" y="3201"/>
                      <a:pt x="433" y="3072"/>
                      <a:pt x="173" y="2812"/>
                    </a:cubicBezTo>
                    <a:cubicBezTo>
                      <a:pt x="130" y="2509"/>
                      <a:pt x="0" y="2207"/>
                      <a:pt x="346" y="2163"/>
                    </a:cubicBezTo>
                    <a:cubicBezTo>
                      <a:pt x="433" y="2120"/>
                      <a:pt x="562" y="2207"/>
                      <a:pt x="649" y="2207"/>
                    </a:cubicBezTo>
                    <a:cubicBezTo>
                      <a:pt x="822" y="2207"/>
                      <a:pt x="822" y="2033"/>
                      <a:pt x="1081" y="2163"/>
                    </a:cubicBezTo>
                    <a:cubicBezTo>
                      <a:pt x="1168" y="2207"/>
                      <a:pt x="1254" y="2250"/>
                      <a:pt x="1341" y="2293"/>
                    </a:cubicBezTo>
                    <a:cubicBezTo>
                      <a:pt x="1557" y="2380"/>
                      <a:pt x="1730" y="2380"/>
                      <a:pt x="1773" y="2077"/>
                    </a:cubicBezTo>
                    <a:cubicBezTo>
                      <a:pt x="1903" y="1731"/>
                      <a:pt x="2033" y="1644"/>
                      <a:pt x="2162" y="1860"/>
                    </a:cubicBezTo>
                    <a:cubicBezTo>
                      <a:pt x="2335" y="2120"/>
                      <a:pt x="2465" y="1947"/>
                      <a:pt x="2508" y="1514"/>
                    </a:cubicBezTo>
                    <a:lnTo>
                      <a:pt x="3027" y="866"/>
                    </a:lnTo>
                    <a:lnTo>
                      <a:pt x="2897" y="4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46" name="Group 22"/>
            <p:cNvGrpSpPr>
              <a:grpSpLocks/>
            </p:cNvGrpSpPr>
            <p:nvPr/>
          </p:nvGrpSpPr>
          <p:grpSpPr bwMode="auto">
            <a:xfrm>
              <a:off x="2100" y="517"/>
              <a:ext cx="956" cy="916"/>
              <a:chOff x="2100" y="517"/>
              <a:chExt cx="956" cy="916"/>
            </a:xfrm>
          </p:grpSpPr>
          <p:sp>
            <p:nvSpPr>
              <p:cNvPr id="1047" name="Freeform 23" descr="Точечные ромбики"/>
              <p:cNvSpPr>
                <a:spLocks/>
              </p:cNvSpPr>
              <p:nvPr/>
            </p:nvSpPr>
            <p:spPr bwMode="auto">
              <a:xfrm>
                <a:off x="2100" y="517"/>
                <a:ext cx="956" cy="916"/>
              </a:xfrm>
              <a:custGeom>
                <a:avLst/>
                <a:gdLst/>
                <a:ahLst/>
                <a:cxnLst>
                  <a:cxn ang="0">
                    <a:pos x="4842" y="4801"/>
                  </a:cxn>
                  <a:cxn ang="0">
                    <a:pos x="4842" y="4801"/>
                  </a:cxn>
                  <a:cxn ang="0">
                    <a:pos x="4885" y="5450"/>
                  </a:cxn>
                  <a:cxn ang="0">
                    <a:pos x="3588" y="5320"/>
                  </a:cxn>
                  <a:cxn ang="0">
                    <a:pos x="3415" y="5234"/>
                  </a:cxn>
                  <a:cxn ang="0">
                    <a:pos x="2464" y="4714"/>
                  </a:cxn>
                  <a:cxn ang="0">
                    <a:pos x="2075" y="4585"/>
                  </a:cxn>
                  <a:cxn ang="0">
                    <a:pos x="1859" y="4758"/>
                  </a:cxn>
                  <a:cxn ang="0">
                    <a:pos x="1773" y="4671"/>
                  </a:cxn>
                  <a:cxn ang="0">
                    <a:pos x="1859" y="4498"/>
                  </a:cxn>
                  <a:cxn ang="0">
                    <a:pos x="1470" y="4282"/>
                  </a:cxn>
                  <a:cxn ang="0">
                    <a:pos x="1686" y="3979"/>
                  </a:cxn>
                  <a:cxn ang="0">
                    <a:pos x="1340" y="3503"/>
                  </a:cxn>
                  <a:cxn ang="0">
                    <a:pos x="1340" y="3028"/>
                  </a:cxn>
                  <a:cxn ang="0">
                    <a:pos x="130" y="2292"/>
                  </a:cxn>
                  <a:cxn ang="0">
                    <a:pos x="216" y="1860"/>
                  </a:cxn>
                  <a:cxn ang="0">
                    <a:pos x="476" y="1687"/>
                  </a:cxn>
                  <a:cxn ang="0">
                    <a:pos x="0" y="389"/>
                  </a:cxn>
                  <a:cxn ang="0">
                    <a:pos x="0" y="346"/>
                  </a:cxn>
                  <a:cxn ang="0">
                    <a:pos x="173" y="346"/>
                  </a:cxn>
                  <a:cxn ang="0">
                    <a:pos x="908" y="649"/>
                  </a:cxn>
                  <a:cxn ang="0">
                    <a:pos x="1297" y="822"/>
                  </a:cxn>
                  <a:cxn ang="0">
                    <a:pos x="1902" y="735"/>
                  </a:cxn>
                  <a:cxn ang="0">
                    <a:pos x="2378" y="562"/>
                  </a:cxn>
                  <a:cxn ang="0">
                    <a:pos x="2767" y="303"/>
                  </a:cxn>
                  <a:cxn ang="0">
                    <a:pos x="2897" y="0"/>
                  </a:cxn>
                  <a:cxn ang="0">
                    <a:pos x="3199" y="951"/>
                  </a:cxn>
                  <a:cxn ang="0">
                    <a:pos x="3459" y="1081"/>
                  </a:cxn>
                  <a:cxn ang="0">
                    <a:pos x="3632" y="1297"/>
                  </a:cxn>
                  <a:cxn ang="0">
                    <a:pos x="3978" y="1514"/>
                  </a:cxn>
                  <a:cxn ang="0">
                    <a:pos x="4280" y="1860"/>
                  </a:cxn>
                  <a:cxn ang="0">
                    <a:pos x="4583" y="2119"/>
                  </a:cxn>
                  <a:cxn ang="0">
                    <a:pos x="5231" y="2595"/>
                  </a:cxn>
                  <a:cxn ang="0">
                    <a:pos x="5707" y="2898"/>
                  </a:cxn>
                  <a:cxn ang="0">
                    <a:pos x="5318" y="3676"/>
                  </a:cxn>
                  <a:cxn ang="0">
                    <a:pos x="4972" y="3849"/>
                  </a:cxn>
                  <a:cxn ang="0">
                    <a:pos x="4842" y="4282"/>
                  </a:cxn>
                  <a:cxn ang="0">
                    <a:pos x="4929" y="4541"/>
                  </a:cxn>
                  <a:cxn ang="0">
                    <a:pos x="4842" y="4801"/>
                  </a:cxn>
                </a:cxnLst>
                <a:rect l="0" t="0" r="r" b="b"/>
                <a:pathLst>
                  <a:path w="5707" h="5450">
                    <a:moveTo>
                      <a:pt x="4842" y="4801"/>
                    </a:moveTo>
                    <a:lnTo>
                      <a:pt x="4842" y="4801"/>
                    </a:lnTo>
                    <a:lnTo>
                      <a:pt x="4885" y="5450"/>
                    </a:lnTo>
                    <a:lnTo>
                      <a:pt x="3588" y="5320"/>
                    </a:lnTo>
                    <a:cubicBezTo>
                      <a:pt x="3545" y="5277"/>
                      <a:pt x="3502" y="5277"/>
                      <a:pt x="3415" y="5234"/>
                    </a:cubicBezTo>
                    <a:cubicBezTo>
                      <a:pt x="3070" y="5104"/>
                      <a:pt x="2767" y="4931"/>
                      <a:pt x="2464" y="4714"/>
                    </a:cubicBezTo>
                    <a:cubicBezTo>
                      <a:pt x="2335" y="4758"/>
                      <a:pt x="2205" y="4714"/>
                      <a:pt x="2075" y="4585"/>
                    </a:cubicBezTo>
                    <a:cubicBezTo>
                      <a:pt x="2032" y="4628"/>
                      <a:pt x="1946" y="4671"/>
                      <a:pt x="1859" y="4758"/>
                    </a:cubicBezTo>
                    <a:cubicBezTo>
                      <a:pt x="1859" y="4714"/>
                      <a:pt x="1816" y="4714"/>
                      <a:pt x="1773" y="4671"/>
                    </a:cubicBezTo>
                    <a:cubicBezTo>
                      <a:pt x="1816" y="4628"/>
                      <a:pt x="1816" y="4585"/>
                      <a:pt x="1859" y="4498"/>
                    </a:cubicBezTo>
                    <a:lnTo>
                      <a:pt x="1470" y="4282"/>
                    </a:lnTo>
                    <a:lnTo>
                      <a:pt x="1686" y="3979"/>
                    </a:lnTo>
                    <a:lnTo>
                      <a:pt x="1340" y="3503"/>
                    </a:lnTo>
                    <a:lnTo>
                      <a:pt x="1340" y="3028"/>
                    </a:lnTo>
                    <a:cubicBezTo>
                      <a:pt x="1081" y="2682"/>
                      <a:pt x="605" y="2465"/>
                      <a:pt x="130" y="2292"/>
                    </a:cubicBezTo>
                    <a:lnTo>
                      <a:pt x="216" y="1860"/>
                    </a:lnTo>
                    <a:lnTo>
                      <a:pt x="476" y="1687"/>
                    </a:lnTo>
                    <a:cubicBezTo>
                      <a:pt x="476" y="1081"/>
                      <a:pt x="303" y="649"/>
                      <a:pt x="0" y="389"/>
                    </a:cubicBezTo>
                    <a:lnTo>
                      <a:pt x="0" y="346"/>
                    </a:lnTo>
                    <a:lnTo>
                      <a:pt x="173" y="346"/>
                    </a:lnTo>
                    <a:cubicBezTo>
                      <a:pt x="389" y="562"/>
                      <a:pt x="649" y="649"/>
                      <a:pt x="908" y="649"/>
                    </a:cubicBezTo>
                    <a:cubicBezTo>
                      <a:pt x="1124" y="605"/>
                      <a:pt x="1254" y="649"/>
                      <a:pt x="1297" y="822"/>
                    </a:cubicBezTo>
                    <a:cubicBezTo>
                      <a:pt x="1470" y="1124"/>
                      <a:pt x="1773" y="995"/>
                      <a:pt x="1902" y="735"/>
                    </a:cubicBezTo>
                    <a:cubicBezTo>
                      <a:pt x="2032" y="476"/>
                      <a:pt x="2205" y="432"/>
                      <a:pt x="2378" y="562"/>
                    </a:cubicBezTo>
                    <a:cubicBezTo>
                      <a:pt x="2508" y="692"/>
                      <a:pt x="2637" y="562"/>
                      <a:pt x="2767" y="303"/>
                    </a:cubicBezTo>
                    <a:cubicBezTo>
                      <a:pt x="2810" y="130"/>
                      <a:pt x="2853" y="43"/>
                      <a:pt x="2897" y="0"/>
                    </a:cubicBezTo>
                    <a:lnTo>
                      <a:pt x="3199" y="951"/>
                    </a:lnTo>
                    <a:cubicBezTo>
                      <a:pt x="3286" y="995"/>
                      <a:pt x="3286" y="1081"/>
                      <a:pt x="3459" y="1081"/>
                    </a:cubicBezTo>
                    <a:cubicBezTo>
                      <a:pt x="3632" y="1081"/>
                      <a:pt x="3632" y="1211"/>
                      <a:pt x="3632" y="1297"/>
                    </a:cubicBezTo>
                    <a:cubicBezTo>
                      <a:pt x="3675" y="1470"/>
                      <a:pt x="3805" y="1514"/>
                      <a:pt x="3978" y="1514"/>
                    </a:cubicBezTo>
                    <a:cubicBezTo>
                      <a:pt x="4237" y="1557"/>
                      <a:pt x="4237" y="1730"/>
                      <a:pt x="4280" y="1860"/>
                    </a:cubicBezTo>
                    <a:cubicBezTo>
                      <a:pt x="4280" y="2033"/>
                      <a:pt x="4367" y="2076"/>
                      <a:pt x="4583" y="2119"/>
                    </a:cubicBezTo>
                    <a:cubicBezTo>
                      <a:pt x="5015" y="2033"/>
                      <a:pt x="5274" y="2119"/>
                      <a:pt x="5231" y="2595"/>
                    </a:cubicBezTo>
                    <a:cubicBezTo>
                      <a:pt x="5318" y="2855"/>
                      <a:pt x="5491" y="2811"/>
                      <a:pt x="5707" y="2898"/>
                    </a:cubicBezTo>
                    <a:cubicBezTo>
                      <a:pt x="5577" y="3157"/>
                      <a:pt x="5447" y="3417"/>
                      <a:pt x="5318" y="3676"/>
                    </a:cubicBezTo>
                    <a:cubicBezTo>
                      <a:pt x="5231" y="3806"/>
                      <a:pt x="5102" y="3806"/>
                      <a:pt x="4972" y="3849"/>
                    </a:cubicBezTo>
                    <a:cubicBezTo>
                      <a:pt x="4929" y="3979"/>
                      <a:pt x="4885" y="4152"/>
                      <a:pt x="4842" y="4282"/>
                    </a:cubicBezTo>
                    <a:cubicBezTo>
                      <a:pt x="4799" y="4368"/>
                      <a:pt x="4972" y="4412"/>
                      <a:pt x="4929" y="4541"/>
                    </a:cubicBezTo>
                    <a:lnTo>
                      <a:pt x="4842" y="4801"/>
                    </a:ln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8" name="Freeform 24" descr="Точечные ромбики"/>
              <p:cNvSpPr>
                <a:spLocks/>
              </p:cNvSpPr>
              <p:nvPr/>
            </p:nvSpPr>
            <p:spPr bwMode="auto">
              <a:xfrm>
                <a:off x="2100" y="517"/>
                <a:ext cx="956" cy="916"/>
              </a:xfrm>
              <a:custGeom>
                <a:avLst/>
                <a:gdLst/>
                <a:ahLst/>
                <a:cxnLst>
                  <a:cxn ang="0">
                    <a:pos x="4842" y="4801"/>
                  </a:cxn>
                  <a:cxn ang="0">
                    <a:pos x="4842" y="4801"/>
                  </a:cxn>
                  <a:cxn ang="0">
                    <a:pos x="4885" y="5450"/>
                  </a:cxn>
                  <a:cxn ang="0">
                    <a:pos x="3588" y="5320"/>
                  </a:cxn>
                  <a:cxn ang="0">
                    <a:pos x="3415" y="5234"/>
                  </a:cxn>
                  <a:cxn ang="0">
                    <a:pos x="2464" y="4714"/>
                  </a:cxn>
                  <a:cxn ang="0">
                    <a:pos x="2075" y="4585"/>
                  </a:cxn>
                  <a:cxn ang="0">
                    <a:pos x="1859" y="4758"/>
                  </a:cxn>
                  <a:cxn ang="0">
                    <a:pos x="1773" y="4671"/>
                  </a:cxn>
                  <a:cxn ang="0">
                    <a:pos x="1859" y="4498"/>
                  </a:cxn>
                  <a:cxn ang="0">
                    <a:pos x="1470" y="4282"/>
                  </a:cxn>
                  <a:cxn ang="0">
                    <a:pos x="1686" y="3979"/>
                  </a:cxn>
                  <a:cxn ang="0">
                    <a:pos x="1340" y="3503"/>
                  </a:cxn>
                  <a:cxn ang="0">
                    <a:pos x="1340" y="3028"/>
                  </a:cxn>
                  <a:cxn ang="0">
                    <a:pos x="130" y="2292"/>
                  </a:cxn>
                  <a:cxn ang="0">
                    <a:pos x="216" y="1860"/>
                  </a:cxn>
                  <a:cxn ang="0">
                    <a:pos x="476" y="1687"/>
                  </a:cxn>
                  <a:cxn ang="0">
                    <a:pos x="0" y="389"/>
                  </a:cxn>
                  <a:cxn ang="0">
                    <a:pos x="0" y="346"/>
                  </a:cxn>
                  <a:cxn ang="0">
                    <a:pos x="173" y="346"/>
                  </a:cxn>
                  <a:cxn ang="0">
                    <a:pos x="908" y="649"/>
                  </a:cxn>
                  <a:cxn ang="0">
                    <a:pos x="1297" y="822"/>
                  </a:cxn>
                  <a:cxn ang="0">
                    <a:pos x="1902" y="735"/>
                  </a:cxn>
                  <a:cxn ang="0">
                    <a:pos x="2378" y="562"/>
                  </a:cxn>
                  <a:cxn ang="0">
                    <a:pos x="2767" y="303"/>
                  </a:cxn>
                  <a:cxn ang="0">
                    <a:pos x="2897" y="0"/>
                  </a:cxn>
                  <a:cxn ang="0">
                    <a:pos x="3199" y="951"/>
                  </a:cxn>
                  <a:cxn ang="0">
                    <a:pos x="3459" y="1081"/>
                  </a:cxn>
                  <a:cxn ang="0">
                    <a:pos x="3632" y="1297"/>
                  </a:cxn>
                  <a:cxn ang="0">
                    <a:pos x="3978" y="1514"/>
                  </a:cxn>
                  <a:cxn ang="0">
                    <a:pos x="4280" y="1860"/>
                  </a:cxn>
                  <a:cxn ang="0">
                    <a:pos x="4583" y="2119"/>
                  </a:cxn>
                  <a:cxn ang="0">
                    <a:pos x="5231" y="2595"/>
                  </a:cxn>
                  <a:cxn ang="0">
                    <a:pos x="5707" y="2898"/>
                  </a:cxn>
                  <a:cxn ang="0">
                    <a:pos x="5318" y="3676"/>
                  </a:cxn>
                  <a:cxn ang="0">
                    <a:pos x="4972" y="3849"/>
                  </a:cxn>
                  <a:cxn ang="0">
                    <a:pos x="4842" y="4282"/>
                  </a:cxn>
                  <a:cxn ang="0">
                    <a:pos x="4929" y="4541"/>
                  </a:cxn>
                  <a:cxn ang="0">
                    <a:pos x="4842" y="4801"/>
                  </a:cxn>
                </a:cxnLst>
                <a:rect l="0" t="0" r="r" b="b"/>
                <a:pathLst>
                  <a:path w="5707" h="5450">
                    <a:moveTo>
                      <a:pt x="4842" y="4801"/>
                    </a:moveTo>
                    <a:lnTo>
                      <a:pt x="4842" y="4801"/>
                    </a:lnTo>
                    <a:lnTo>
                      <a:pt x="4885" y="5450"/>
                    </a:lnTo>
                    <a:lnTo>
                      <a:pt x="3588" y="5320"/>
                    </a:lnTo>
                    <a:cubicBezTo>
                      <a:pt x="3545" y="5277"/>
                      <a:pt x="3502" y="5277"/>
                      <a:pt x="3415" y="5234"/>
                    </a:cubicBezTo>
                    <a:cubicBezTo>
                      <a:pt x="3070" y="5104"/>
                      <a:pt x="2767" y="4931"/>
                      <a:pt x="2464" y="4714"/>
                    </a:cubicBezTo>
                    <a:cubicBezTo>
                      <a:pt x="2335" y="4758"/>
                      <a:pt x="2205" y="4714"/>
                      <a:pt x="2075" y="4585"/>
                    </a:cubicBezTo>
                    <a:cubicBezTo>
                      <a:pt x="2032" y="4628"/>
                      <a:pt x="1946" y="4671"/>
                      <a:pt x="1859" y="4758"/>
                    </a:cubicBezTo>
                    <a:cubicBezTo>
                      <a:pt x="1859" y="4714"/>
                      <a:pt x="1816" y="4714"/>
                      <a:pt x="1773" y="4671"/>
                    </a:cubicBezTo>
                    <a:cubicBezTo>
                      <a:pt x="1816" y="4628"/>
                      <a:pt x="1816" y="4585"/>
                      <a:pt x="1859" y="4498"/>
                    </a:cubicBezTo>
                    <a:lnTo>
                      <a:pt x="1470" y="4282"/>
                    </a:lnTo>
                    <a:lnTo>
                      <a:pt x="1686" y="3979"/>
                    </a:lnTo>
                    <a:lnTo>
                      <a:pt x="1340" y="3503"/>
                    </a:lnTo>
                    <a:lnTo>
                      <a:pt x="1340" y="3028"/>
                    </a:lnTo>
                    <a:cubicBezTo>
                      <a:pt x="1081" y="2682"/>
                      <a:pt x="605" y="2465"/>
                      <a:pt x="130" y="2292"/>
                    </a:cubicBezTo>
                    <a:lnTo>
                      <a:pt x="216" y="1860"/>
                    </a:lnTo>
                    <a:lnTo>
                      <a:pt x="476" y="1687"/>
                    </a:lnTo>
                    <a:cubicBezTo>
                      <a:pt x="476" y="1081"/>
                      <a:pt x="303" y="649"/>
                      <a:pt x="0" y="389"/>
                    </a:cubicBezTo>
                    <a:lnTo>
                      <a:pt x="0" y="346"/>
                    </a:lnTo>
                    <a:lnTo>
                      <a:pt x="173" y="346"/>
                    </a:lnTo>
                    <a:cubicBezTo>
                      <a:pt x="389" y="562"/>
                      <a:pt x="649" y="649"/>
                      <a:pt x="908" y="649"/>
                    </a:cubicBezTo>
                    <a:cubicBezTo>
                      <a:pt x="1124" y="605"/>
                      <a:pt x="1254" y="649"/>
                      <a:pt x="1297" y="822"/>
                    </a:cubicBezTo>
                    <a:cubicBezTo>
                      <a:pt x="1470" y="1124"/>
                      <a:pt x="1773" y="995"/>
                      <a:pt x="1902" y="735"/>
                    </a:cubicBezTo>
                    <a:cubicBezTo>
                      <a:pt x="2032" y="476"/>
                      <a:pt x="2205" y="432"/>
                      <a:pt x="2378" y="562"/>
                    </a:cubicBezTo>
                    <a:cubicBezTo>
                      <a:pt x="2508" y="692"/>
                      <a:pt x="2637" y="562"/>
                      <a:pt x="2767" y="303"/>
                    </a:cubicBezTo>
                    <a:cubicBezTo>
                      <a:pt x="2810" y="130"/>
                      <a:pt x="2853" y="43"/>
                      <a:pt x="2897" y="0"/>
                    </a:cubicBezTo>
                    <a:lnTo>
                      <a:pt x="3199" y="951"/>
                    </a:lnTo>
                    <a:cubicBezTo>
                      <a:pt x="3286" y="995"/>
                      <a:pt x="3286" y="1081"/>
                      <a:pt x="3459" y="1081"/>
                    </a:cubicBezTo>
                    <a:cubicBezTo>
                      <a:pt x="3632" y="1081"/>
                      <a:pt x="3632" y="1211"/>
                      <a:pt x="3632" y="1297"/>
                    </a:cubicBezTo>
                    <a:cubicBezTo>
                      <a:pt x="3675" y="1470"/>
                      <a:pt x="3805" y="1514"/>
                      <a:pt x="3978" y="1514"/>
                    </a:cubicBezTo>
                    <a:cubicBezTo>
                      <a:pt x="4237" y="1557"/>
                      <a:pt x="4237" y="1730"/>
                      <a:pt x="4280" y="1860"/>
                    </a:cubicBezTo>
                    <a:cubicBezTo>
                      <a:pt x="4280" y="2033"/>
                      <a:pt x="4367" y="2076"/>
                      <a:pt x="4583" y="2119"/>
                    </a:cubicBezTo>
                    <a:cubicBezTo>
                      <a:pt x="5015" y="2033"/>
                      <a:pt x="5274" y="2119"/>
                      <a:pt x="5231" y="2595"/>
                    </a:cubicBezTo>
                    <a:cubicBezTo>
                      <a:pt x="5318" y="2855"/>
                      <a:pt x="5491" y="2811"/>
                      <a:pt x="5707" y="2898"/>
                    </a:cubicBezTo>
                    <a:cubicBezTo>
                      <a:pt x="5577" y="3157"/>
                      <a:pt x="5447" y="3417"/>
                      <a:pt x="5318" y="3676"/>
                    </a:cubicBezTo>
                    <a:cubicBezTo>
                      <a:pt x="5231" y="3806"/>
                      <a:pt x="5102" y="3806"/>
                      <a:pt x="4972" y="3849"/>
                    </a:cubicBezTo>
                    <a:cubicBezTo>
                      <a:pt x="4929" y="3979"/>
                      <a:pt x="4885" y="4152"/>
                      <a:pt x="4842" y="4282"/>
                    </a:cubicBezTo>
                    <a:cubicBezTo>
                      <a:pt x="4799" y="4368"/>
                      <a:pt x="4972" y="4412"/>
                      <a:pt x="4929" y="4541"/>
                    </a:cubicBezTo>
                    <a:lnTo>
                      <a:pt x="4842" y="4801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49" name="Group 25"/>
            <p:cNvGrpSpPr>
              <a:grpSpLocks/>
            </p:cNvGrpSpPr>
            <p:nvPr/>
          </p:nvGrpSpPr>
          <p:grpSpPr bwMode="auto">
            <a:xfrm>
              <a:off x="2625" y="2381"/>
              <a:ext cx="1425" cy="1412"/>
              <a:chOff x="2742" y="2329"/>
              <a:chExt cx="1425" cy="1412"/>
            </a:xfrm>
          </p:grpSpPr>
          <p:sp>
            <p:nvSpPr>
              <p:cNvPr id="1050" name="Freeform 26" descr="Точечные ромбики"/>
              <p:cNvSpPr>
                <a:spLocks/>
              </p:cNvSpPr>
              <p:nvPr/>
            </p:nvSpPr>
            <p:spPr bwMode="auto">
              <a:xfrm>
                <a:off x="2817" y="2493"/>
                <a:ext cx="1100" cy="1031"/>
              </a:xfrm>
              <a:custGeom>
                <a:avLst/>
                <a:gdLst/>
                <a:ahLst/>
                <a:cxnLst>
                  <a:cxn ang="0">
                    <a:pos x="5709" y="1254"/>
                  </a:cxn>
                  <a:cxn ang="0">
                    <a:pos x="5882" y="1600"/>
                  </a:cxn>
                  <a:cxn ang="0">
                    <a:pos x="5838" y="2249"/>
                  </a:cxn>
                  <a:cxn ang="0">
                    <a:pos x="5838" y="2595"/>
                  </a:cxn>
                  <a:cxn ang="0">
                    <a:pos x="5492" y="2984"/>
                  </a:cxn>
                  <a:cxn ang="0">
                    <a:pos x="5492" y="3157"/>
                  </a:cxn>
                  <a:cxn ang="0">
                    <a:pos x="5665" y="3330"/>
                  </a:cxn>
                  <a:cxn ang="0">
                    <a:pos x="5925" y="3200"/>
                  </a:cxn>
                  <a:cxn ang="0">
                    <a:pos x="6573" y="4713"/>
                  </a:cxn>
                  <a:cxn ang="0">
                    <a:pos x="5925" y="5492"/>
                  </a:cxn>
                  <a:cxn ang="0">
                    <a:pos x="5665" y="5362"/>
                  </a:cxn>
                  <a:cxn ang="0">
                    <a:pos x="4930" y="5275"/>
                  </a:cxn>
                  <a:cxn ang="0">
                    <a:pos x="4152" y="5146"/>
                  </a:cxn>
                  <a:cxn ang="0">
                    <a:pos x="3373" y="5146"/>
                  </a:cxn>
                  <a:cxn ang="0">
                    <a:pos x="2941" y="5535"/>
                  </a:cxn>
                  <a:cxn ang="0">
                    <a:pos x="2552" y="6054"/>
                  </a:cxn>
                  <a:cxn ang="0">
                    <a:pos x="2033" y="5967"/>
                  </a:cxn>
                  <a:cxn ang="0">
                    <a:pos x="1298" y="5665"/>
                  </a:cxn>
                  <a:cxn ang="0">
                    <a:pos x="606" y="6140"/>
                  </a:cxn>
                  <a:cxn ang="0">
                    <a:pos x="346" y="5881"/>
                  </a:cxn>
                  <a:cxn ang="0">
                    <a:pos x="43" y="5881"/>
                  </a:cxn>
                  <a:cxn ang="0">
                    <a:pos x="0" y="5881"/>
                  </a:cxn>
                  <a:cxn ang="0">
                    <a:pos x="87" y="5665"/>
                  </a:cxn>
                  <a:cxn ang="0">
                    <a:pos x="519" y="5362"/>
                  </a:cxn>
                  <a:cxn ang="0">
                    <a:pos x="735" y="4497"/>
                  </a:cxn>
                  <a:cxn ang="0">
                    <a:pos x="476" y="4454"/>
                  </a:cxn>
                  <a:cxn ang="0">
                    <a:pos x="562" y="4065"/>
                  </a:cxn>
                  <a:cxn ang="0">
                    <a:pos x="346" y="3848"/>
                  </a:cxn>
                  <a:cxn ang="0">
                    <a:pos x="995" y="2940"/>
                  </a:cxn>
                  <a:cxn ang="0">
                    <a:pos x="1687" y="2984"/>
                  </a:cxn>
                  <a:cxn ang="0">
                    <a:pos x="2033" y="2508"/>
                  </a:cxn>
                  <a:cxn ang="0">
                    <a:pos x="1816" y="1903"/>
                  </a:cxn>
                  <a:cxn ang="0">
                    <a:pos x="1730" y="1643"/>
                  </a:cxn>
                  <a:cxn ang="0">
                    <a:pos x="1860" y="1168"/>
                  </a:cxn>
                  <a:cxn ang="0">
                    <a:pos x="2119" y="605"/>
                  </a:cxn>
                  <a:cxn ang="0">
                    <a:pos x="2249" y="173"/>
                  </a:cxn>
                  <a:cxn ang="0">
                    <a:pos x="2379" y="216"/>
                  </a:cxn>
                  <a:cxn ang="0">
                    <a:pos x="2638" y="130"/>
                  </a:cxn>
                  <a:cxn ang="0">
                    <a:pos x="3071" y="260"/>
                  </a:cxn>
                  <a:cxn ang="0">
                    <a:pos x="3460" y="476"/>
                  </a:cxn>
                  <a:cxn ang="0">
                    <a:pos x="3763" y="865"/>
                  </a:cxn>
                  <a:cxn ang="0">
                    <a:pos x="4238" y="995"/>
                  </a:cxn>
                  <a:cxn ang="0">
                    <a:pos x="5146" y="1384"/>
                  </a:cxn>
                  <a:cxn ang="0">
                    <a:pos x="5406" y="1384"/>
                  </a:cxn>
                  <a:cxn ang="0">
                    <a:pos x="5665" y="1297"/>
                  </a:cxn>
                  <a:cxn ang="0">
                    <a:pos x="5709" y="1254"/>
                  </a:cxn>
                </a:cxnLst>
                <a:rect l="0" t="0" r="r" b="b"/>
                <a:pathLst>
                  <a:path w="6573" h="6140">
                    <a:moveTo>
                      <a:pt x="5709" y="1254"/>
                    </a:moveTo>
                    <a:lnTo>
                      <a:pt x="5882" y="1600"/>
                    </a:lnTo>
                    <a:cubicBezTo>
                      <a:pt x="5752" y="1816"/>
                      <a:pt x="5752" y="2032"/>
                      <a:pt x="5838" y="2249"/>
                    </a:cubicBezTo>
                    <a:lnTo>
                      <a:pt x="5838" y="2595"/>
                    </a:lnTo>
                    <a:lnTo>
                      <a:pt x="5492" y="2984"/>
                    </a:lnTo>
                    <a:lnTo>
                      <a:pt x="5492" y="3157"/>
                    </a:lnTo>
                    <a:lnTo>
                      <a:pt x="5665" y="3330"/>
                    </a:lnTo>
                    <a:lnTo>
                      <a:pt x="5925" y="3200"/>
                    </a:lnTo>
                    <a:lnTo>
                      <a:pt x="6573" y="4713"/>
                    </a:lnTo>
                    <a:lnTo>
                      <a:pt x="5925" y="5492"/>
                    </a:lnTo>
                    <a:lnTo>
                      <a:pt x="5665" y="5362"/>
                    </a:lnTo>
                    <a:cubicBezTo>
                      <a:pt x="5579" y="5146"/>
                      <a:pt x="5017" y="4886"/>
                      <a:pt x="4930" y="5275"/>
                    </a:cubicBezTo>
                    <a:lnTo>
                      <a:pt x="4152" y="5146"/>
                    </a:lnTo>
                    <a:cubicBezTo>
                      <a:pt x="3676" y="4540"/>
                      <a:pt x="3633" y="5146"/>
                      <a:pt x="3373" y="5146"/>
                    </a:cubicBezTo>
                    <a:cubicBezTo>
                      <a:pt x="2854" y="4886"/>
                      <a:pt x="2898" y="4929"/>
                      <a:pt x="2941" y="5535"/>
                    </a:cubicBezTo>
                    <a:lnTo>
                      <a:pt x="2552" y="6054"/>
                    </a:lnTo>
                    <a:lnTo>
                      <a:pt x="2033" y="5967"/>
                    </a:lnTo>
                    <a:cubicBezTo>
                      <a:pt x="1946" y="5665"/>
                      <a:pt x="1687" y="5578"/>
                      <a:pt x="1298" y="5665"/>
                    </a:cubicBezTo>
                    <a:lnTo>
                      <a:pt x="606" y="6140"/>
                    </a:lnTo>
                    <a:lnTo>
                      <a:pt x="346" y="5881"/>
                    </a:lnTo>
                    <a:lnTo>
                      <a:pt x="43" y="5881"/>
                    </a:lnTo>
                    <a:lnTo>
                      <a:pt x="0" y="5881"/>
                    </a:lnTo>
                    <a:cubicBezTo>
                      <a:pt x="43" y="5751"/>
                      <a:pt x="43" y="5665"/>
                      <a:pt x="87" y="5665"/>
                    </a:cubicBezTo>
                    <a:cubicBezTo>
                      <a:pt x="260" y="5578"/>
                      <a:pt x="389" y="5578"/>
                      <a:pt x="519" y="5362"/>
                    </a:cubicBezTo>
                    <a:cubicBezTo>
                      <a:pt x="606" y="5059"/>
                      <a:pt x="692" y="4800"/>
                      <a:pt x="735" y="4497"/>
                    </a:cubicBezTo>
                    <a:cubicBezTo>
                      <a:pt x="649" y="4497"/>
                      <a:pt x="562" y="4454"/>
                      <a:pt x="476" y="4454"/>
                    </a:cubicBezTo>
                    <a:cubicBezTo>
                      <a:pt x="519" y="4324"/>
                      <a:pt x="519" y="4194"/>
                      <a:pt x="562" y="4065"/>
                    </a:cubicBezTo>
                    <a:cubicBezTo>
                      <a:pt x="476" y="3978"/>
                      <a:pt x="433" y="3935"/>
                      <a:pt x="346" y="3848"/>
                    </a:cubicBezTo>
                    <a:cubicBezTo>
                      <a:pt x="562" y="3546"/>
                      <a:pt x="779" y="3243"/>
                      <a:pt x="995" y="2940"/>
                    </a:cubicBezTo>
                    <a:cubicBezTo>
                      <a:pt x="1211" y="3200"/>
                      <a:pt x="1470" y="3157"/>
                      <a:pt x="1687" y="2984"/>
                    </a:cubicBezTo>
                    <a:cubicBezTo>
                      <a:pt x="1816" y="2811"/>
                      <a:pt x="1903" y="2681"/>
                      <a:pt x="2033" y="2508"/>
                    </a:cubicBezTo>
                    <a:cubicBezTo>
                      <a:pt x="2206" y="2292"/>
                      <a:pt x="2119" y="1903"/>
                      <a:pt x="1816" y="1903"/>
                    </a:cubicBezTo>
                    <a:cubicBezTo>
                      <a:pt x="1470" y="2335"/>
                      <a:pt x="1341" y="1989"/>
                      <a:pt x="1730" y="1643"/>
                    </a:cubicBezTo>
                    <a:cubicBezTo>
                      <a:pt x="1773" y="1384"/>
                      <a:pt x="1687" y="1297"/>
                      <a:pt x="1860" y="1168"/>
                    </a:cubicBezTo>
                    <a:cubicBezTo>
                      <a:pt x="2033" y="1038"/>
                      <a:pt x="2119" y="865"/>
                      <a:pt x="2119" y="605"/>
                    </a:cubicBezTo>
                    <a:cubicBezTo>
                      <a:pt x="1989" y="303"/>
                      <a:pt x="2033" y="173"/>
                      <a:pt x="2249" y="173"/>
                    </a:cubicBezTo>
                    <a:lnTo>
                      <a:pt x="2379" y="216"/>
                    </a:lnTo>
                    <a:cubicBezTo>
                      <a:pt x="2508" y="519"/>
                      <a:pt x="2595" y="346"/>
                      <a:pt x="2638" y="130"/>
                    </a:cubicBezTo>
                    <a:cubicBezTo>
                      <a:pt x="2811" y="0"/>
                      <a:pt x="2941" y="0"/>
                      <a:pt x="3071" y="260"/>
                    </a:cubicBezTo>
                    <a:cubicBezTo>
                      <a:pt x="3114" y="476"/>
                      <a:pt x="3244" y="562"/>
                      <a:pt x="3460" y="476"/>
                    </a:cubicBezTo>
                    <a:cubicBezTo>
                      <a:pt x="3676" y="476"/>
                      <a:pt x="3763" y="649"/>
                      <a:pt x="3763" y="865"/>
                    </a:cubicBezTo>
                    <a:cubicBezTo>
                      <a:pt x="3849" y="1254"/>
                      <a:pt x="4022" y="1124"/>
                      <a:pt x="4238" y="995"/>
                    </a:cubicBezTo>
                    <a:cubicBezTo>
                      <a:pt x="4844" y="951"/>
                      <a:pt x="4973" y="1211"/>
                      <a:pt x="5146" y="1384"/>
                    </a:cubicBezTo>
                    <a:cubicBezTo>
                      <a:pt x="5363" y="1168"/>
                      <a:pt x="5492" y="1124"/>
                      <a:pt x="5406" y="1384"/>
                    </a:cubicBezTo>
                    <a:cubicBezTo>
                      <a:pt x="5406" y="1600"/>
                      <a:pt x="5579" y="1514"/>
                      <a:pt x="5665" y="1297"/>
                    </a:cubicBezTo>
                    <a:lnTo>
                      <a:pt x="5709" y="1254"/>
                    </a:ln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1" name="Freeform 27" descr="Точечные ромбики"/>
              <p:cNvSpPr>
                <a:spLocks/>
              </p:cNvSpPr>
              <p:nvPr/>
            </p:nvSpPr>
            <p:spPr bwMode="auto">
              <a:xfrm>
                <a:off x="2742" y="2329"/>
                <a:ext cx="1425" cy="1412"/>
              </a:xfrm>
              <a:custGeom>
                <a:avLst/>
                <a:gdLst/>
                <a:ahLst/>
                <a:cxnLst>
                  <a:cxn ang="0">
                    <a:pos x="5709" y="1254"/>
                  </a:cxn>
                  <a:cxn ang="0">
                    <a:pos x="5882" y="1600"/>
                  </a:cxn>
                  <a:cxn ang="0">
                    <a:pos x="5838" y="2249"/>
                  </a:cxn>
                  <a:cxn ang="0">
                    <a:pos x="5838" y="2595"/>
                  </a:cxn>
                  <a:cxn ang="0">
                    <a:pos x="5492" y="2984"/>
                  </a:cxn>
                  <a:cxn ang="0">
                    <a:pos x="5492" y="3157"/>
                  </a:cxn>
                  <a:cxn ang="0">
                    <a:pos x="5665" y="3330"/>
                  </a:cxn>
                  <a:cxn ang="0">
                    <a:pos x="5925" y="3200"/>
                  </a:cxn>
                  <a:cxn ang="0">
                    <a:pos x="6573" y="4713"/>
                  </a:cxn>
                  <a:cxn ang="0">
                    <a:pos x="5925" y="5492"/>
                  </a:cxn>
                  <a:cxn ang="0">
                    <a:pos x="5665" y="5362"/>
                  </a:cxn>
                  <a:cxn ang="0">
                    <a:pos x="4930" y="5275"/>
                  </a:cxn>
                  <a:cxn ang="0">
                    <a:pos x="4152" y="5146"/>
                  </a:cxn>
                  <a:cxn ang="0">
                    <a:pos x="3373" y="5146"/>
                  </a:cxn>
                  <a:cxn ang="0">
                    <a:pos x="2941" y="5535"/>
                  </a:cxn>
                  <a:cxn ang="0">
                    <a:pos x="2552" y="6054"/>
                  </a:cxn>
                  <a:cxn ang="0">
                    <a:pos x="2033" y="5967"/>
                  </a:cxn>
                  <a:cxn ang="0">
                    <a:pos x="1298" y="5665"/>
                  </a:cxn>
                  <a:cxn ang="0">
                    <a:pos x="606" y="6140"/>
                  </a:cxn>
                  <a:cxn ang="0">
                    <a:pos x="346" y="5881"/>
                  </a:cxn>
                  <a:cxn ang="0">
                    <a:pos x="43" y="5881"/>
                  </a:cxn>
                  <a:cxn ang="0">
                    <a:pos x="0" y="5881"/>
                  </a:cxn>
                  <a:cxn ang="0">
                    <a:pos x="87" y="5665"/>
                  </a:cxn>
                  <a:cxn ang="0">
                    <a:pos x="519" y="5362"/>
                  </a:cxn>
                  <a:cxn ang="0">
                    <a:pos x="735" y="4497"/>
                  </a:cxn>
                  <a:cxn ang="0">
                    <a:pos x="476" y="4454"/>
                  </a:cxn>
                  <a:cxn ang="0">
                    <a:pos x="562" y="4065"/>
                  </a:cxn>
                  <a:cxn ang="0">
                    <a:pos x="346" y="3848"/>
                  </a:cxn>
                  <a:cxn ang="0">
                    <a:pos x="995" y="2940"/>
                  </a:cxn>
                  <a:cxn ang="0">
                    <a:pos x="1687" y="2984"/>
                  </a:cxn>
                  <a:cxn ang="0">
                    <a:pos x="2033" y="2508"/>
                  </a:cxn>
                  <a:cxn ang="0">
                    <a:pos x="1816" y="1903"/>
                  </a:cxn>
                  <a:cxn ang="0">
                    <a:pos x="1730" y="1643"/>
                  </a:cxn>
                  <a:cxn ang="0">
                    <a:pos x="1860" y="1168"/>
                  </a:cxn>
                  <a:cxn ang="0">
                    <a:pos x="2119" y="605"/>
                  </a:cxn>
                  <a:cxn ang="0">
                    <a:pos x="2249" y="173"/>
                  </a:cxn>
                  <a:cxn ang="0">
                    <a:pos x="2379" y="216"/>
                  </a:cxn>
                  <a:cxn ang="0">
                    <a:pos x="2638" y="130"/>
                  </a:cxn>
                  <a:cxn ang="0">
                    <a:pos x="3071" y="260"/>
                  </a:cxn>
                  <a:cxn ang="0">
                    <a:pos x="3460" y="476"/>
                  </a:cxn>
                  <a:cxn ang="0">
                    <a:pos x="3763" y="865"/>
                  </a:cxn>
                  <a:cxn ang="0">
                    <a:pos x="4238" y="995"/>
                  </a:cxn>
                  <a:cxn ang="0">
                    <a:pos x="5146" y="1384"/>
                  </a:cxn>
                  <a:cxn ang="0">
                    <a:pos x="5406" y="1384"/>
                  </a:cxn>
                  <a:cxn ang="0">
                    <a:pos x="5665" y="1297"/>
                  </a:cxn>
                  <a:cxn ang="0">
                    <a:pos x="5709" y="1254"/>
                  </a:cxn>
                </a:cxnLst>
                <a:rect l="0" t="0" r="r" b="b"/>
                <a:pathLst>
                  <a:path w="6573" h="6140">
                    <a:moveTo>
                      <a:pt x="5709" y="1254"/>
                    </a:moveTo>
                    <a:lnTo>
                      <a:pt x="5882" y="1600"/>
                    </a:lnTo>
                    <a:cubicBezTo>
                      <a:pt x="5752" y="1816"/>
                      <a:pt x="5752" y="2032"/>
                      <a:pt x="5838" y="2249"/>
                    </a:cubicBezTo>
                    <a:lnTo>
                      <a:pt x="5838" y="2595"/>
                    </a:lnTo>
                    <a:lnTo>
                      <a:pt x="5492" y="2984"/>
                    </a:lnTo>
                    <a:lnTo>
                      <a:pt x="5492" y="3157"/>
                    </a:lnTo>
                    <a:lnTo>
                      <a:pt x="5665" y="3330"/>
                    </a:lnTo>
                    <a:lnTo>
                      <a:pt x="5925" y="3200"/>
                    </a:lnTo>
                    <a:lnTo>
                      <a:pt x="6573" y="4713"/>
                    </a:lnTo>
                    <a:lnTo>
                      <a:pt x="5925" y="5492"/>
                    </a:lnTo>
                    <a:lnTo>
                      <a:pt x="5665" y="5362"/>
                    </a:lnTo>
                    <a:cubicBezTo>
                      <a:pt x="5579" y="5146"/>
                      <a:pt x="5017" y="4886"/>
                      <a:pt x="4930" y="5275"/>
                    </a:cubicBezTo>
                    <a:lnTo>
                      <a:pt x="4152" y="5146"/>
                    </a:lnTo>
                    <a:cubicBezTo>
                      <a:pt x="3676" y="4540"/>
                      <a:pt x="3633" y="5146"/>
                      <a:pt x="3373" y="5146"/>
                    </a:cubicBezTo>
                    <a:cubicBezTo>
                      <a:pt x="2854" y="4886"/>
                      <a:pt x="2898" y="4929"/>
                      <a:pt x="2941" y="5535"/>
                    </a:cubicBezTo>
                    <a:lnTo>
                      <a:pt x="2552" y="6054"/>
                    </a:lnTo>
                    <a:lnTo>
                      <a:pt x="2033" y="5967"/>
                    </a:lnTo>
                    <a:cubicBezTo>
                      <a:pt x="1946" y="5665"/>
                      <a:pt x="1687" y="5578"/>
                      <a:pt x="1298" y="5665"/>
                    </a:cubicBezTo>
                    <a:lnTo>
                      <a:pt x="606" y="6140"/>
                    </a:lnTo>
                    <a:lnTo>
                      <a:pt x="346" y="5881"/>
                    </a:lnTo>
                    <a:lnTo>
                      <a:pt x="43" y="5881"/>
                    </a:lnTo>
                    <a:lnTo>
                      <a:pt x="0" y="5881"/>
                    </a:lnTo>
                    <a:cubicBezTo>
                      <a:pt x="43" y="5751"/>
                      <a:pt x="43" y="5665"/>
                      <a:pt x="87" y="5665"/>
                    </a:cubicBezTo>
                    <a:cubicBezTo>
                      <a:pt x="260" y="5578"/>
                      <a:pt x="389" y="5578"/>
                      <a:pt x="519" y="5362"/>
                    </a:cubicBezTo>
                    <a:cubicBezTo>
                      <a:pt x="606" y="5059"/>
                      <a:pt x="692" y="4800"/>
                      <a:pt x="735" y="4497"/>
                    </a:cubicBezTo>
                    <a:cubicBezTo>
                      <a:pt x="649" y="4497"/>
                      <a:pt x="562" y="4454"/>
                      <a:pt x="476" y="4454"/>
                    </a:cubicBezTo>
                    <a:cubicBezTo>
                      <a:pt x="519" y="4324"/>
                      <a:pt x="519" y="4194"/>
                      <a:pt x="562" y="4065"/>
                    </a:cubicBezTo>
                    <a:cubicBezTo>
                      <a:pt x="476" y="3978"/>
                      <a:pt x="433" y="3935"/>
                      <a:pt x="346" y="3848"/>
                    </a:cubicBezTo>
                    <a:cubicBezTo>
                      <a:pt x="562" y="3546"/>
                      <a:pt x="779" y="3243"/>
                      <a:pt x="995" y="2940"/>
                    </a:cubicBezTo>
                    <a:cubicBezTo>
                      <a:pt x="1211" y="3200"/>
                      <a:pt x="1470" y="3157"/>
                      <a:pt x="1687" y="2984"/>
                    </a:cubicBezTo>
                    <a:cubicBezTo>
                      <a:pt x="1816" y="2811"/>
                      <a:pt x="1903" y="2681"/>
                      <a:pt x="2033" y="2508"/>
                    </a:cubicBezTo>
                    <a:cubicBezTo>
                      <a:pt x="2206" y="2292"/>
                      <a:pt x="2119" y="1903"/>
                      <a:pt x="1816" y="1903"/>
                    </a:cubicBezTo>
                    <a:cubicBezTo>
                      <a:pt x="1470" y="2335"/>
                      <a:pt x="1341" y="1989"/>
                      <a:pt x="1730" y="1643"/>
                    </a:cubicBezTo>
                    <a:cubicBezTo>
                      <a:pt x="1773" y="1384"/>
                      <a:pt x="1687" y="1297"/>
                      <a:pt x="1860" y="1168"/>
                    </a:cubicBezTo>
                    <a:cubicBezTo>
                      <a:pt x="2033" y="1038"/>
                      <a:pt x="2119" y="865"/>
                      <a:pt x="2119" y="605"/>
                    </a:cubicBezTo>
                    <a:cubicBezTo>
                      <a:pt x="1989" y="303"/>
                      <a:pt x="2033" y="173"/>
                      <a:pt x="2249" y="173"/>
                    </a:cubicBezTo>
                    <a:lnTo>
                      <a:pt x="2379" y="216"/>
                    </a:lnTo>
                    <a:cubicBezTo>
                      <a:pt x="2508" y="519"/>
                      <a:pt x="2595" y="346"/>
                      <a:pt x="2638" y="130"/>
                    </a:cubicBezTo>
                    <a:cubicBezTo>
                      <a:pt x="2811" y="0"/>
                      <a:pt x="2941" y="0"/>
                      <a:pt x="3071" y="260"/>
                    </a:cubicBezTo>
                    <a:cubicBezTo>
                      <a:pt x="3114" y="476"/>
                      <a:pt x="3244" y="562"/>
                      <a:pt x="3460" y="476"/>
                    </a:cubicBezTo>
                    <a:cubicBezTo>
                      <a:pt x="3676" y="476"/>
                      <a:pt x="3763" y="649"/>
                      <a:pt x="3763" y="865"/>
                    </a:cubicBezTo>
                    <a:cubicBezTo>
                      <a:pt x="3849" y="1254"/>
                      <a:pt x="4022" y="1124"/>
                      <a:pt x="4238" y="995"/>
                    </a:cubicBezTo>
                    <a:cubicBezTo>
                      <a:pt x="4844" y="951"/>
                      <a:pt x="4973" y="1211"/>
                      <a:pt x="5146" y="1384"/>
                    </a:cubicBezTo>
                    <a:cubicBezTo>
                      <a:pt x="5363" y="1168"/>
                      <a:pt x="5492" y="1124"/>
                      <a:pt x="5406" y="1384"/>
                    </a:cubicBezTo>
                    <a:cubicBezTo>
                      <a:pt x="5406" y="1600"/>
                      <a:pt x="5579" y="1514"/>
                      <a:pt x="5665" y="1297"/>
                    </a:cubicBezTo>
                    <a:lnTo>
                      <a:pt x="5709" y="1254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52" name="Group 28"/>
            <p:cNvGrpSpPr>
              <a:grpSpLocks/>
            </p:cNvGrpSpPr>
            <p:nvPr/>
          </p:nvGrpSpPr>
          <p:grpSpPr bwMode="auto">
            <a:xfrm>
              <a:off x="1774" y="2289"/>
              <a:ext cx="1480" cy="1366"/>
              <a:chOff x="1774" y="2289"/>
              <a:chExt cx="1480" cy="1366"/>
            </a:xfrm>
          </p:grpSpPr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1774" y="2312"/>
                <a:ext cx="1427" cy="1343"/>
              </a:xfrm>
              <a:custGeom>
                <a:avLst/>
                <a:gdLst/>
                <a:ahLst/>
                <a:cxnLst>
                  <a:cxn ang="0">
                    <a:pos x="6228" y="6962"/>
                  </a:cxn>
                  <a:cxn ang="0">
                    <a:pos x="5580" y="7092"/>
                  </a:cxn>
                  <a:cxn ang="0">
                    <a:pos x="5320" y="7697"/>
                  </a:cxn>
                  <a:cxn ang="0">
                    <a:pos x="5017" y="7914"/>
                  </a:cxn>
                  <a:cxn ang="0">
                    <a:pos x="4023" y="7914"/>
                  </a:cxn>
                  <a:cxn ang="0">
                    <a:pos x="3460" y="7654"/>
                  </a:cxn>
                  <a:cxn ang="0">
                    <a:pos x="3244" y="7784"/>
                  </a:cxn>
                  <a:cxn ang="0">
                    <a:pos x="3244" y="7957"/>
                  </a:cxn>
                  <a:cxn ang="0">
                    <a:pos x="3028" y="8000"/>
                  </a:cxn>
                  <a:cxn ang="0">
                    <a:pos x="2985" y="7438"/>
                  </a:cxn>
                  <a:cxn ang="0">
                    <a:pos x="2812" y="7222"/>
                  </a:cxn>
                  <a:cxn ang="0">
                    <a:pos x="692" y="7395"/>
                  </a:cxn>
                  <a:cxn ang="0">
                    <a:pos x="433" y="5924"/>
                  </a:cxn>
                  <a:cxn ang="0">
                    <a:pos x="260" y="5881"/>
                  </a:cxn>
                  <a:cxn ang="0">
                    <a:pos x="260" y="3287"/>
                  </a:cxn>
                  <a:cxn ang="0">
                    <a:pos x="87" y="3070"/>
                  </a:cxn>
                  <a:cxn ang="0">
                    <a:pos x="87" y="2854"/>
                  </a:cxn>
                  <a:cxn ang="0">
                    <a:pos x="0" y="2811"/>
                  </a:cxn>
                  <a:cxn ang="0">
                    <a:pos x="44" y="2811"/>
                  </a:cxn>
                  <a:cxn ang="0">
                    <a:pos x="44" y="1816"/>
                  </a:cxn>
                  <a:cxn ang="0">
                    <a:pos x="260" y="1557"/>
                  </a:cxn>
                  <a:cxn ang="0">
                    <a:pos x="433" y="1211"/>
                  </a:cxn>
                  <a:cxn ang="0">
                    <a:pos x="3590" y="951"/>
                  </a:cxn>
                  <a:cxn ang="0">
                    <a:pos x="4152" y="519"/>
                  </a:cxn>
                  <a:cxn ang="0">
                    <a:pos x="4455" y="303"/>
                  </a:cxn>
                  <a:cxn ang="0">
                    <a:pos x="4888" y="216"/>
                  </a:cxn>
                  <a:cxn ang="0">
                    <a:pos x="5104" y="216"/>
                  </a:cxn>
                  <a:cxn ang="0">
                    <a:pos x="5363" y="0"/>
                  </a:cxn>
                  <a:cxn ang="0">
                    <a:pos x="5753" y="130"/>
                  </a:cxn>
                  <a:cxn ang="0">
                    <a:pos x="6401" y="649"/>
                  </a:cxn>
                  <a:cxn ang="0">
                    <a:pos x="6791" y="649"/>
                  </a:cxn>
                  <a:cxn ang="0">
                    <a:pos x="7310" y="865"/>
                  </a:cxn>
                  <a:cxn ang="0">
                    <a:pos x="7526" y="735"/>
                  </a:cxn>
                  <a:cxn ang="0">
                    <a:pos x="8218" y="908"/>
                  </a:cxn>
                  <a:cxn ang="0">
                    <a:pos x="8520" y="1211"/>
                  </a:cxn>
                  <a:cxn ang="0">
                    <a:pos x="8347" y="1687"/>
                  </a:cxn>
                  <a:cxn ang="0">
                    <a:pos x="8088" y="2249"/>
                  </a:cxn>
                  <a:cxn ang="0">
                    <a:pos x="7958" y="2724"/>
                  </a:cxn>
                  <a:cxn ang="0">
                    <a:pos x="8045" y="2984"/>
                  </a:cxn>
                  <a:cxn ang="0">
                    <a:pos x="8261" y="3589"/>
                  </a:cxn>
                  <a:cxn ang="0">
                    <a:pos x="7915" y="4065"/>
                  </a:cxn>
                  <a:cxn ang="0">
                    <a:pos x="7223" y="4022"/>
                  </a:cxn>
                  <a:cxn ang="0">
                    <a:pos x="6574" y="4930"/>
                  </a:cxn>
                  <a:cxn ang="0">
                    <a:pos x="6791" y="5146"/>
                  </a:cxn>
                  <a:cxn ang="0">
                    <a:pos x="6704" y="5535"/>
                  </a:cxn>
                  <a:cxn ang="0">
                    <a:pos x="6964" y="5579"/>
                  </a:cxn>
                  <a:cxn ang="0">
                    <a:pos x="6747" y="6443"/>
                  </a:cxn>
                  <a:cxn ang="0">
                    <a:pos x="6315" y="6746"/>
                  </a:cxn>
                  <a:cxn ang="0">
                    <a:pos x="6228" y="6962"/>
                  </a:cxn>
                </a:cxnLst>
                <a:rect l="0" t="0" r="r" b="b"/>
                <a:pathLst>
                  <a:path w="8520" h="8000">
                    <a:moveTo>
                      <a:pt x="6228" y="6962"/>
                    </a:moveTo>
                    <a:lnTo>
                      <a:pt x="5580" y="7092"/>
                    </a:lnTo>
                    <a:cubicBezTo>
                      <a:pt x="5363" y="7265"/>
                      <a:pt x="5277" y="7481"/>
                      <a:pt x="5320" y="7697"/>
                    </a:cubicBezTo>
                    <a:cubicBezTo>
                      <a:pt x="5234" y="7827"/>
                      <a:pt x="5147" y="7870"/>
                      <a:pt x="5017" y="7914"/>
                    </a:cubicBezTo>
                    <a:lnTo>
                      <a:pt x="4023" y="7914"/>
                    </a:lnTo>
                    <a:cubicBezTo>
                      <a:pt x="3633" y="7957"/>
                      <a:pt x="3633" y="7741"/>
                      <a:pt x="3460" y="7654"/>
                    </a:cubicBezTo>
                    <a:cubicBezTo>
                      <a:pt x="3331" y="7611"/>
                      <a:pt x="3244" y="7611"/>
                      <a:pt x="3244" y="7784"/>
                    </a:cubicBezTo>
                    <a:lnTo>
                      <a:pt x="3244" y="7957"/>
                    </a:lnTo>
                    <a:lnTo>
                      <a:pt x="3028" y="8000"/>
                    </a:lnTo>
                    <a:lnTo>
                      <a:pt x="2985" y="7438"/>
                    </a:lnTo>
                    <a:cubicBezTo>
                      <a:pt x="2941" y="7351"/>
                      <a:pt x="2855" y="7265"/>
                      <a:pt x="2812" y="7222"/>
                    </a:cubicBezTo>
                    <a:lnTo>
                      <a:pt x="692" y="7395"/>
                    </a:lnTo>
                    <a:lnTo>
                      <a:pt x="433" y="5924"/>
                    </a:lnTo>
                    <a:lnTo>
                      <a:pt x="260" y="5881"/>
                    </a:lnTo>
                    <a:lnTo>
                      <a:pt x="260" y="3287"/>
                    </a:lnTo>
                    <a:lnTo>
                      <a:pt x="87" y="3070"/>
                    </a:lnTo>
                    <a:lnTo>
                      <a:pt x="87" y="2854"/>
                    </a:lnTo>
                    <a:lnTo>
                      <a:pt x="0" y="2811"/>
                    </a:lnTo>
                    <a:lnTo>
                      <a:pt x="44" y="2811"/>
                    </a:lnTo>
                    <a:cubicBezTo>
                      <a:pt x="44" y="2465"/>
                      <a:pt x="44" y="2162"/>
                      <a:pt x="44" y="1816"/>
                    </a:cubicBezTo>
                    <a:cubicBezTo>
                      <a:pt x="87" y="1730"/>
                      <a:pt x="173" y="1643"/>
                      <a:pt x="260" y="1557"/>
                    </a:cubicBezTo>
                    <a:cubicBezTo>
                      <a:pt x="346" y="1470"/>
                      <a:pt x="390" y="1341"/>
                      <a:pt x="433" y="1211"/>
                    </a:cubicBezTo>
                    <a:cubicBezTo>
                      <a:pt x="1471" y="1124"/>
                      <a:pt x="2552" y="1038"/>
                      <a:pt x="3590" y="951"/>
                    </a:cubicBezTo>
                    <a:cubicBezTo>
                      <a:pt x="3763" y="692"/>
                      <a:pt x="3893" y="433"/>
                      <a:pt x="4152" y="519"/>
                    </a:cubicBezTo>
                    <a:cubicBezTo>
                      <a:pt x="4282" y="649"/>
                      <a:pt x="4369" y="562"/>
                      <a:pt x="4455" y="303"/>
                    </a:cubicBezTo>
                    <a:cubicBezTo>
                      <a:pt x="4498" y="0"/>
                      <a:pt x="4844" y="0"/>
                      <a:pt x="4888" y="216"/>
                    </a:cubicBezTo>
                    <a:cubicBezTo>
                      <a:pt x="4888" y="519"/>
                      <a:pt x="4974" y="735"/>
                      <a:pt x="5104" y="216"/>
                    </a:cubicBezTo>
                    <a:cubicBezTo>
                      <a:pt x="5147" y="130"/>
                      <a:pt x="5234" y="0"/>
                      <a:pt x="5363" y="0"/>
                    </a:cubicBezTo>
                    <a:cubicBezTo>
                      <a:pt x="5493" y="43"/>
                      <a:pt x="5623" y="87"/>
                      <a:pt x="5753" y="130"/>
                    </a:cubicBezTo>
                    <a:cubicBezTo>
                      <a:pt x="5926" y="433"/>
                      <a:pt x="6142" y="562"/>
                      <a:pt x="6401" y="649"/>
                    </a:cubicBezTo>
                    <a:cubicBezTo>
                      <a:pt x="6531" y="346"/>
                      <a:pt x="6704" y="346"/>
                      <a:pt x="6791" y="649"/>
                    </a:cubicBezTo>
                    <a:cubicBezTo>
                      <a:pt x="6964" y="735"/>
                      <a:pt x="7137" y="779"/>
                      <a:pt x="7310" y="865"/>
                    </a:cubicBezTo>
                    <a:cubicBezTo>
                      <a:pt x="7396" y="822"/>
                      <a:pt x="7439" y="779"/>
                      <a:pt x="7526" y="735"/>
                    </a:cubicBezTo>
                    <a:cubicBezTo>
                      <a:pt x="7742" y="822"/>
                      <a:pt x="7958" y="865"/>
                      <a:pt x="8218" y="908"/>
                    </a:cubicBezTo>
                    <a:cubicBezTo>
                      <a:pt x="8347" y="951"/>
                      <a:pt x="8434" y="1081"/>
                      <a:pt x="8520" y="1211"/>
                    </a:cubicBezTo>
                    <a:cubicBezTo>
                      <a:pt x="8304" y="1254"/>
                      <a:pt x="8218" y="1384"/>
                      <a:pt x="8347" y="1687"/>
                    </a:cubicBezTo>
                    <a:cubicBezTo>
                      <a:pt x="8347" y="1946"/>
                      <a:pt x="8261" y="2119"/>
                      <a:pt x="8088" y="2249"/>
                    </a:cubicBezTo>
                    <a:cubicBezTo>
                      <a:pt x="7915" y="2379"/>
                      <a:pt x="8001" y="2465"/>
                      <a:pt x="7958" y="2724"/>
                    </a:cubicBezTo>
                    <a:cubicBezTo>
                      <a:pt x="7569" y="3070"/>
                      <a:pt x="7699" y="3416"/>
                      <a:pt x="8045" y="2984"/>
                    </a:cubicBezTo>
                    <a:cubicBezTo>
                      <a:pt x="8347" y="2984"/>
                      <a:pt x="8434" y="3373"/>
                      <a:pt x="8261" y="3589"/>
                    </a:cubicBezTo>
                    <a:cubicBezTo>
                      <a:pt x="8131" y="3762"/>
                      <a:pt x="8045" y="3892"/>
                      <a:pt x="7915" y="4065"/>
                    </a:cubicBezTo>
                    <a:cubicBezTo>
                      <a:pt x="7699" y="4238"/>
                      <a:pt x="7439" y="4281"/>
                      <a:pt x="7223" y="4022"/>
                    </a:cubicBezTo>
                    <a:cubicBezTo>
                      <a:pt x="7007" y="4324"/>
                      <a:pt x="6791" y="4627"/>
                      <a:pt x="6574" y="4930"/>
                    </a:cubicBezTo>
                    <a:cubicBezTo>
                      <a:pt x="6661" y="5016"/>
                      <a:pt x="6704" y="5060"/>
                      <a:pt x="6791" y="5146"/>
                    </a:cubicBezTo>
                    <a:cubicBezTo>
                      <a:pt x="6747" y="5276"/>
                      <a:pt x="6747" y="5406"/>
                      <a:pt x="6704" y="5535"/>
                    </a:cubicBezTo>
                    <a:cubicBezTo>
                      <a:pt x="6791" y="5535"/>
                      <a:pt x="6877" y="5579"/>
                      <a:pt x="6964" y="5579"/>
                    </a:cubicBezTo>
                    <a:cubicBezTo>
                      <a:pt x="6920" y="5881"/>
                      <a:pt x="6834" y="6141"/>
                      <a:pt x="6747" y="6443"/>
                    </a:cubicBezTo>
                    <a:cubicBezTo>
                      <a:pt x="6618" y="6660"/>
                      <a:pt x="6488" y="6660"/>
                      <a:pt x="6315" y="6746"/>
                    </a:cubicBezTo>
                    <a:cubicBezTo>
                      <a:pt x="6272" y="6746"/>
                      <a:pt x="6272" y="6833"/>
                      <a:pt x="6228" y="6962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auto">
              <a:xfrm>
                <a:off x="1774" y="2289"/>
                <a:ext cx="1480" cy="1366"/>
              </a:xfrm>
              <a:custGeom>
                <a:avLst/>
                <a:gdLst/>
                <a:ahLst/>
                <a:cxnLst>
                  <a:cxn ang="0">
                    <a:pos x="6228" y="6962"/>
                  </a:cxn>
                  <a:cxn ang="0">
                    <a:pos x="5580" y="7092"/>
                  </a:cxn>
                  <a:cxn ang="0">
                    <a:pos x="5320" y="7697"/>
                  </a:cxn>
                  <a:cxn ang="0">
                    <a:pos x="5017" y="7914"/>
                  </a:cxn>
                  <a:cxn ang="0">
                    <a:pos x="4023" y="7914"/>
                  </a:cxn>
                  <a:cxn ang="0">
                    <a:pos x="3460" y="7654"/>
                  </a:cxn>
                  <a:cxn ang="0">
                    <a:pos x="3244" y="7784"/>
                  </a:cxn>
                  <a:cxn ang="0">
                    <a:pos x="3244" y="7957"/>
                  </a:cxn>
                  <a:cxn ang="0">
                    <a:pos x="3028" y="8000"/>
                  </a:cxn>
                  <a:cxn ang="0">
                    <a:pos x="2985" y="7438"/>
                  </a:cxn>
                  <a:cxn ang="0">
                    <a:pos x="2812" y="7222"/>
                  </a:cxn>
                  <a:cxn ang="0">
                    <a:pos x="692" y="7395"/>
                  </a:cxn>
                  <a:cxn ang="0">
                    <a:pos x="433" y="5924"/>
                  </a:cxn>
                  <a:cxn ang="0">
                    <a:pos x="260" y="5881"/>
                  </a:cxn>
                  <a:cxn ang="0">
                    <a:pos x="260" y="3287"/>
                  </a:cxn>
                  <a:cxn ang="0">
                    <a:pos x="87" y="3070"/>
                  </a:cxn>
                  <a:cxn ang="0">
                    <a:pos x="87" y="2854"/>
                  </a:cxn>
                  <a:cxn ang="0">
                    <a:pos x="0" y="2811"/>
                  </a:cxn>
                  <a:cxn ang="0">
                    <a:pos x="44" y="2811"/>
                  </a:cxn>
                  <a:cxn ang="0">
                    <a:pos x="44" y="1816"/>
                  </a:cxn>
                  <a:cxn ang="0">
                    <a:pos x="260" y="1557"/>
                  </a:cxn>
                  <a:cxn ang="0">
                    <a:pos x="433" y="1211"/>
                  </a:cxn>
                  <a:cxn ang="0">
                    <a:pos x="3590" y="951"/>
                  </a:cxn>
                  <a:cxn ang="0">
                    <a:pos x="4152" y="519"/>
                  </a:cxn>
                  <a:cxn ang="0">
                    <a:pos x="4455" y="303"/>
                  </a:cxn>
                  <a:cxn ang="0">
                    <a:pos x="4888" y="216"/>
                  </a:cxn>
                  <a:cxn ang="0">
                    <a:pos x="5104" y="216"/>
                  </a:cxn>
                  <a:cxn ang="0">
                    <a:pos x="5363" y="0"/>
                  </a:cxn>
                  <a:cxn ang="0">
                    <a:pos x="5753" y="130"/>
                  </a:cxn>
                  <a:cxn ang="0">
                    <a:pos x="6401" y="649"/>
                  </a:cxn>
                  <a:cxn ang="0">
                    <a:pos x="6791" y="649"/>
                  </a:cxn>
                  <a:cxn ang="0">
                    <a:pos x="7310" y="865"/>
                  </a:cxn>
                  <a:cxn ang="0">
                    <a:pos x="7526" y="735"/>
                  </a:cxn>
                  <a:cxn ang="0">
                    <a:pos x="8218" y="908"/>
                  </a:cxn>
                  <a:cxn ang="0">
                    <a:pos x="8520" y="1211"/>
                  </a:cxn>
                  <a:cxn ang="0">
                    <a:pos x="8347" y="1687"/>
                  </a:cxn>
                  <a:cxn ang="0">
                    <a:pos x="8088" y="2249"/>
                  </a:cxn>
                  <a:cxn ang="0">
                    <a:pos x="7958" y="2724"/>
                  </a:cxn>
                  <a:cxn ang="0">
                    <a:pos x="8045" y="2984"/>
                  </a:cxn>
                  <a:cxn ang="0">
                    <a:pos x="8261" y="3589"/>
                  </a:cxn>
                  <a:cxn ang="0">
                    <a:pos x="7915" y="4065"/>
                  </a:cxn>
                  <a:cxn ang="0">
                    <a:pos x="7223" y="4022"/>
                  </a:cxn>
                  <a:cxn ang="0">
                    <a:pos x="6574" y="4930"/>
                  </a:cxn>
                  <a:cxn ang="0">
                    <a:pos x="6791" y="5146"/>
                  </a:cxn>
                  <a:cxn ang="0">
                    <a:pos x="6704" y="5535"/>
                  </a:cxn>
                  <a:cxn ang="0">
                    <a:pos x="6964" y="5579"/>
                  </a:cxn>
                  <a:cxn ang="0">
                    <a:pos x="6747" y="6443"/>
                  </a:cxn>
                  <a:cxn ang="0">
                    <a:pos x="6315" y="6746"/>
                  </a:cxn>
                  <a:cxn ang="0">
                    <a:pos x="6228" y="6962"/>
                  </a:cxn>
                </a:cxnLst>
                <a:rect l="0" t="0" r="r" b="b"/>
                <a:pathLst>
                  <a:path w="8520" h="8000">
                    <a:moveTo>
                      <a:pt x="6228" y="6962"/>
                    </a:moveTo>
                    <a:lnTo>
                      <a:pt x="5580" y="7092"/>
                    </a:lnTo>
                    <a:cubicBezTo>
                      <a:pt x="5363" y="7265"/>
                      <a:pt x="5277" y="7481"/>
                      <a:pt x="5320" y="7697"/>
                    </a:cubicBezTo>
                    <a:cubicBezTo>
                      <a:pt x="5234" y="7827"/>
                      <a:pt x="5147" y="7870"/>
                      <a:pt x="5017" y="7914"/>
                    </a:cubicBezTo>
                    <a:lnTo>
                      <a:pt x="4023" y="7914"/>
                    </a:lnTo>
                    <a:cubicBezTo>
                      <a:pt x="3633" y="7957"/>
                      <a:pt x="3633" y="7741"/>
                      <a:pt x="3460" y="7654"/>
                    </a:cubicBezTo>
                    <a:cubicBezTo>
                      <a:pt x="3331" y="7611"/>
                      <a:pt x="3244" y="7611"/>
                      <a:pt x="3244" y="7784"/>
                    </a:cubicBezTo>
                    <a:lnTo>
                      <a:pt x="3244" y="7957"/>
                    </a:lnTo>
                    <a:lnTo>
                      <a:pt x="3028" y="8000"/>
                    </a:lnTo>
                    <a:lnTo>
                      <a:pt x="2985" y="7438"/>
                    </a:lnTo>
                    <a:cubicBezTo>
                      <a:pt x="2941" y="7351"/>
                      <a:pt x="2855" y="7265"/>
                      <a:pt x="2812" y="7222"/>
                    </a:cubicBezTo>
                    <a:lnTo>
                      <a:pt x="692" y="7395"/>
                    </a:lnTo>
                    <a:lnTo>
                      <a:pt x="433" y="5924"/>
                    </a:lnTo>
                    <a:lnTo>
                      <a:pt x="260" y="5881"/>
                    </a:lnTo>
                    <a:lnTo>
                      <a:pt x="260" y="3287"/>
                    </a:lnTo>
                    <a:lnTo>
                      <a:pt x="87" y="3070"/>
                    </a:lnTo>
                    <a:lnTo>
                      <a:pt x="87" y="2854"/>
                    </a:lnTo>
                    <a:lnTo>
                      <a:pt x="0" y="2811"/>
                    </a:lnTo>
                    <a:lnTo>
                      <a:pt x="44" y="2811"/>
                    </a:lnTo>
                    <a:cubicBezTo>
                      <a:pt x="44" y="2465"/>
                      <a:pt x="44" y="2162"/>
                      <a:pt x="44" y="1816"/>
                    </a:cubicBezTo>
                    <a:cubicBezTo>
                      <a:pt x="87" y="1730"/>
                      <a:pt x="173" y="1643"/>
                      <a:pt x="260" y="1557"/>
                    </a:cubicBezTo>
                    <a:cubicBezTo>
                      <a:pt x="346" y="1470"/>
                      <a:pt x="390" y="1341"/>
                      <a:pt x="433" y="1211"/>
                    </a:cubicBezTo>
                    <a:cubicBezTo>
                      <a:pt x="1471" y="1124"/>
                      <a:pt x="2552" y="1038"/>
                      <a:pt x="3590" y="951"/>
                    </a:cubicBezTo>
                    <a:cubicBezTo>
                      <a:pt x="3763" y="692"/>
                      <a:pt x="3893" y="433"/>
                      <a:pt x="4152" y="519"/>
                    </a:cubicBezTo>
                    <a:cubicBezTo>
                      <a:pt x="4282" y="649"/>
                      <a:pt x="4369" y="562"/>
                      <a:pt x="4455" y="303"/>
                    </a:cubicBezTo>
                    <a:cubicBezTo>
                      <a:pt x="4498" y="0"/>
                      <a:pt x="4844" y="0"/>
                      <a:pt x="4888" y="216"/>
                    </a:cubicBezTo>
                    <a:cubicBezTo>
                      <a:pt x="4888" y="519"/>
                      <a:pt x="4974" y="735"/>
                      <a:pt x="5104" y="216"/>
                    </a:cubicBezTo>
                    <a:cubicBezTo>
                      <a:pt x="5147" y="130"/>
                      <a:pt x="5234" y="0"/>
                      <a:pt x="5363" y="0"/>
                    </a:cubicBezTo>
                    <a:cubicBezTo>
                      <a:pt x="5493" y="43"/>
                      <a:pt x="5623" y="87"/>
                      <a:pt x="5753" y="130"/>
                    </a:cubicBezTo>
                    <a:cubicBezTo>
                      <a:pt x="5926" y="433"/>
                      <a:pt x="6142" y="562"/>
                      <a:pt x="6401" y="649"/>
                    </a:cubicBezTo>
                    <a:cubicBezTo>
                      <a:pt x="6531" y="346"/>
                      <a:pt x="6704" y="346"/>
                      <a:pt x="6791" y="649"/>
                    </a:cubicBezTo>
                    <a:cubicBezTo>
                      <a:pt x="6964" y="735"/>
                      <a:pt x="7137" y="779"/>
                      <a:pt x="7310" y="865"/>
                    </a:cubicBezTo>
                    <a:cubicBezTo>
                      <a:pt x="7396" y="822"/>
                      <a:pt x="7439" y="779"/>
                      <a:pt x="7526" y="735"/>
                    </a:cubicBezTo>
                    <a:cubicBezTo>
                      <a:pt x="7742" y="822"/>
                      <a:pt x="7958" y="865"/>
                      <a:pt x="8218" y="908"/>
                    </a:cubicBezTo>
                    <a:cubicBezTo>
                      <a:pt x="8347" y="951"/>
                      <a:pt x="8434" y="1081"/>
                      <a:pt x="8520" y="1211"/>
                    </a:cubicBezTo>
                    <a:cubicBezTo>
                      <a:pt x="8304" y="1254"/>
                      <a:pt x="8218" y="1384"/>
                      <a:pt x="8347" y="1687"/>
                    </a:cubicBezTo>
                    <a:cubicBezTo>
                      <a:pt x="8347" y="1946"/>
                      <a:pt x="8261" y="2119"/>
                      <a:pt x="8088" y="2249"/>
                    </a:cubicBezTo>
                    <a:cubicBezTo>
                      <a:pt x="7915" y="2379"/>
                      <a:pt x="8001" y="2465"/>
                      <a:pt x="7958" y="2724"/>
                    </a:cubicBezTo>
                    <a:cubicBezTo>
                      <a:pt x="7569" y="3070"/>
                      <a:pt x="7699" y="3416"/>
                      <a:pt x="8045" y="2984"/>
                    </a:cubicBezTo>
                    <a:cubicBezTo>
                      <a:pt x="8347" y="2984"/>
                      <a:pt x="8434" y="3373"/>
                      <a:pt x="8261" y="3589"/>
                    </a:cubicBezTo>
                    <a:cubicBezTo>
                      <a:pt x="8131" y="3762"/>
                      <a:pt x="8045" y="3892"/>
                      <a:pt x="7915" y="4065"/>
                    </a:cubicBezTo>
                    <a:cubicBezTo>
                      <a:pt x="7699" y="4238"/>
                      <a:pt x="7439" y="4281"/>
                      <a:pt x="7223" y="4022"/>
                    </a:cubicBezTo>
                    <a:cubicBezTo>
                      <a:pt x="7007" y="4324"/>
                      <a:pt x="6791" y="4627"/>
                      <a:pt x="6574" y="4930"/>
                    </a:cubicBezTo>
                    <a:cubicBezTo>
                      <a:pt x="6661" y="5016"/>
                      <a:pt x="6704" y="5060"/>
                      <a:pt x="6791" y="5146"/>
                    </a:cubicBezTo>
                    <a:cubicBezTo>
                      <a:pt x="6747" y="5276"/>
                      <a:pt x="6747" y="5406"/>
                      <a:pt x="6704" y="5535"/>
                    </a:cubicBezTo>
                    <a:cubicBezTo>
                      <a:pt x="6791" y="5535"/>
                      <a:pt x="6877" y="5579"/>
                      <a:pt x="6964" y="5579"/>
                    </a:cubicBezTo>
                    <a:cubicBezTo>
                      <a:pt x="6920" y="5881"/>
                      <a:pt x="6834" y="6141"/>
                      <a:pt x="6747" y="6443"/>
                    </a:cubicBezTo>
                    <a:cubicBezTo>
                      <a:pt x="6618" y="6660"/>
                      <a:pt x="6488" y="6660"/>
                      <a:pt x="6315" y="6746"/>
                    </a:cubicBezTo>
                    <a:cubicBezTo>
                      <a:pt x="6272" y="6746"/>
                      <a:pt x="6272" y="6833"/>
                      <a:pt x="6228" y="6962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55" name="Group 31"/>
            <p:cNvGrpSpPr>
              <a:grpSpLocks/>
            </p:cNvGrpSpPr>
            <p:nvPr/>
          </p:nvGrpSpPr>
          <p:grpSpPr bwMode="auto">
            <a:xfrm>
              <a:off x="1260" y="-776"/>
              <a:ext cx="999" cy="1569"/>
              <a:chOff x="1260" y="-776"/>
              <a:chExt cx="999" cy="1569"/>
            </a:xfrm>
          </p:grpSpPr>
          <p:sp>
            <p:nvSpPr>
              <p:cNvPr id="1056" name="Freeform 32" descr="Точечные ромбики"/>
              <p:cNvSpPr>
                <a:spLocks noEditPoints="1"/>
              </p:cNvSpPr>
              <p:nvPr/>
            </p:nvSpPr>
            <p:spPr bwMode="auto">
              <a:xfrm>
                <a:off x="1260" y="-776"/>
                <a:ext cx="999" cy="1569"/>
              </a:xfrm>
              <a:custGeom>
                <a:avLst/>
                <a:gdLst/>
                <a:ahLst/>
                <a:cxnLst>
                  <a:cxn ang="0">
                    <a:pos x="4238" y="17556"/>
                  </a:cxn>
                  <a:cxn ang="0">
                    <a:pos x="433" y="16085"/>
                  </a:cxn>
                  <a:cxn ang="0">
                    <a:pos x="0" y="14875"/>
                  </a:cxn>
                  <a:cxn ang="0">
                    <a:pos x="346" y="12799"/>
                  </a:cxn>
                  <a:cxn ang="0">
                    <a:pos x="1471" y="12280"/>
                  </a:cxn>
                  <a:cxn ang="0">
                    <a:pos x="1384" y="11242"/>
                  </a:cxn>
                  <a:cxn ang="0">
                    <a:pos x="1643" y="10551"/>
                  </a:cxn>
                  <a:cxn ang="0">
                    <a:pos x="1730" y="9859"/>
                  </a:cxn>
                  <a:cxn ang="0">
                    <a:pos x="2422" y="7697"/>
                  </a:cxn>
                  <a:cxn ang="0">
                    <a:pos x="952" y="6745"/>
                  </a:cxn>
                  <a:cxn ang="0">
                    <a:pos x="1557" y="5794"/>
                  </a:cxn>
                  <a:cxn ang="0">
                    <a:pos x="3632" y="6745"/>
                  </a:cxn>
                  <a:cxn ang="0">
                    <a:pos x="6054" y="3978"/>
                  </a:cxn>
                  <a:cxn ang="0">
                    <a:pos x="6832" y="3027"/>
                  </a:cxn>
                  <a:cxn ang="0">
                    <a:pos x="9426" y="1902"/>
                  </a:cxn>
                  <a:cxn ang="0">
                    <a:pos x="11588" y="86"/>
                  </a:cxn>
                  <a:cxn ang="0">
                    <a:pos x="10810" y="2681"/>
                  </a:cxn>
                  <a:cxn ang="0">
                    <a:pos x="10031" y="5967"/>
                  </a:cxn>
                  <a:cxn ang="0">
                    <a:pos x="9599" y="6918"/>
                  </a:cxn>
                  <a:cxn ang="0">
                    <a:pos x="10550" y="8389"/>
                  </a:cxn>
                  <a:cxn ang="0">
                    <a:pos x="9426" y="9167"/>
                  </a:cxn>
                  <a:cxn ang="0">
                    <a:pos x="9772" y="10378"/>
                  </a:cxn>
                  <a:cxn ang="0">
                    <a:pos x="9080" y="10896"/>
                  </a:cxn>
                  <a:cxn ang="0">
                    <a:pos x="8734" y="12713"/>
                  </a:cxn>
                  <a:cxn ang="0">
                    <a:pos x="9599" y="12367"/>
                  </a:cxn>
                  <a:cxn ang="0">
                    <a:pos x="9513" y="14010"/>
                  </a:cxn>
                  <a:cxn ang="0">
                    <a:pos x="10031" y="16085"/>
                  </a:cxn>
                  <a:cxn ang="0">
                    <a:pos x="10983" y="18074"/>
                  </a:cxn>
                  <a:cxn ang="0">
                    <a:pos x="9253" y="17901"/>
                  </a:cxn>
                  <a:cxn ang="0">
                    <a:pos x="7783" y="17901"/>
                  </a:cxn>
                  <a:cxn ang="0">
                    <a:pos x="5016" y="18334"/>
                  </a:cxn>
                  <a:cxn ang="0">
                    <a:pos x="4324" y="17556"/>
                  </a:cxn>
                  <a:cxn ang="0">
                    <a:pos x="11588" y="86"/>
                  </a:cxn>
                  <a:cxn ang="0">
                    <a:pos x="11588" y="86"/>
                  </a:cxn>
                </a:cxnLst>
                <a:rect l="0" t="0" r="r" b="b"/>
                <a:pathLst>
                  <a:path w="11934" h="18680">
                    <a:moveTo>
                      <a:pt x="4151" y="17642"/>
                    </a:moveTo>
                    <a:cubicBezTo>
                      <a:pt x="4151" y="17642"/>
                      <a:pt x="4238" y="17642"/>
                      <a:pt x="4238" y="17556"/>
                    </a:cubicBezTo>
                    <a:cubicBezTo>
                      <a:pt x="3632" y="17815"/>
                      <a:pt x="2854" y="18074"/>
                      <a:pt x="2681" y="17729"/>
                    </a:cubicBezTo>
                    <a:cubicBezTo>
                      <a:pt x="2508" y="16691"/>
                      <a:pt x="1557" y="16258"/>
                      <a:pt x="433" y="16085"/>
                    </a:cubicBezTo>
                    <a:cubicBezTo>
                      <a:pt x="433" y="15912"/>
                      <a:pt x="433" y="15739"/>
                      <a:pt x="519" y="15480"/>
                    </a:cubicBezTo>
                    <a:cubicBezTo>
                      <a:pt x="346" y="15307"/>
                      <a:pt x="173" y="15048"/>
                      <a:pt x="0" y="14875"/>
                    </a:cubicBezTo>
                    <a:cubicBezTo>
                      <a:pt x="346" y="14529"/>
                      <a:pt x="692" y="14269"/>
                      <a:pt x="1125" y="13923"/>
                    </a:cubicBezTo>
                    <a:cubicBezTo>
                      <a:pt x="865" y="13577"/>
                      <a:pt x="606" y="13145"/>
                      <a:pt x="346" y="12799"/>
                    </a:cubicBezTo>
                    <a:cubicBezTo>
                      <a:pt x="519" y="12626"/>
                      <a:pt x="692" y="12453"/>
                      <a:pt x="779" y="12280"/>
                    </a:cubicBezTo>
                    <a:cubicBezTo>
                      <a:pt x="1038" y="12280"/>
                      <a:pt x="1211" y="12280"/>
                      <a:pt x="1471" y="12280"/>
                    </a:cubicBezTo>
                    <a:cubicBezTo>
                      <a:pt x="1471" y="12107"/>
                      <a:pt x="1557" y="11848"/>
                      <a:pt x="1643" y="11675"/>
                    </a:cubicBezTo>
                    <a:cubicBezTo>
                      <a:pt x="1557" y="11588"/>
                      <a:pt x="1471" y="11415"/>
                      <a:pt x="1384" y="11242"/>
                    </a:cubicBezTo>
                    <a:cubicBezTo>
                      <a:pt x="1557" y="11156"/>
                      <a:pt x="1643" y="11069"/>
                      <a:pt x="1816" y="10983"/>
                    </a:cubicBezTo>
                    <a:cubicBezTo>
                      <a:pt x="1730" y="10810"/>
                      <a:pt x="1730" y="10724"/>
                      <a:pt x="1643" y="10551"/>
                    </a:cubicBezTo>
                    <a:cubicBezTo>
                      <a:pt x="1471" y="10551"/>
                      <a:pt x="1298" y="10464"/>
                      <a:pt x="1125" y="10464"/>
                    </a:cubicBezTo>
                    <a:cubicBezTo>
                      <a:pt x="1298" y="10205"/>
                      <a:pt x="1557" y="10032"/>
                      <a:pt x="1730" y="9859"/>
                    </a:cubicBezTo>
                    <a:cubicBezTo>
                      <a:pt x="1730" y="9513"/>
                      <a:pt x="1730" y="9167"/>
                      <a:pt x="1816" y="8821"/>
                    </a:cubicBezTo>
                    <a:cubicBezTo>
                      <a:pt x="2076" y="8561"/>
                      <a:pt x="2249" y="8129"/>
                      <a:pt x="2422" y="7697"/>
                    </a:cubicBezTo>
                    <a:cubicBezTo>
                      <a:pt x="2335" y="7437"/>
                      <a:pt x="2076" y="7178"/>
                      <a:pt x="1903" y="6918"/>
                    </a:cubicBezTo>
                    <a:cubicBezTo>
                      <a:pt x="1643" y="7005"/>
                      <a:pt x="1384" y="7005"/>
                      <a:pt x="952" y="6745"/>
                    </a:cubicBezTo>
                    <a:cubicBezTo>
                      <a:pt x="779" y="6659"/>
                      <a:pt x="606" y="6572"/>
                      <a:pt x="433" y="6486"/>
                    </a:cubicBezTo>
                    <a:lnTo>
                      <a:pt x="1557" y="5794"/>
                    </a:lnTo>
                    <a:cubicBezTo>
                      <a:pt x="2335" y="5621"/>
                      <a:pt x="2941" y="6140"/>
                      <a:pt x="3286" y="7351"/>
                    </a:cubicBezTo>
                    <a:cubicBezTo>
                      <a:pt x="3373" y="7178"/>
                      <a:pt x="3459" y="7005"/>
                      <a:pt x="3632" y="6745"/>
                    </a:cubicBezTo>
                    <a:lnTo>
                      <a:pt x="5275" y="5448"/>
                    </a:lnTo>
                    <a:cubicBezTo>
                      <a:pt x="5621" y="5189"/>
                      <a:pt x="5794" y="4497"/>
                      <a:pt x="6054" y="3978"/>
                    </a:cubicBezTo>
                    <a:cubicBezTo>
                      <a:pt x="6227" y="3719"/>
                      <a:pt x="6486" y="3459"/>
                      <a:pt x="6832" y="3286"/>
                    </a:cubicBezTo>
                    <a:lnTo>
                      <a:pt x="6832" y="3027"/>
                    </a:lnTo>
                    <a:cubicBezTo>
                      <a:pt x="7264" y="2854"/>
                      <a:pt x="7783" y="2940"/>
                      <a:pt x="8215" y="2681"/>
                    </a:cubicBezTo>
                    <a:cubicBezTo>
                      <a:pt x="8561" y="2248"/>
                      <a:pt x="8994" y="1989"/>
                      <a:pt x="9426" y="1902"/>
                    </a:cubicBezTo>
                    <a:lnTo>
                      <a:pt x="10810" y="1038"/>
                    </a:lnTo>
                    <a:cubicBezTo>
                      <a:pt x="11069" y="865"/>
                      <a:pt x="11242" y="346"/>
                      <a:pt x="11588" y="86"/>
                    </a:cubicBezTo>
                    <a:lnTo>
                      <a:pt x="11934" y="778"/>
                    </a:lnTo>
                    <a:cubicBezTo>
                      <a:pt x="11501" y="951"/>
                      <a:pt x="11069" y="1643"/>
                      <a:pt x="10810" y="2681"/>
                    </a:cubicBezTo>
                    <a:lnTo>
                      <a:pt x="9945" y="5362"/>
                    </a:lnTo>
                    <a:lnTo>
                      <a:pt x="10031" y="5967"/>
                    </a:lnTo>
                    <a:lnTo>
                      <a:pt x="9599" y="6313"/>
                    </a:lnTo>
                    <a:lnTo>
                      <a:pt x="9599" y="6918"/>
                    </a:lnTo>
                    <a:lnTo>
                      <a:pt x="10464" y="7610"/>
                    </a:lnTo>
                    <a:lnTo>
                      <a:pt x="10550" y="8389"/>
                    </a:lnTo>
                    <a:cubicBezTo>
                      <a:pt x="10204" y="8561"/>
                      <a:pt x="9945" y="8821"/>
                      <a:pt x="9772" y="9253"/>
                    </a:cubicBezTo>
                    <a:lnTo>
                      <a:pt x="9426" y="9167"/>
                    </a:lnTo>
                    <a:lnTo>
                      <a:pt x="9253" y="9859"/>
                    </a:lnTo>
                    <a:lnTo>
                      <a:pt x="9772" y="10378"/>
                    </a:lnTo>
                    <a:lnTo>
                      <a:pt x="9772" y="10724"/>
                    </a:lnTo>
                    <a:lnTo>
                      <a:pt x="9080" y="10896"/>
                    </a:lnTo>
                    <a:lnTo>
                      <a:pt x="9340" y="12107"/>
                    </a:lnTo>
                    <a:lnTo>
                      <a:pt x="8734" y="12713"/>
                    </a:lnTo>
                    <a:lnTo>
                      <a:pt x="8994" y="12972"/>
                    </a:lnTo>
                    <a:lnTo>
                      <a:pt x="9599" y="12367"/>
                    </a:lnTo>
                    <a:lnTo>
                      <a:pt x="10031" y="12713"/>
                    </a:lnTo>
                    <a:lnTo>
                      <a:pt x="9513" y="14010"/>
                    </a:lnTo>
                    <a:lnTo>
                      <a:pt x="9599" y="15999"/>
                    </a:lnTo>
                    <a:lnTo>
                      <a:pt x="10031" y="16085"/>
                    </a:lnTo>
                    <a:lnTo>
                      <a:pt x="10031" y="16172"/>
                    </a:lnTo>
                    <a:cubicBezTo>
                      <a:pt x="10550" y="16604"/>
                      <a:pt x="10810" y="17210"/>
                      <a:pt x="10983" y="18074"/>
                    </a:cubicBezTo>
                    <a:lnTo>
                      <a:pt x="10291" y="17988"/>
                    </a:lnTo>
                    <a:lnTo>
                      <a:pt x="9253" y="17901"/>
                    </a:lnTo>
                    <a:cubicBezTo>
                      <a:pt x="8907" y="17815"/>
                      <a:pt x="8648" y="17729"/>
                      <a:pt x="8302" y="17642"/>
                    </a:cubicBezTo>
                    <a:cubicBezTo>
                      <a:pt x="8042" y="17556"/>
                      <a:pt x="7870" y="17642"/>
                      <a:pt x="7783" y="17901"/>
                    </a:cubicBezTo>
                    <a:cubicBezTo>
                      <a:pt x="7783" y="18507"/>
                      <a:pt x="7351" y="18680"/>
                      <a:pt x="6659" y="18507"/>
                    </a:cubicBezTo>
                    <a:lnTo>
                      <a:pt x="5016" y="18334"/>
                    </a:lnTo>
                    <a:cubicBezTo>
                      <a:pt x="4670" y="18334"/>
                      <a:pt x="4497" y="18074"/>
                      <a:pt x="4497" y="17642"/>
                    </a:cubicBezTo>
                    <a:cubicBezTo>
                      <a:pt x="4497" y="17556"/>
                      <a:pt x="4497" y="17469"/>
                      <a:pt x="4324" y="17556"/>
                    </a:cubicBezTo>
                    <a:lnTo>
                      <a:pt x="4151" y="17642"/>
                    </a:lnTo>
                    <a:close/>
                    <a:moveTo>
                      <a:pt x="11588" y="86"/>
                    </a:moveTo>
                    <a:cubicBezTo>
                      <a:pt x="11588" y="86"/>
                      <a:pt x="11674" y="0"/>
                      <a:pt x="11674" y="0"/>
                    </a:cubicBezTo>
                    <a:cubicBezTo>
                      <a:pt x="11674" y="86"/>
                      <a:pt x="11588" y="86"/>
                      <a:pt x="11588" y="86"/>
                    </a:cubicBez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7" name="Freeform 33" descr="Точечные ромбики"/>
              <p:cNvSpPr>
                <a:spLocks noEditPoints="1"/>
              </p:cNvSpPr>
              <p:nvPr/>
            </p:nvSpPr>
            <p:spPr bwMode="auto">
              <a:xfrm>
                <a:off x="1260" y="-776"/>
                <a:ext cx="999" cy="1569"/>
              </a:xfrm>
              <a:custGeom>
                <a:avLst/>
                <a:gdLst/>
                <a:ahLst/>
                <a:cxnLst>
                  <a:cxn ang="0">
                    <a:pos x="4238" y="17556"/>
                  </a:cxn>
                  <a:cxn ang="0">
                    <a:pos x="433" y="16085"/>
                  </a:cxn>
                  <a:cxn ang="0">
                    <a:pos x="0" y="14875"/>
                  </a:cxn>
                  <a:cxn ang="0">
                    <a:pos x="346" y="12799"/>
                  </a:cxn>
                  <a:cxn ang="0">
                    <a:pos x="1471" y="12280"/>
                  </a:cxn>
                  <a:cxn ang="0">
                    <a:pos x="1384" y="11242"/>
                  </a:cxn>
                  <a:cxn ang="0">
                    <a:pos x="1643" y="10551"/>
                  </a:cxn>
                  <a:cxn ang="0">
                    <a:pos x="1730" y="9859"/>
                  </a:cxn>
                  <a:cxn ang="0">
                    <a:pos x="2422" y="7697"/>
                  </a:cxn>
                  <a:cxn ang="0">
                    <a:pos x="952" y="6745"/>
                  </a:cxn>
                  <a:cxn ang="0">
                    <a:pos x="1557" y="5794"/>
                  </a:cxn>
                  <a:cxn ang="0">
                    <a:pos x="3632" y="6745"/>
                  </a:cxn>
                  <a:cxn ang="0">
                    <a:pos x="6054" y="3978"/>
                  </a:cxn>
                  <a:cxn ang="0">
                    <a:pos x="6832" y="3027"/>
                  </a:cxn>
                  <a:cxn ang="0">
                    <a:pos x="9426" y="1902"/>
                  </a:cxn>
                  <a:cxn ang="0">
                    <a:pos x="11588" y="86"/>
                  </a:cxn>
                  <a:cxn ang="0">
                    <a:pos x="10810" y="2681"/>
                  </a:cxn>
                  <a:cxn ang="0">
                    <a:pos x="10031" y="5967"/>
                  </a:cxn>
                  <a:cxn ang="0">
                    <a:pos x="9599" y="6918"/>
                  </a:cxn>
                  <a:cxn ang="0">
                    <a:pos x="10550" y="8389"/>
                  </a:cxn>
                  <a:cxn ang="0">
                    <a:pos x="9426" y="9167"/>
                  </a:cxn>
                  <a:cxn ang="0">
                    <a:pos x="9772" y="10378"/>
                  </a:cxn>
                  <a:cxn ang="0">
                    <a:pos x="9080" y="10896"/>
                  </a:cxn>
                  <a:cxn ang="0">
                    <a:pos x="8734" y="12713"/>
                  </a:cxn>
                  <a:cxn ang="0">
                    <a:pos x="9599" y="12367"/>
                  </a:cxn>
                  <a:cxn ang="0">
                    <a:pos x="9513" y="14010"/>
                  </a:cxn>
                  <a:cxn ang="0">
                    <a:pos x="10031" y="16085"/>
                  </a:cxn>
                  <a:cxn ang="0">
                    <a:pos x="10983" y="18074"/>
                  </a:cxn>
                  <a:cxn ang="0">
                    <a:pos x="9253" y="17901"/>
                  </a:cxn>
                  <a:cxn ang="0">
                    <a:pos x="7783" y="17901"/>
                  </a:cxn>
                  <a:cxn ang="0">
                    <a:pos x="5016" y="18334"/>
                  </a:cxn>
                  <a:cxn ang="0">
                    <a:pos x="4324" y="17556"/>
                  </a:cxn>
                  <a:cxn ang="0">
                    <a:pos x="11588" y="86"/>
                  </a:cxn>
                  <a:cxn ang="0">
                    <a:pos x="11588" y="86"/>
                  </a:cxn>
                </a:cxnLst>
                <a:rect l="0" t="0" r="r" b="b"/>
                <a:pathLst>
                  <a:path w="11934" h="18680">
                    <a:moveTo>
                      <a:pt x="4151" y="17642"/>
                    </a:moveTo>
                    <a:cubicBezTo>
                      <a:pt x="4151" y="17642"/>
                      <a:pt x="4238" y="17642"/>
                      <a:pt x="4238" y="17556"/>
                    </a:cubicBezTo>
                    <a:cubicBezTo>
                      <a:pt x="3632" y="17815"/>
                      <a:pt x="2854" y="18074"/>
                      <a:pt x="2681" y="17729"/>
                    </a:cubicBezTo>
                    <a:cubicBezTo>
                      <a:pt x="2508" y="16691"/>
                      <a:pt x="1557" y="16258"/>
                      <a:pt x="433" y="16085"/>
                    </a:cubicBezTo>
                    <a:cubicBezTo>
                      <a:pt x="433" y="15912"/>
                      <a:pt x="433" y="15739"/>
                      <a:pt x="519" y="15480"/>
                    </a:cubicBezTo>
                    <a:cubicBezTo>
                      <a:pt x="346" y="15307"/>
                      <a:pt x="173" y="15048"/>
                      <a:pt x="0" y="14875"/>
                    </a:cubicBezTo>
                    <a:cubicBezTo>
                      <a:pt x="346" y="14529"/>
                      <a:pt x="692" y="14269"/>
                      <a:pt x="1125" y="13923"/>
                    </a:cubicBezTo>
                    <a:cubicBezTo>
                      <a:pt x="865" y="13577"/>
                      <a:pt x="606" y="13145"/>
                      <a:pt x="346" y="12799"/>
                    </a:cubicBezTo>
                    <a:cubicBezTo>
                      <a:pt x="519" y="12626"/>
                      <a:pt x="692" y="12453"/>
                      <a:pt x="779" y="12280"/>
                    </a:cubicBezTo>
                    <a:cubicBezTo>
                      <a:pt x="1038" y="12280"/>
                      <a:pt x="1211" y="12280"/>
                      <a:pt x="1471" y="12280"/>
                    </a:cubicBezTo>
                    <a:cubicBezTo>
                      <a:pt x="1471" y="12107"/>
                      <a:pt x="1557" y="11848"/>
                      <a:pt x="1643" y="11675"/>
                    </a:cubicBezTo>
                    <a:cubicBezTo>
                      <a:pt x="1557" y="11588"/>
                      <a:pt x="1471" y="11415"/>
                      <a:pt x="1384" y="11242"/>
                    </a:cubicBezTo>
                    <a:cubicBezTo>
                      <a:pt x="1557" y="11156"/>
                      <a:pt x="1643" y="11069"/>
                      <a:pt x="1816" y="10983"/>
                    </a:cubicBezTo>
                    <a:cubicBezTo>
                      <a:pt x="1730" y="10810"/>
                      <a:pt x="1730" y="10724"/>
                      <a:pt x="1643" y="10551"/>
                    </a:cubicBezTo>
                    <a:cubicBezTo>
                      <a:pt x="1471" y="10551"/>
                      <a:pt x="1298" y="10464"/>
                      <a:pt x="1125" y="10464"/>
                    </a:cubicBezTo>
                    <a:cubicBezTo>
                      <a:pt x="1298" y="10205"/>
                      <a:pt x="1557" y="10032"/>
                      <a:pt x="1730" y="9859"/>
                    </a:cubicBezTo>
                    <a:cubicBezTo>
                      <a:pt x="1730" y="9513"/>
                      <a:pt x="1730" y="9167"/>
                      <a:pt x="1816" y="8821"/>
                    </a:cubicBezTo>
                    <a:cubicBezTo>
                      <a:pt x="2076" y="8561"/>
                      <a:pt x="2249" y="8129"/>
                      <a:pt x="2422" y="7697"/>
                    </a:cubicBezTo>
                    <a:cubicBezTo>
                      <a:pt x="2335" y="7437"/>
                      <a:pt x="2076" y="7178"/>
                      <a:pt x="1903" y="6918"/>
                    </a:cubicBezTo>
                    <a:cubicBezTo>
                      <a:pt x="1643" y="7005"/>
                      <a:pt x="1384" y="7005"/>
                      <a:pt x="952" y="6745"/>
                    </a:cubicBezTo>
                    <a:cubicBezTo>
                      <a:pt x="779" y="6659"/>
                      <a:pt x="606" y="6572"/>
                      <a:pt x="433" y="6486"/>
                    </a:cubicBezTo>
                    <a:lnTo>
                      <a:pt x="1557" y="5794"/>
                    </a:lnTo>
                    <a:cubicBezTo>
                      <a:pt x="2335" y="5621"/>
                      <a:pt x="2941" y="6140"/>
                      <a:pt x="3286" y="7351"/>
                    </a:cubicBezTo>
                    <a:cubicBezTo>
                      <a:pt x="3373" y="7178"/>
                      <a:pt x="3459" y="7005"/>
                      <a:pt x="3632" y="6745"/>
                    </a:cubicBezTo>
                    <a:lnTo>
                      <a:pt x="5275" y="5448"/>
                    </a:lnTo>
                    <a:cubicBezTo>
                      <a:pt x="5621" y="5189"/>
                      <a:pt x="5794" y="4497"/>
                      <a:pt x="6054" y="3978"/>
                    </a:cubicBezTo>
                    <a:cubicBezTo>
                      <a:pt x="6227" y="3719"/>
                      <a:pt x="6486" y="3459"/>
                      <a:pt x="6832" y="3286"/>
                    </a:cubicBezTo>
                    <a:lnTo>
                      <a:pt x="6832" y="3027"/>
                    </a:lnTo>
                    <a:cubicBezTo>
                      <a:pt x="7264" y="2854"/>
                      <a:pt x="7783" y="2940"/>
                      <a:pt x="8215" y="2681"/>
                    </a:cubicBezTo>
                    <a:cubicBezTo>
                      <a:pt x="8561" y="2248"/>
                      <a:pt x="8994" y="1989"/>
                      <a:pt x="9426" y="1902"/>
                    </a:cubicBezTo>
                    <a:lnTo>
                      <a:pt x="10810" y="1038"/>
                    </a:lnTo>
                    <a:cubicBezTo>
                      <a:pt x="11069" y="865"/>
                      <a:pt x="11242" y="346"/>
                      <a:pt x="11588" y="86"/>
                    </a:cubicBezTo>
                    <a:lnTo>
                      <a:pt x="11934" y="778"/>
                    </a:lnTo>
                    <a:cubicBezTo>
                      <a:pt x="11501" y="951"/>
                      <a:pt x="11069" y="1643"/>
                      <a:pt x="10810" y="2681"/>
                    </a:cubicBezTo>
                    <a:lnTo>
                      <a:pt x="9945" y="5362"/>
                    </a:lnTo>
                    <a:lnTo>
                      <a:pt x="10031" y="5967"/>
                    </a:lnTo>
                    <a:lnTo>
                      <a:pt x="9599" y="6313"/>
                    </a:lnTo>
                    <a:lnTo>
                      <a:pt x="9599" y="6918"/>
                    </a:lnTo>
                    <a:lnTo>
                      <a:pt x="10464" y="7610"/>
                    </a:lnTo>
                    <a:lnTo>
                      <a:pt x="10550" y="8389"/>
                    </a:lnTo>
                    <a:cubicBezTo>
                      <a:pt x="10204" y="8561"/>
                      <a:pt x="9945" y="8821"/>
                      <a:pt x="9772" y="9253"/>
                    </a:cubicBezTo>
                    <a:lnTo>
                      <a:pt x="9426" y="9167"/>
                    </a:lnTo>
                    <a:lnTo>
                      <a:pt x="9253" y="9859"/>
                    </a:lnTo>
                    <a:lnTo>
                      <a:pt x="9772" y="10378"/>
                    </a:lnTo>
                    <a:lnTo>
                      <a:pt x="9772" y="10724"/>
                    </a:lnTo>
                    <a:lnTo>
                      <a:pt x="9080" y="10896"/>
                    </a:lnTo>
                    <a:lnTo>
                      <a:pt x="9340" y="12107"/>
                    </a:lnTo>
                    <a:lnTo>
                      <a:pt x="8734" y="12713"/>
                    </a:lnTo>
                    <a:lnTo>
                      <a:pt x="8994" y="12972"/>
                    </a:lnTo>
                    <a:lnTo>
                      <a:pt x="9599" y="12367"/>
                    </a:lnTo>
                    <a:lnTo>
                      <a:pt x="10031" y="12713"/>
                    </a:lnTo>
                    <a:lnTo>
                      <a:pt x="9513" y="14010"/>
                    </a:lnTo>
                    <a:lnTo>
                      <a:pt x="9599" y="15999"/>
                    </a:lnTo>
                    <a:lnTo>
                      <a:pt x="10031" y="16085"/>
                    </a:lnTo>
                    <a:lnTo>
                      <a:pt x="10031" y="16172"/>
                    </a:lnTo>
                    <a:cubicBezTo>
                      <a:pt x="10550" y="16604"/>
                      <a:pt x="10810" y="17210"/>
                      <a:pt x="10983" y="18074"/>
                    </a:cubicBezTo>
                    <a:lnTo>
                      <a:pt x="10291" y="17988"/>
                    </a:lnTo>
                    <a:lnTo>
                      <a:pt x="9253" y="17901"/>
                    </a:lnTo>
                    <a:cubicBezTo>
                      <a:pt x="8907" y="17815"/>
                      <a:pt x="8648" y="17729"/>
                      <a:pt x="8302" y="17642"/>
                    </a:cubicBezTo>
                    <a:cubicBezTo>
                      <a:pt x="8042" y="17556"/>
                      <a:pt x="7870" y="17642"/>
                      <a:pt x="7783" y="17901"/>
                    </a:cubicBezTo>
                    <a:cubicBezTo>
                      <a:pt x="7783" y="18507"/>
                      <a:pt x="7351" y="18680"/>
                      <a:pt x="6659" y="18507"/>
                    </a:cubicBezTo>
                    <a:lnTo>
                      <a:pt x="5016" y="18334"/>
                    </a:lnTo>
                    <a:cubicBezTo>
                      <a:pt x="4670" y="18334"/>
                      <a:pt x="4497" y="18074"/>
                      <a:pt x="4497" y="17642"/>
                    </a:cubicBezTo>
                    <a:cubicBezTo>
                      <a:pt x="4497" y="17556"/>
                      <a:pt x="4497" y="17469"/>
                      <a:pt x="4324" y="17556"/>
                    </a:cubicBezTo>
                    <a:lnTo>
                      <a:pt x="4151" y="17642"/>
                    </a:lnTo>
                    <a:close/>
                    <a:moveTo>
                      <a:pt x="11588" y="86"/>
                    </a:moveTo>
                    <a:cubicBezTo>
                      <a:pt x="11588" y="86"/>
                      <a:pt x="11674" y="0"/>
                      <a:pt x="11674" y="0"/>
                    </a:cubicBezTo>
                    <a:cubicBezTo>
                      <a:pt x="11674" y="86"/>
                      <a:pt x="11588" y="86"/>
                      <a:pt x="11588" y="8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6350"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58" name="Group 34"/>
            <p:cNvGrpSpPr>
              <a:grpSpLocks/>
            </p:cNvGrpSpPr>
            <p:nvPr/>
          </p:nvGrpSpPr>
          <p:grpSpPr bwMode="auto">
            <a:xfrm>
              <a:off x="1159" y="692"/>
              <a:ext cx="1224" cy="806"/>
              <a:chOff x="1159" y="692"/>
              <a:chExt cx="1224" cy="806"/>
            </a:xfrm>
          </p:grpSpPr>
          <p:sp>
            <p:nvSpPr>
              <p:cNvPr id="1059" name="Freeform 35" descr="Точечные ромбики"/>
              <p:cNvSpPr>
                <a:spLocks/>
              </p:cNvSpPr>
              <p:nvPr/>
            </p:nvSpPr>
            <p:spPr bwMode="auto">
              <a:xfrm>
                <a:off x="1159" y="692"/>
                <a:ext cx="1224" cy="806"/>
              </a:xfrm>
              <a:custGeom>
                <a:avLst/>
                <a:gdLst/>
                <a:ahLst/>
                <a:cxnLst>
                  <a:cxn ang="0">
                    <a:pos x="7350" y="9427"/>
                  </a:cxn>
                  <a:cxn ang="0">
                    <a:pos x="7350" y="9427"/>
                  </a:cxn>
                  <a:cxn ang="0">
                    <a:pos x="7263" y="9427"/>
                  </a:cxn>
                  <a:cxn ang="0">
                    <a:pos x="6399" y="9168"/>
                  </a:cxn>
                  <a:cxn ang="0">
                    <a:pos x="5015" y="9514"/>
                  </a:cxn>
                  <a:cxn ang="0">
                    <a:pos x="4150" y="9427"/>
                  </a:cxn>
                  <a:cxn ang="0">
                    <a:pos x="3026" y="9600"/>
                  </a:cxn>
                  <a:cxn ang="0">
                    <a:pos x="951" y="9427"/>
                  </a:cxn>
                  <a:cxn ang="0">
                    <a:pos x="1383" y="7784"/>
                  </a:cxn>
                  <a:cxn ang="0">
                    <a:pos x="1124" y="6919"/>
                  </a:cxn>
                  <a:cxn ang="0">
                    <a:pos x="1210" y="6746"/>
                  </a:cxn>
                  <a:cxn ang="0">
                    <a:pos x="864" y="4930"/>
                  </a:cxn>
                  <a:cxn ang="0">
                    <a:pos x="519" y="5103"/>
                  </a:cxn>
                  <a:cxn ang="0">
                    <a:pos x="86" y="4843"/>
                  </a:cxn>
                  <a:cxn ang="0">
                    <a:pos x="0" y="4670"/>
                  </a:cxn>
                  <a:cxn ang="0">
                    <a:pos x="1556" y="1989"/>
                  </a:cxn>
                  <a:cxn ang="0">
                    <a:pos x="4583" y="1557"/>
                  </a:cxn>
                  <a:cxn ang="0">
                    <a:pos x="5361" y="173"/>
                  </a:cxn>
                  <a:cxn ang="0">
                    <a:pos x="5534" y="87"/>
                  </a:cxn>
                  <a:cxn ang="0">
                    <a:pos x="5707" y="173"/>
                  </a:cxn>
                  <a:cxn ang="0">
                    <a:pos x="6226" y="865"/>
                  </a:cxn>
                  <a:cxn ang="0">
                    <a:pos x="7869" y="1038"/>
                  </a:cxn>
                  <a:cxn ang="0">
                    <a:pos x="8993" y="433"/>
                  </a:cxn>
                  <a:cxn ang="0">
                    <a:pos x="9511" y="173"/>
                  </a:cxn>
                  <a:cxn ang="0">
                    <a:pos x="10463" y="433"/>
                  </a:cxn>
                  <a:cxn ang="0">
                    <a:pos x="11500" y="519"/>
                  </a:cxn>
                  <a:cxn ang="0">
                    <a:pos x="12192" y="606"/>
                  </a:cxn>
                  <a:cxn ang="0">
                    <a:pos x="12192" y="1297"/>
                  </a:cxn>
                  <a:cxn ang="0">
                    <a:pos x="11673" y="1643"/>
                  </a:cxn>
                  <a:cxn ang="0">
                    <a:pos x="11500" y="2508"/>
                  </a:cxn>
                  <a:cxn ang="0">
                    <a:pos x="13921" y="3979"/>
                  </a:cxn>
                  <a:cxn ang="0">
                    <a:pos x="13921" y="4930"/>
                  </a:cxn>
                  <a:cxn ang="0">
                    <a:pos x="14613" y="5881"/>
                  </a:cxn>
                  <a:cxn ang="0">
                    <a:pos x="13576" y="7265"/>
                  </a:cxn>
                  <a:cxn ang="0">
                    <a:pos x="11846" y="7957"/>
                  </a:cxn>
                  <a:cxn ang="0">
                    <a:pos x="10376" y="8822"/>
                  </a:cxn>
                  <a:cxn ang="0">
                    <a:pos x="8647" y="8649"/>
                  </a:cxn>
                  <a:cxn ang="0">
                    <a:pos x="7696" y="9600"/>
                  </a:cxn>
                  <a:cxn ang="0">
                    <a:pos x="7350" y="9427"/>
                  </a:cxn>
                </a:cxnLst>
                <a:rect l="0" t="0" r="r" b="b"/>
                <a:pathLst>
                  <a:path w="14613" h="9600">
                    <a:moveTo>
                      <a:pt x="7350" y="9427"/>
                    </a:moveTo>
                    <a:lnTo>
                      <a:pt x="7350" y="9427"/>
                    </a:lnTo>
                    <a:lnTo>
                      <a:pt x="7263" y="9427"/>
                    </a:lnTo>
                    <a:cubicBezTo>
                      <a:pt x="7004" y="9341"/>
                      <a:pt x="6658" y="9254"/>
                      <a:pt x="6399" y="9168"/>
                    </a:cubicBezTo>
                    <a:cubicBezTo>
                      <a:pt x="5707" y="8908"/>
                      <a:pt x="5361" y="9427"/>
                      <a:pt x="5015" y="9514"/>
                    </a:cubicBezTo>
                    <a:cubicBezTo>
                      <a:pt x="4669" y="9600"/>
                      <a:pt x="4496" y="9341"/>
                      <a:pt x="4150" y="9427"/>
                    </a:cubicBezTo>
                    <a:cubicBezTo>
                      <a:pt x="3804" y="9600"/>
                      <a:pt x="3459" y="9600"/>
                      <a:pt x="3026" y="9600"/>
                    </a:cubicBezTo>
                    <a:cubicBezTo>
                      <a:pt x="2421" y="9600"/>
                      <a:pt x="1643" y="9514"/>
                      <a:pt x="951" y="9427"/>
                    </a:cubicBezTo>
                    <a:cubicBezTo>
                      <a:pt x="1037" y="8908"/>
                      <a:pt x="1124" y="8303"/>
                      <a:pt x="1383" y="7784"/>
                    </a:cubicBezTo>
                    <a:lnTo>
                      <a:pt x="1124" y="6919"/>
                    </a:lnTo>
                    <a:lnTo>
                      <a:pt x="1210" y="6746"/>
                    </a:lnTo>
                    <a:cubicBezTo>
                      <a:pt x="1297" y="6227"/>
                      <a:pt x="1124" y="5622"/>
                      <a:pt x="864" y="4930"/>
                    </a:cubicBezTo>
                    <a:lnTo>
                      <a:pt x="519" y="5103"/>
                    </a:lnTo>
                    <a:cubicBezTo>
                      <a:pt x="259" y="5103"/>
                      <a:pt x="86" y="5103"/>
                      <a:pt x="86" y="4843"/>
                    </a:cubicBezTo>
                    <a:lnTo>
                      <a:pt x="0" y="4670"/>
                    </a:lnTo>
                    <a:cubicBezTo>
                      <a:pt x="519" y="3373"/>
                      <a:pt x="432" y="2508"/>
                      <a:pt x="1556" y="1989"/>
                    </a:cubicBezTo>
                    <a:cubicBezTo>
                      <a:pt x="2507" y="1816"/>
                      <a:pt x="3632" y="1730"/>
                      <a:pt x="4583" y="1557"/>
                    </a:cubicBezTo>
                    <a:cubicBezTo>
                      <a:pt x="4842" y="1124"/>
                      <a:pt x="5015" y="606"/>
                      <a:pt x="5361" y="173"/>
                    </a:cubicBezTo>
                    <a:lnTo>
                      <a:pt x="5534" y="87"/>
                    </a:lnTo>
                    <a:cubicBezTo>
                      <a:pt x="5707" y="0"/>
                      <a:pt x="5707" y="87"/>
                      <a:pt x="5707" y="173"/>
                    </a:cubicBezTo>
                    <a:cubicBezTo>
                      <a:pt x="5707" y="606"/>
                      <a:pt x="5880" y="865"/>
                      <a:pt x="6226" y="865"/>
                    </a:cubicBezTo>
                    <a:lnTo>
                      <a:pt x="7869" y="1038"/>
                    </a:lnTo>
                    <a:cubicBezTo>
                      <a:pt x="8560" y="1211"/>
                      <a:pt x="8993" y="1038"/>
                      <a:pt x="8993" y="433"/>
                    </a:cubicBezTo>
                    <a:cubicBezTo>
                      <a:pt x="9079" y="173"/>
                      <a:pt x="9252" y="87"/>
                      <a:pt x="9511" y="173"/>
                    </a:cubicBezTo>
                    <a:cubicBezTo>
                      <a:pt x="9857" y="260"/>
                      <a:pt x="10117" y="346"/>
                      <a:pt x="10463" y="433"/>
                    </a:cubicBezTo>
                    <a:lnTo>
                      <a:pt x="11500" y="519"/>
                    </a:lnTo>
                    <a:lnTo>
                      <a:pt x="12192" y="606"/>
                    </a:lnTo>
                    <a:cubicBezTo>
                      <a:pt x="12192" y="779"/>
                      <a:pt x="12192" y="1038"/>
                      <a:pt x="12192" y="1297"/>
                    </a:cubicBezTo>
                    <a:lnTo>
                      <a:pt x="11673" y="1643"/>
                    </a:lnTo>
                    <a:lnTo>
                      <a:pt x="11500" y="2508"/>
                    </a:lnTo>
                    <a:cubicBezTo>
                      <a:pt x="12451" y="2854"/>
                      <a:pt x="13403" y="3287"/>
                      <a:pt x="13921" y="3979"/>
                    </a:cubicBezTo>
                    <a:lnTo>
                      <a:pt x="13921" y="4930"/>
                    </a:lnTo>
                    <a:lnTo>
                      <a:pt x="14613" y="5881"/>
                    </a:lnTo>
                    <a:lnTo>
                      <a:pt x="13576" y="7265"/>
                    </a:lnTo>
                    <a:cubicBezTo>
                      <a:pt x="12451" y="7179"/>
                      <a:pt x="12192" y="7179"/>
                      <a:pt x="11846" y="7957"/>
                    </a:cubicBezTo>
                    <a:cubicBezTo>
                      <a:pt x="11587" y="8649"/>
                      <a:pt x="11068" y="8908"/>
                      <a:pt x="10376" y="8822"/>
                    </a:cubicBezTo>
                    <a:cubicBezTo>
                      <a:pt x="10290" y="7784"/>
                      <a:pt x="9079" y="7784"/>
                      <a:pt x="8647" y="8649"/>
                    </a:cubicBezTo>
                    <a:lnTo>
                      <a:pt x="7696" y="9600"/>
                    </a:lnTo>
                    <a:lnTo>
                      <a:pt x="7350" y="9427"/>
                    </a:ln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0" name="Freeform 36" descr="Точечные ромбики"/>
              <p:cNvSpPr>
                <a:spLocks/>
              </p:cNvSpPr>
              <p:nvPr/>
            </p:nvSpPr>
            <p:spPr bwMode="auto">
              <a:xfrm>
                <a:off x="1159" y="692"/>
                <a:ext cx="1224" cy="806"/>
              </a:xfrm>
              <a:custGeom>
                <a:avLst/>
                <a:gdLst/>
                <a:ahLst/>
                <a:cxnLst>
                  <a:cxn ang="0">
                    <a:pos x="7350" y="9427"/>
                  </a:cxn>
                  <a:cxn ang="0">
                    <a:pos x="7350" y="9427"/>
                  </a:cxn>
                  <a:cxn ang="0">
                    <a:pos x="7263" y="9427"/>
                  </a:cxn>
                  <a:cxn ang="0">
                    <a:pos x="6399" y="9168"/>
                  </a:cxn>
                  <a:cxn ang="0">
                    <a:pos x="5015" y="9514"/>
                  </a:cxn>
                  <a:cxn ang="0">
                    <a:pos x="4150" y="9427"/>
                  </a:cxn>
                  <a:cxn ang="0">
                    <a:pos x="3026" y="9600"/>
                  </a:cxn>
                  <a:cxn ang="0">
                    <a:pos x="951" y="9427"/>
                  </a:cxn>
                  <a:cxn ang="0">
                    <a:pos x="1383" y="7784"/>
                  </a:cxn>
                  <a:cxn ang="0">
                    <a:pos x="1124" y="6919"/>
                  </a:cxn>
                  <a:cxn ang="0">
                    <a:pos x="1210" y="6746"/>
                  </a:cxn>
                  <a:cxn ang="0">
                    <a:pos x="864" y="4930"/>
                  </a:cxn>
                  <a:cxn ang="0">
                    <a:pos x="519" y="5103"/>
                  </a:cxn>
                  <a:cxn ang="0">
                    <a:pos x="86" y="4843"/>
                  </a:cxn>
                  <a:cxn ang="0">
                    <a:pos x="0" y="4670"/>
                  </a:cxn>
                  <a:cxn ang="0">
                    <a:pos x="1556" y="1989"/>
                  </a:cxn>
                  <a:cxn ang="0">
                    <a:pos x="4583" y="1557"/>
                  </a:cxn>
                  <a:cxn ang="0">
                    <a:pos x="5361" y="173"/>
                  </a:cxn>
                  <a:cxn ang="0">
                    <a:pos x="5534" y="87"/>
                  </a:cxn>
                  <a:cxn ang="0">
                    <a:pos x="5707" y="173"/>
                  </a:cxn>
                  <a:cxn ang="0">
                    <a:pos x="6226" y="865"/>
                  </a:cxn>
                  <a:cxn ang="0">
                    <a:pos x="7869" y="1038"/>
                  </a:cxn>
                  <a:cxn ang="0">
                    <a:pos x="8993" y="433"/>
                  </a:cxn>
                  <a:cxn ang="0">
                    <a:pos x="9511" y="173"/>
                  </a:cxn>
                  <a:cxn ang="0">
                    <a:pos x="10463" y="433"/>
                  </a:cxn>
                  <a:cxn ang="0">
                    <a:pos x="11500" y="519"/>
                  </a:cxn>
                  <a:cxn ang="0">
                    <a:pos x="12192" y="606"/>
                  </a:cxn>
                  <a:cxn ang="0">
                    <a:pos x="12192" y="1297"/>
                  </a:cxn>
                  <a:cxn ang="0">
                    <a:pos x="11673" y="1643"/>
                  </a:cxn>
                  <a:cxn ang="0">
                    <a:pos x="11500" y="2508"/>
                  </a:cxn>
                  <a:cxn ang="0">
                    <a:pos x="13921" y="3979"/>
                  </a:cxn>
                  <a:cxn ang="0">
                    <a:pos x="13921" y="4930"/>
                  </a:cxn>
                  <a:cxn ang="0">
                    <a:pos x="14613" y="5881"/>
                  </a:cxn>
                  <a:cxn ang="0">
                    <a:pos x="13576" y="7265"/>
                  </a:cxn>
                  <a:cxn ang="0">
                    <a:pos x="11846" y="7957"/>
                  </a:cxn>
                  <a:cxn ang="0">
                    <a:pos x="10376" y="8822"/>
                  </a:cxn>
                  <a:cxn ang="0">
                    <a:pos x="8647" y="8649"/>
                  </a:cxn>
                  <a:cxn ang="0">
                    <a:pos x="7696" y="9600"/>
                  </a:cxn>
                  <a:cxn ang="0">
                    <a:pos x="7350" y="9427"/>
                  </a:cxn>
                </a:cxnLst>
                <a:rect l="0" t="0" r="r" b="b"/>
                <a:pathLst>
                  <a:path w="14613" h="9600">
                    <a:moveTo>
                      <a:pt x="7350" y="9427"/>
                    </a:moveTo>
                    <a:lnTo>
                      <a:pt x="7350" y="9427"/>
                    </a:lnTo>
                    <a:lnTo>
                      <a:pt x="7263" y="9427"/>
                    </a:lnTo>
                    <a:cubicBezTo>
                      <a:pt x="7004" y="9341"/>
                      <a:pt x="6658" y="9254"/>
                      <a:pt x="6399" y="9168"/>
                    </a:cubicBezTo>
                    <a:cubicBezTo>
                      <a:pt x="5707" y="8908"/>
                      <a:pt x="5361" y="9427"/>
                      <a:pt x="5015" y="9514"/>
                    </a:cubicBezTo>
                    <a:cubicBezTo>
                      <a:pt x="4669" y="9600"/>
                      <a:pt x="4496" y="9341"/>
                      <a:pt x="4150" y="9427"/>
                    </a:cubicBezTo>
                    <a:cubicBezTo>
                      <a:pt x="3804" y="9600"/>
                      <a:pt x="3459" y="9600"/>
                      <a:pt x="3026" y="9600"/>
                    </a:cubicBezTo>
                    <a:cubicBezTo>
                      <a:pt x="2421" y="9600"/>
                      <a:pt x="1643" y="9514"/>
                      <a:pt x="951" y="9427"/>
                    </a:cubicBezTo>
                    <a:cubicBezTo>
                      <a:pt x="1037" y="8908"/>
                      <a:pt x="1124" y="8303"/>
                      <a:pt x="1383" y="7784"/>
                    </a:cubicBezTo>
                    <a:lnTo>
                      <a:pt x="1124" y="6919"/>
                    </a:lnTo>
                    <a:lnTo>
                      <a:pt x="1210" y="6746"/>
                    </a:lnTo>
                    <a:cubicBezTo>
                      <a:pt x="1297" y="6227"/>
                      <a:pt x="1124" y="5622"/>
                      <a:pt x="864" y="4930"/>
                    </a:cubicBezTo>
                    <a:lnTo>
                      <a:pt x="519" y="5103"/>
                    </a:lnTo>
                    <a:cubicBezTo>
                      <a:pt x="259" y="5103"/>
                      <a:pt x="86" y="5103"/>
                      <a:pt x="86" y="4843"/>
                    </a:cubicBezTo>
                    <a:lnTo>
                      <a:pt x="0" y="4670"/>
                    </a:lnTo>
                    <a:cubicBezTo>
                      <a:pt x="519" y="3373"/>
                      <a:pt x="432" y="2508"/>
                      <a:pt x="1556" y="1989"/>
                    </a:cubicBezTo>
                    <a:cubicBezTo>
                      <a:pt x="2507" y="1816"/>
                      <a:pt x="3632" y="1730"/>
                      <a:pt x="4583" y="1557"/>
                    </a:cubicBezTo>
                    <a:cubicBezTo>
                      <a:pt x="4842" y="1124"/>
                      <a:pt x="5015" y="606"/>
                      <a:pt x="5361" y="173"/>
                    </a:cubicBezTo>
                    <a:lnTo>
                      <a:pt x="5534" y="87"/>
                    </a:lnTo>
                    <a:cubicBezTo>
                      <a:pt x="5707" y="0"/>
                      <a:pt x="5707" y="87"/>
                      <a:pt x="5707" y="173"/>
                    </a:cubicBezTo>
                    <a:cubicBezTo>
                      <a:pt x="5707" y="606"/>
                      <a:pt x="5880" y="865"/>
                      <a:pt x="6226" y="865"/>
                    </a:cubicBezTo>
                    <a:lnTo>
                      <a:pt x="7869" y="1038"/>
                    </a:lnTo>
                    <a:cubicBezTo>
                      <a:pt x="8560" y="1211"/>
                      <a:pt x="8993" y="1038"/>
                      <a:pt x="8993" y="433"/>
                    </a:cubicBezTo>
                    <a:cubicBezTo>
                      <a:pt x="9079" y="173"/>
                      <a:pt x="9252" y="87"/>
                      <a:pt x="9511" y="173"/>
                    </a:cubicBezTo>
                    <a:cubicBezTo>
                      <a:pt x="9857" y="260"/>
                      <a:pt x="10117" y="346"/>
                      <a:pt x="10463" y="433"/>
                    </a:cubicBezTo>
                    <a:lnTo>
                      <a:pt x="11500" y="519"/>
                    </a:lnTo>
                    <a:lnTo>
                      <a:pt x="12192" y="606"/>
                    </a:lnTo>
                    <a:cubicBezTo>
                      <a:pt x="12192" y="779"/>
                      <a:pt x="12192" y="1038"/>
                      <a:pt x="12192" y="1297"/>
                    </a:cubicBezTo>
                    <a:lnTo>
                      <a:pt x="11673" y="1643"/>
                    </a:lnTo>
                    <a:lnTo>
                      <a:pt x="11500" y="2508"/>
                    </a:lnTo>
                    <a:cubicBezTo>
                      <a:pt x="12451" y="2854"/>
                      <a:pt x="13403" y="3287"/>
                      <a:pt x="13921" y="3979"/>
                    </a:cubicBezTo>
                    <a:lnTo>
                      <a:pt x="13921" y="4930"/>
                    </a:lnTo>
                    <a:lnTo>
                      <a:pt x="14613" y="5881"/>
                    </a:lnTo>
                    <a:lnTo>
                      <a:pt x="13576" y="7265"/>
                    </a:lnTo>
                    <a:cubicBezTo>
                      <a:pt x="12451" y="7179"/>
                      <a:pt x="12192" y="7179"/>
                      <a:pt x="11846" y="7957"/>
                    </a:cubicBezTo>
                    <a:cubicBezTo>
                      <a:pt x="11587" y="8649"/>
                      <a:pt x="11068" y="8908"/>
                      <a:pt x="10376" y="8822"/>
                    </a:cubicBezTo>
                    <a:cubicBezTo>
                      <a:pt x="10290" y="7784"/>
                      <a:pt x="9079" y="7784"/>
                      <a:pt x="8647" y="8649"/>
                    </a:cubicBezTo>
                    <a:lnTo>
                      <a:pt x="7696" y="9600"/>
                    </a:lnTo>
                    <a:lnTo>
                      <a:pt x="7350" y="942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61" name="Group 37"/>
            <p:cNvGrpSpPr>
              <a:grpSpLocks/>
            </p:cNvGrpSpPr>
            <p:nvPr/>
          </p:nvGrpSpPr>
          <p:grpSpPr bwMode="auto">
            <a:xfrm>
              <a:off x="1991" y="-1045"/>
              <a:ext cx="1506" cy="1751"/>
              <a:chOff x="1991" y="-1045"/>
              <a:chExt cx="1506" cy="1751"/>
            </a:xfrm>
          </p:grpSpPr>
          <p:sp>
            <p:nvSpPr>
              <p:cNvPr id="1062" name="Freeform 38"/>
              <p:cNvSpPr>
                <a:spLocks/>
              </p:cNvSpPr>
              <p:nvPr/>
            </p:nvSpPr>
            <p:spPr bwMode="auto">
              <a:xfrm>
                <a:off x="1991" y="-1045"/>
                <a:ext cx="1506" cy="1751"/>
              </a:xfrm>
              <a:custGeom>
                <a:avLst/>
                <a:gdLst/>
                <a:ahLst/>
                <a:cxnLst>
                  <a:cxn ang="0">
                    <a:pos x="3156" y="303"/>
                  </a:cxn>
                  <a:cxn ang="0">
                    <a:pos x="4324" y="346"/>
                  </a:cxn>
                  <a:cxn ang="0">
                    <a:pos x="4410" y="0"/>
                  </a:cxn>
                  <a:cxn ang="0">
                    <a:pos x="6097" y="87"/>
                  </a:cxn>
                  <a:cxn ang="0">
                    <a:pos x="6053" y="2163"/>
                  </a:cxn>
                  <a:cxn ang="0">
                    <a:pos x="6702" y="2206"/>
                  </a:cxn>
                  <a:cxn ang="0">
                    <a:pos x="6615" y="3676"/>
                  </a:cxn>
                  <a:cxn ang="0">
                    <a:pos x="7350" y="3763"/>
                  </a:cxn>
                  <a:cxn ang="0">
                    <a:pos x="7696" y="3590"/>
                  </a:cxn>
                  <a:cxn ang="0">
                    <a:pos x="7826" y="3849"/>
                  </a:cxn>
                  <a:cxn ang="0">
                    <a:pos x="7826" y="3979"/>
                  </a:cxn>
                  <a:cxn ang="0">
                    <a:pos x="8388" y="4066"/>
                  </a:cxn>
                  <a:cxn ang="0">
                    <a:pos x="8561" y="4758"/>
                  </a:cxn>
                  <a:cxn ang="0">
                    <a:pos x="8561" y="5536"/>
                  </a:cxn>
                  <a:cxn ang="0">
                    <a:pos x="8734" y="6055"/>
                  </a:cxn>
                  <a:cxn ang="0">
                    <a:pos x="8561" y="6488"/>
                  </a:cxn>
                  <a:cxn ang="0">
                    <a:pos x="8475" y="6877"/>
                  </a:cxn>
                  <a:cxn ang="0">
                    <a:pos x="8475" y="7266"/>
                  </a:cxn>
                  <a:cxn ang="0">
                    <a:pos x="8604" y="7353"/>
                  </a:cxn>
                  <a:cxn ang="0">
                    <a:pos x="8302" y="7915"/>
                  </a:cxn>
                  <a:cxn ang="0">
                    <a:pos x="7783" y="7958"/>
                  </a:cxn>
                  <a:cxn ang="0">
                    <a:pos x="7523" y="8131"/>
                  </a:cxn>
                  <a:cxn ang="0">
                    <a:pos x="7091" y="8261"/>
                  </a:cxn>
                  <a:cxn ang="0">
                    <a:pos x="5794" y="8304"/>
                  </a:cxn>
                  <a:cxn ang="0">
                    <a:pos x="5275" y="8304"/>
                  </a:cxn>
                  <a:cxn ang="0">
                    <a:pos x="4627" y="8304"/>
                  </a:cxn>
                  <a:cxn ang="0">
                    <a:pos x="4194" y="8564"/>
                  </a:cxn>
                  <a:cxn ang="0">
                    <a:pos x="4108" y="8996"/>
                  </a:cxn>
                  <a:cxn ang="0">
                    <a:pos x="3848" y="9212"/>
                  </a:cxn>
                  <a:cxn ang="0">
                    <a:pos x="3416" y="9602"/>
                  </a:cxn>
                  <a:cxn ang="0">
                    <a:pos x="3027" y="9861"/>
                  </a:cxn>
                  <a:cxn ang="0">
                    <a:pos x="2551" y="10034"/>
                  </a:cxn>
                  <a:cxn ang="0">
                    <a:pos x="1946" y="10121"/>
                  </a:cxn>
                  <a:cxn ang="0">
                    <a:pos x="1557" y="9948"/>
                  </a:cxn>
                  <a:cxn ang="0">
                    <a:pos x="822" y="9645"/>
                  </a:cxn>
                  <a:cxn ang="0">
                    <a:pos x="649" y="9645"/>
                  </a:cxn>
                  <a:cxn ang="0">
                    <a:pos x="433" y="9602"/>
                  </a:cxn>
                  <a:cxn ang="0">
                    <a:pos x="389" y="8607"/>
                  </a:cxn>
                  <a:cxn ang="0">
                    <a:pos x="649" y="7958"/>
                  </a:cxn>
                  <a:cxn ang="0">
                    <a:pos x="433" y="7785"/>
                  </a:cxn>
                  <a:cxn ang="0">
                    <a:pos x="130" y="8088"/>
                  </a:cxn>
                  <a:cxn ang="0">
                    <a:pos x="0" y="7958"/>
                  </a:cxn>
                  <a:cxn ang="0">
                    <a:pos x="303" y="7655"/>
                  </a:cxn>
                  <a:cxn ang="0">
                    <a:pos x="173" y="7050"/>
                  </a:cxn>
                  <a:cxn ang="0">
                    <a:pos x="519" y="6963"/>
                  </a:cxn>
                  <a:cxn ang="0">
                    <a:pos x="519" y="6790"/>
                  </a:cxn>
                  <a:cxn ang="0">
                    <a:pos x="260" y="6531"/>
                  </a:cxn>
                  <a:cxn ang="0">
                    <a:pos x="346" y="6185"/>
                  </a:cxn>
                  <a:cxn ang="0">
                    <a:pos x="519" y="6228"/>
                  </a:cxn>
                  <a:cxn ang="0">
                    <a:pos x="908" y="5796"/>
                  </a:cxn>
                  <a:cxn ang="0">
                    <a:pos x="865" y="5406"/>
                  </a:cxn>
                  <a:cxn ang="0">
                    <a:pos x="433" y="5060"/>
                  </a:cxn>
                  <a:cxn ang="0">
                    <a:pos x="433" y="4758"/>
                  </a:cxn>
                  <a:cxn ang="0">
                    <a:pos x="649" y="4585"/>
                  </a:cxn>
                  <a:cxn ang="0">
                    <a:pos x="605" y="4282"/>
                  </a:cxn>
                  <a:cxn ang="0">
                    <a:pos x="1038" y="2941"/>
                  </a:cxn>
                  <a:cxn ang="0">
                    <a:pos x="1600" y="1990"/>
                  </a:cxn>
                  <a:cxn ang="0">
                    <a:pos x="1427" y="1644"/>
                  </a:cxn>
                  <a:cxn ang="0">
                    <a:pos x="1470" y="1600"/>
                  </a:cxn>
                  <a:cxn ang="0">
                    <a:pos x="1989" y="1254"/>
                  </a:cxn>
                  <a:cxn ang="0">
                    <a:pos x="2638" y="1038"/>
                  </a:cxn>
                  <a:cxn ang="0">
                    <a:pos x="3156" y="1081"/>
                  </a:cxn>
                  <a:cxn ang="0">
                    <a:pos x="3156" y="303"/>
                  </a:cxn>
                </a:cxnLst>
                <a:rect l="0" t="0" r="r" b="b"/>
                <a:pathLst>
                  <a:path w="8993" h="10423">
                    <a:moveTo>
                      <a:pt x="3156" y="303"/>
                    </a:moveTo>
                    <a:lnTo>
                      <a:pt x="4324" y="346"/>
                    </a:lnTo>
                    <a:lnTo>
                      <a:pt x="4410" y="0"/>
                    </a:lnTo>
                    <a:lnTo>
                      <a:pt x="6097" y="87"/>
                    </a:lnTo>
                    <a:lnTo>
                      <a:pt x="6053" y="2163"/>
                    </a:lnTo>
                    <a:lnTo>
                      <a:pt x="6702" y="2206"/>
                    </a:lnTo>
                    <a:lnTo>
                      <a:pt x="6615" y="3676"/>
                    </a:lnTo>
                    <a:lnTo>
                      <a:pt x="7350" y="3763"/>
                    </a:lnTo>
                    <a:lnTo>
                      <a:pt x="7696" y="3590"/>
                    </a:lnTo>
                    <a:lnTo>
                      <a:pt x="7826" y="3849"/>
                    </a:lnTo>
                    <a:lnTo>
                      <a:pt x="7826" y="3979"/>
                    </a:lnTo>
                    <a:lnTo>
                      <a:pt x="8388" y="4066"/>
                    </a:lnTo>
                    <a:cubicBezTo>
                      <a:pt x="8561" y="4412"/>
                      <a:pt x="8648" y="4628"/>
                      <a:pt x="8561" y="4758"/>
                    </a:cubicBezTo>
                    <a:cubicBezTo>
                      <a:pt x="8604" y="5060"/>
                      <a:pt x="7696" y="5190"/>
                      <a:pt x="8561" y="5536"/>
                    </a:cubicBezTo>
                    <a:cubicBezTo>
                      <a:pt x="8821" y="5666"/>
                      <a:pt x="8821" y="5839"/>
                      <a:pt x="8734" y="6055"/>
                    </a:cubicBezTo>
                    <a:cubicBezTo>
                      <a:pt x="8388" y="5969"/>
                      <a:pt x="8302" y="6098"/>
                      <a:pt x="8561" y="6488"/>
                    </a:cubicBezTo>
                    <a:cubicBezTo>
                      <a:pt x="8648" y="6617"/>
                      <a:pt x="8604" y="6747"/>
                      <a:pt x="8475" y="6877"/>
                    </a:cubicBezTo>
                    <a:cubicBezTo>
                      <a:pt x="8475" y="7007"/>
                      <a:pt x="8475" y="7136"/>
                      <a:pt x="8475" y="7266"/>
                    </a:cubicBezTo>
                    <a:lnTo>
                      <a:pt x="8604" y="7353"/>
                    </a:lnTo>
                    <a:cubicBezTo>
                      <a:pt x="8993" y="7742"/>
                      <a:pt x="8907" y="7915"/>
                      <a:pt x="8302" y="7915"/>
                    </a:cubicBezTo>
                    <a:cubicBezTo>
                      <a:pt x="8172" y="7958"/>
                      <a:pt x="7913" y="7915"/>
                      <a:pt x="7783" y="7958"/>
                    </a:cubicBezTo>
                    <a:cubicBezTo>
                      <a:pt x="7653" y="8045"/>
                      <a:pt x="7567" y="8174"/>
                      <a:pt x="7523" y="8131"/>
                    </a:cubicBezTo>
                    <a:cubicBezTo>
                      <a:pt x="7264" y="8001"/>
                      <a:pt x="7221" y="8174"/>
                      <a:pt x="7091" y="8261"/>
                    </a:cubicBezTo>
                    <a:cubicBezTo>
                      <a:pt x="6615" y="8304"/>
                      <a:pt x="6270" y="8304"/>
                      <a:pt x="5794" y="8304"/>
                    </a:cubicBezTo>
                    <a:cubicBezTo>
                      <a:pt x="5578" y="8174"/>
                      <a:pt x="5405" y="8131"/>
                      <a:pt x="5275" y="8304"/>
                    </a:cubicBezTo>
                    <a:cubicBezTo>
                      <a:pt x="5145" y="8520"/>
                      <a:pt x="4886" y="8391"/>
                      <a:pt x="4627" y="8304"/>
                    </a:cubicBezTo>
                    <a:cubicBezTo>
                      <a:pt x="4324" y="8218"/>
                      <a:pt x="4151" y="8261"/>
                      <a:pt x="4194" y="8564"/>
                    </a:cubicBezTo>
                    <a:cubicBezTo>
                      <a:pt x="4237" y="8823"/>
                      <a:pt x="4194" y="8866"/>
                      <a:pt x="4108" y="8996"/>
                    </a:cubicBezTo>
                    <a:cubicBezTo>
                      <a:pt x="4021" y="9126"/>
                      <a:pt x="4064" y="9256"/>
                      <a:pt x="3848" y="9212"/>
                    </a:cubicBezTo>
                    <a:cubicBezTo>
                      <a:pt x="3675" y="9212"/>
                      <a:pt x="3459" y="9256"/>
                      <a:pt x="3416" y="9602"/>
                    </a:cubicBezTo>
                    <a:cubicBezTo>
                      <a:pt x="3286" y="9861"/>
                      <a:pt x="3156" y="9991"/>
                      <a:pt x="3027" y="9861"/>
                    </a:cubicBezTo>
                    <a:cubicBezTo>
                      <a:pt x="2854" y="9731"/>
                      <a:pt x="2681" y="9775"/>
                      <a:pt x="2551" y="10034"/>
                    </a:cubicBezTo>
                    <a:cubicBezTo>
                      <a:pt x="2421" y="10294"/>
                      <a:pt x="2119" y="10423"/>
                      <a:pt x="1946" y="10121"/>
                    </a:cubicBezTo>
                    <a:cubicBezTo>
                      <a:pt x="1903" y="9948"/>
                      <a:pt x="1773" y="9904"/>
                      <a:pt x="1557" y="9948"/>
                    </a:cubicBezTo>
                    <a:cubicBezTo>
                      <a:pt x="1297" y="9948"/>
                      <a:pt x="1038" y="9861"/>
                      <a:pt x="822" y="9645"/>
                    </a:cubicBezTo>
                    <a:lnTo>
                      <a:pt x="649" y="9645"/>
                    </a:lnTo>
                    <a:lnTo>
                      <a:pt x="433" y="9602"/>
                    </a:lnTo>
                    <a:lnTo>
                      <a:pt x="389" y="8607"/>
                    </a:lnTo>
                    <a:lnTo>
                      <a:pt x="649" y="7958"/>
                    </a:lnTo>
                    <a:lnTo>
                      <a:pt x="433" y="7785"/>
                    </a:lnTo>
                    <a:lnTo>
                      <a:pt x="130" y="8088"/>
                    </a:lnTo>
                    <a:lnTo>
                      <a:pt x="0" y="7958"/>
                    </a:lnTo>
                    <a:lnTo>
                      <a:pt x="303" y="7655"/>
                    </a:lnTo>
                    <a:lnTo>
                      <a:pt x="173" y="7050"/>
                    </a:lnTo>
                    <a:lnTo>
                      <a:pt x="519" y="6963"/>
                    </a:lnTo>
                    <a:lnTo>
                      <a:pt x="519" y="6790"/>
                    </a:lnTo>
                    <a:lnTo>
                      <a:pt x="260" y="6531"/>
                    </a:lnTo>
                    <a:lnTo>
                      <a:pt x="346" y="6185"/>
                    </a:lnTo>
                    <a:lnTo>
                      <a:pt x="519" y="6228"/>
                    </a:lnTo>
                    <a:cubicBezTo>
                      <a:pt x="605" y="6012"/>
                      <a:pt x="735" y="5882"/>
                      <a:pt x="908" y="5796"/>
                    </a:cubicBezTo>
                    <a:lnTo>
                      <a:pt x="865" y="5406"/>
                    </a:lnTo>
                    <a:lnTo>
                      <a:pt x="433" y="5060"/>
                    </a:lnTo>
                    <a:lnTo>
                      <a:pt x="433" y="4758"/>
                    </a:lnTo>
                    <a:lnTo>
                      <a:pt x="649" y="4585"/>
                    </a:lnTo>
                    <a:lnTo>
                      <a:pt x="605" y="4282"/>
                    </a:lnTo>
                    <a:lnTo>
                      <a:pt x="1038" y="2941"/>
                    </a:lnTo>
                    <a:cubicBezTo>
                      <a:pt x="1168" y="2422"/>
                      <a:pt x="1384" y="2076"/>
                      <a:pt x="1600" y="1990"/>
                    </a:cubicBezTo>
                    <a:lnTo>
                      <a:pt x="1427" y="1644"/>
                    </a:lnTo>
                    <a:cubicBezTo>
                      <a:pt x="1427" y="1644"/>
                      <a:pt x="1470" y="1644"/>
                      <a:pt x="1470" y="1600"/>
                    </a:cubicBezTo>
                    <a:cubicBezTo>
                      <a:pt x="1643" y="1514"/>
                      <a:pt x="1816" y="1298"/>
                      <a:pt x="1989" y="1254"/>
                    </a:cubicBezTo>
                    <a:cubicBezTo>
                      <a:pt x="2205" y="1168"/>
                      <a:pt x="2421" y="1168"/>
                      <a:pt x="2638" y="1038"/>
                    </a:cubicBezTo>
                    <a:lnTo>
                      <a:pt x="3156" y="1081"/>
                    </a:lnTo>
                    <a:lnTo>
                      <a:pt x="3156" y="30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auto">
              <a:xfrm>
                <a:off x="1991" y="-1045"/>
                <a:ext cx="1506" cy="1751"/>
              </a:xfrm>
              <a:custGeom>
                <a:avLst/>
                <a:gdLst/>
                <a:ahLst/>
                <a:cxnLst>
                  <a:cxn ang="0">
                    <a:pos x="3156" y="303"/>
                  </a:cxn>
                  <a:cxn ang="0">
                    <a:pos x="4324" y="346"/>
                  </a:cxn>
                  <a:cxn ang="0">
                    <a:pos x="4410" y="0"/>
                  </a:cxn>
                  <a:cxn ang="0">
                    <a:pos x="6097" y="87"/>
                  </a:cxn>
                  <a:cxn ang="0">
                    <a:pos x="6053" y="2163"/>
                  </a:cxn>
                  <a:cxn ang="0">
                    <a:pos x="6702" y="2206"/>
                  </a:cxn>
                  <a:cxn ang="0">
                    <a:pos x="6615" y="3676"/>
                  </a:cxn>
                  <a:cxn ang="0">
                    <a:pos x="7350" y="3763"/>
                  </a:cxn>
                  <a:cxn ang="0">
                    <a:pos x="7696" y="3590"/>
                  </a:cxn>
                  <a:cxn ang="0">
                    <a:pos x="7826" y="3849"/>
                  </a:cxn>
                  <a:cxn ang="0">
                    <a:pos x="7826" y="3979"/>
                  </a:cxn>
                  <a:cxn ang="0">
                    <a:pos x="8388" y="4066"/>
                  </a:cxn>
                  <a:cxn ang="0">
                    <a:pos x="8561" y="4758"/>
                  </a:cxn>
                  <a:cxn ang="0">
                    <a:pos x="8561" y="5536"/>
                  </a:cxn>
                  <a:cxn ang="0">
                    <a:pos x="8734" y="6055"/>
                  </a:cxn>
                  <a:cxn ang="0">
                    <a:pos x="8561" y="6488"/>
                  </a:cxn>
                  <a:cxn ang="0">
                    <a:pos x="8475" y="6877"/>
                  </a:cxn>
                  <a:cxn ang="0">
                    <a:pos x="8475" y="7266"/>
                  </a:cxn>
                  <a:cxn ang="0">
                    <a:pos x="8604" y="7353"/>
                  </a:cxn>
                  <a:cxn ang="0">
                    <a:pos x="8302" y="7915"/>
                  </a:cxn>
                  <a:cxn ang="0">
                    <a:pos x="7783" y="7958"/>
                  </a:cxn>
                  <a:cxn ang="0">
                    <a:pos x="7523" y="8131"/>
                  </a:cxn>
                  <a:cxn ang="0">
                    <a:pos x="7091" y="8261"/>
                  </a:cxn>
                  <a:cxn ang="0">
                    <a:pos x="5794" y="8304"/>
                  </a:cxn>
                  <a:cxn ang="0">
                    <a:pos x="5275" y="8304"/>
                  </a:cxn>
                  <a:cxn ang="0">
                    <a:pos x="4627" y="8304"/>
                  </a:cxn>
                  <a:cxn ang="0">
                    <a:pos x="4194" y="8564"/>
                  </a:cxn>
                  <a:cxn ang="0">
                    <a:pos x="4108" y="8996"/>
                  </a:cxn>
                  <a:cxn ang="0">
                    <a:pos x="3848" y="9212"/>
                  </a:cxn>
                  <a:cxn ang="0">
                    <a:pos x="3416" y="9602"/>
                  </a:cxn>
                  <a:cxn ang="0">
                    <a:pos x="3027" y="9861"/>
                  </a:cxn>
                  <a:cxn ang="0">
                    <a:pos x="2551" y="10034"/>
                  </a:cxn>
                  <a:cxn ang="0">
                    <a:pos x="1946" y="10121"/>
                  </a:cxn>
                  <a:cxn ang="0">
                    <a:pos x="1557" y="9948"/>
                  </a:cxn>
                  <a:cxn ang="0">
                    <a:pos x="822" y="9645"/>
                  </a:cxn>
                  <a:cxn ang="0">
                    <a:pos x="649" y="9645"/>
                  </a:cxn>
                  <a:cxn ang="0">
                    <a:pos x="433" y="9602"/>
                  </a:cxn>
                  <a:cxn ang="0">
                    <a:pos x="389" y="8607"/>
                  </a:cxn>
                  <a:cxn ang="0">
                    <a:pos x="649" y="7958"/>
                  </a:cxn>
                  <a:cxn ang="0">
                    <a:pos x="433" y="7785"/>
                  </a:cxn>
                  <a:cxn ang="0">
                    <a:pos x="130" y="8088"/>
                  </a:cxn>
                  <a:cxn ang="0">
                    <a:pos x="0" y="7958"/>
                  </a:cxn>
                  <a:cxn ang="0">
                    <a:pos x="303" y="7655"/>
                  </a:cxn>
                  <a:cxn ang="0">
                    <a:pos x="173" y="7050"/>
                  </a:cxn>
                  <a:cxn ang="0">
                    <a:pos x="519" y="6963"/>
                  </a:cxn>
                  <a:cxn ang="0">
                    <a:pos x="519" y="6790"/>
                  </a:cxn>
                  <a:cxn ang="0">
                    <a:pos x="260" y="6531"/>
                  </a:cxn>
                  <a:cxn ang="0">
                    <a:pos x="346" y="6185"/>
                  </a:cxn>
                  <a:cxn ang="0">
                    <a:pos x="519" y="6228"/>
                  </a:cxn>
                  <a:cxn ang="0">
                    <a:pos x="908" y="5796"/>
                  </a:cxn>
                  <a:cxn ang="0">
                    <a:pos x="865" y="5406"/>
                  </a:cxn>
                  <a:cxn ang="0">
                    <a:pos x="433" y="5060"/>
                  </a:cxn>
                  <a:cxn ang="0">
                    <a:pos x="433" y="4758"/>
                  </a:cxn>
                  <a:cxn ang="0">
                    <a:pos x="649" y="4585"/>
                  </a:cxn>
                  <a:cxn ang="0">
                    <a:pos x="605" y="4282"/>
                  </a:cxn>
                  <a:cxn ang="0">
                    <a:pos x="1038" y="2941"/>
                  </a:cxn>
                  <a:cxn ang="0">
                    <a:pos x="1600" y="1990"/>
                  </a:cxn>
                  <a:cxn ang="0">
                    <a:pos x="1427" y="1644"/>
                  </a:cxn>
                  <a:cxn ang="0">
                    <a:pos x="1470" y="1600"/>
                  </a:cxn>
                  <a:cxn ang="0">
                    <a:pos x="1989" y="1254"/>
                  </a:cxn>
                  <a:cxn ang="0">
                    <a:pos x="2638" y="1038"/>
                  </a:cxn>
                  <a:cxn ang="0">
                    <a:pos x="3156" y="1081"/>
                  </a:cxn>
                  <a:cxn ang="0">
                    <a:pos x="3156" y="303"/>
                  </a:cxn>
                </a:cxnLst>
                <a:rect l="0" t="0" r="r" b="b"/>
                <a:pathLst>
                  <a:path w="8993" h="10423">
                    <a:moveTo>
                      <a:pt x="3156" y="303"/>
                    </a:moveTo>
                    <a:lnTo>
                      <a:pt x="4324" y="346"/>
                    </a:lnTo>
                    <a:lnTo>
                      <a:pt x="4410" y="0"/>
                    </a:lnTo>
                    <a:lnTo>
                      <a:pt x="6097" y="87"/>
                    </a:lnTo>
                    <a:lnTo>
                      <a:pt x="6053" y="2163"/>
                    </a:lnTo>
                    <a:lnTo>
                      <a:pt x="6702" y="2206"/>
                    </a:lnTo>
                    <a:lnTo>
                      <a:pt x="6615" y="3676"/>
                    </a:lnTo>
                    <a:lnTo>
                      <a:pt x="7350" y="3763"/>
                    </a:lnTo>
                    <a:lnTo>
                      <a:pt x="7696" y="3590"/>
                    </a:lnTo>
                    <a:lnTo>
                      <a:pt x="7826" y="3849"/>
                    </a:lnTo>
                    <a:lnTo>
                      <a:pt x="7826" y="3979"/>
                    </a:lnTo>
                    <a:lnTo>
                      <a:pt x="8388" y="4066"/>
                    </a:lnTo>
                    <a:cubicBezTo>
                      <a:pt x="8561" y="4412"/>
                      <a:pt x="8648" y="4628"/>
                      <a:pt x="8561" y="4758"/>
                    </a:cubicBezTo>
                    <a:cubicBezTo>
                      <a:pt x="8604" y="5060"/>
                      <a:pt x="7696" y="5190"/>
                      <a:pt x="8561" y="5536"/>
                    </a:cubicBezTo>
                    <a:cubicBezTo>
                      <a:pt x="8821" y="5666"/>
                      <a:pt x="8821" y="5839"/>
                      <a:pt x="8734" y="6055"/>
                    </a:cubicBezTo>
                    <a:cubicBezTo>
                      <a:pt x="8388" y="5969"/>
                      <a:pt x="8302" y="6098"/>
                      <a:pt x="8561" y="6488"/>
                    </a:cubicBezTo>
                    <a:cubicBezTo>
                      <a:pt x="8648" y="6617"/>
                      <a:pt x="8604" y="6747"/>
                      <a:pt x="8475" y="6877"/>
                    </a:cubicBezTo>
                    <a:cubicBezTo>
                      <a:pt x="8475" y="7007"/>
                      <a:pt x="8475" y="7136"/>
                      <a:pt x="8475" y="7266"/>
                    </a:cubicBezTo>
                    <a:lnTo>
                      <a:pt x="8604" y="7353"/>
                    </a:lnTo>
                    <a:cubicBezTo>
                      <a:pt x="8993" y="7742"/>
                      <a:pt x="8907" y="7915"/>
                      <a:pt x="8302" y="7915"/>
                    </a:cubicBezTo>
                    <a:cubicBezTo>
                      <a:pt x="8172" y="7958"/>
                      <a:pt x="7913" y="7915"/>
                      <a:pt x="7783" y="7958"/>
                    </a:cubicBezTo>
                    <a:cubicBezTo>
                      <a:pt x="7653" y="8045"/>
                      <a:pt x="7567" y="8174"/>
                      <a:pt x="7523" y="8131"/>
                    </a:cubicBezTo>
                    <a:cubicBezTo>
                      <a:pt x="7264" y="8001"/>
                      <a:pt x="7221" y="8174"/>
                      <a:pt x="7091" y="8261"/>
                    </a:cubicBezTo>
                    <a:cubicBezTo>
                      <a:pt x="6615" y="8304"/>
                      <a:pt x="6270" y="8304"/>
                      <a:pt x="5794" y="8304"/>
                    </a:cubicBezTo>
                    <a:cubicBezTo>
                      <a:pt x="5578" y="8174"/>
                      <a:pt x="5405" y="8131"/>
                      <a:pt x="5275" y="8304"/>
                    </a:cubicBezTo>
                    <a:cubicBezTo>
                      <a:pt x="5145" y="8520"/>
                      <a:pt x="4886" y="8391"/>
                      <a:pt x="4627" y="8304"/>
                    </a:cubicBezTo>
                    <a:cubicBezTo>
                      <a:pt x="4324" y="8218"/>
                      <a:pt x="4151" y="8261"/>
                      <a:pt x="4194" y="8564"/>
                    </a:cubicBezTo>
                    <a:cubicBezTo>
                      <a:pt x="4237" y="8823"/>
                      <a:pt x="4194" y="8866"/>
                      <a:pt x="4108" y="8996"/>
                    </a:cubicBezTo>
                    <a:cubicBezTo>
                      <a:pt x="4021" y="9126"/>
                      <a:pt x="4064" y="9256"/>
                      <a:pt x="3848" y="9212"/>
                    </a:cubicBezTo>
                    <a:cubicBezTo>
                      <a:pt x="3675" y="9212"/>
                      <a:pt x="3459" y="9256"/>
                      <a:pt x="3416" y="9602"/>
                    </a:cubicBezTo>
                    <a:cubicBezTo>
                      <a:pt x="3286" y="9861"/>
                      <a:pt x="3156" y="9991"/>
                      <a:pt x="3027" y="9861"/>
                    </a:cubicBezTo>
                    <a:cubicBezTo>
                      <a:pt x="2854" y="9731"/>
                      <a:pt x="2681" y="9775"/>
                      <a:pt x="2551" y="10034"/>
                    </a:cubicBezTo>
                    <a:cubicBezTo>
                      <a:pt x="2421" y="10294"/>
                      <a:pt x="2119" y="10423"/>
                      <a:pt x="1946" y="10121"/>
                    </a:cubicBezTo>
                    <a:cubicBezTo>
                      <a:pt x="1903" y="9948"/>
                      <a:pt x="1773" y="9904"/>
                      <a:pt x="1557" y="9948"/>
                    </a:cubicBezTo>
                    <a:cubicBezTo>
                      <a:pt x="1297" y="9948"/>
                      <a:pt x="1038" y="9861"/>
                      <a:pt x="822" y="9645"/>
                    </a:cubicBezTo>
                    <a:lnTo>
                      <a:pt x="649" y="9645"/>
                    </a:lnTo>
                    <a:lnTo>
                      <a:pt x="433" y="9602"/>
                    </a:lnTo>
                    <a:lnTo>
                      <a:pt x="389" y="8607"/>
                    </a:lnTo>
                    <a:lnTo>
                      <a:pt x="649" y="7958"/>
                    </a:lnTo>
                    <a:lnTo>
                      <a:pt x="433" y="7785"/>
                    </a:lnTo>
                    <a:lnTo>
                      <a:pt x="130" y="8088"/>
                    </a:lnTo>
                    <a:lnTo>
                      <a:pt x="0" y="7958"/>
                    </a:lnTo>
                    <a:lnTo>
                      <a:pt x="303" y="7655"/>
                    </a:lnTo>
                    <a:lnTo>
                      <a:pt x="173" y="7050"/>
                    </a:lnTo>
                    <a:lnTo>
                      <a:pt x="519" y="6963"/>
                    </a:lnTo>
                    <a:lnTo>
                      <a:pt x="519" y="6790"/>
                    </a:lnTo>
                    <a:lnTo>
                      <a:pt x="260" y="6531"/>
                    </a:lnTo>
                    <a:lnTo>
                      <a:pt x="346" y="6185"/>
                    </a:lnTo>
                    <a:lnTo>
                      <a:pt x="519" y="6228"/>
                    </a:lnTo>
                    <a:cubicBezTo>
                      <a:pt x="605" y="6012"/>
                      <a:pt x="735" y="5882"/>
                      <a:pt x="908" y="5796"/>
                    </a:cubicBezTo>
                    <a:lnTo>
                      <a:pt x="865" y="5406"/>
                    </a:lnTo>
                    <a:lnTo>
                      <a:pt x="433" y="5060"/>
                    </a:lnTo>
                    <a:lnTo>
                      <a:pt x="433" y="4758"/>
                    </a:lnTo>
                    <a:lnTo>
                      <a:pt x="649" y="4585"/>
                    </a:lnTo>
                    <a:lnTo>
                      <a:pt x="605" y="4282"/>
                    </a:lnTo>
                    <a:lnTo>
                      <a:pt x="1038" y="2941"/>
                    </a:lnTo>
                    <a:cubicBezTo>
                      <a:pt x="1168" y="2422"/>
                      <a:pt x="1384" y="2076"/>
                      <a:pt x="1600" y="1990"/>
                    </a:cubicBezTo>
                    <a:lnTo>
                      <a:pt x="1427" y="1644"/>
                    </a:lnTo>
                    <a:cubicBezTo>
                      <a:pt x="1427" y="1644"/>
                      <a:pt x="1470" y="1644"/>
                      <a:pt x="1470" y="1600"/>
                    </a:cubicBezTo>
                    <a:cubicBezTo>
                      <a:pt x="1643" y="1514"/>
                      <a:pt x="1816" y="1298"/>
                      <a:pt x="1989" y="1254"/>
                    </a:cubicBezTo>
                    <a:cubicBezTo>
                      <a:pt x="2205" y="1168"/>
                      <a:pt x="2421" y="1168"/>
                      <a:pt x="2638" y="1038"/>
                    </a:cubicBezTo>
                    <a:lnTo>
                      <a:pt x="3156" y="1081"/>
                    </a:lnTo>
                    <a:lnTo>
                      <a:pt x="3156" y="303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n>
                    <a:solidFill>
                      <a:schemeClr val="bg1">
                        <a:lumMod val="85000"/>
                      </a:schemeClr>
                    </a:solidFill>
                  </a:ln>
                </a:endParaRPr>
              </a:p>
            </p:txBody>
          </p:sp>
        </p:grpSp>
        <p:grpSp>
          <p:nvGrpSpPr>
            <p:cNvPr id="1064" name="Group 40"/>
            <p:cNvGrpSpPr>
              <a:grpSpLocks/>
            </p:cNvGrpSpPr>
            <p:nvPr/>
          </p:nvGrpSpPr>
          <p:grpSpPr bwMode="auto">
            <a:xfrm>
              <a:off x="261" y="2486"/>
              <a:ext cx="1629" cy="1511"/>
              <a:chOff x="261" y="2486"/>
              <a:chExt cx="1629" cy="1511"/>
            </a:xfrm>
          </p:grpSpPr>
          <p:sp>
            <p:nvSpPr>
              <p:cNvPr id="1065" name="Freeform 41" descr="Мелкая сетка"/>
              <p:cNvSpPr>
                <a:spLocks/>
              </p:cNvSpPr>
              <p:nvPr/>
            </p:nvSpPr>
            <p:spPr bwMode="auto">
              <a:xfrm>
                <a:off x="261" y="2486"/>
                <a:ext cx="1629" cy="1511"/>
              </a:xfrm>
              <a:custGeom>
                <a:avLst/>
                <a:gdLst/>
                <a:ahLst/>
                <a:cxnLst>
                  <a:cxn ang="0">
                    <a:pos x="9730" y="6358"/>
                  </a:cxn>
                  <a:cxn ang="0">
                    <a:pos x="5924" y="6704"/>
                  </a:cxn>
                  <a:cxn ang="0">
                    <a:pos x="5881" y="7137"/>
                  </a:cxn>
                  <a:cxn ang="0">
                    <a:pos x="5535" y="7266"/>
                  </a:cxn>
                  <a:cxn ang="0">
                    <a:pos x="5189" y="7958"/>
                  </a:cxn>
                  <a:cxn ang="0">
                    <a:pos x="4800" y="7742"/>
                  </a:cxn>
                  <a:cxn ang="0">
                    <a:pos x="3459" y="8823"/>
                  </a:cxn>
                  <a:cxn ang="0">
                    <a:pos x="3503" y="8780"/>
                  </a:cxn>
                  <a:cxn ang="0">
                    <a:pos x="3762" y="7915"/>
                  </a:cxn>
                  <a:cxn ang="0">
                    <a:pos x="2854" y="6661"/>
                  </a:cxn>
                  <a:cxn ang="0">
                    <a:pos x="2508" y="7310"/>
                  </a:cxn>
                  <a:cxn ang="0">
                    <a:pos x="2465" y="7829"/>
                  </a:cxn>
                  <a:cxn ang="0">
                    <a:pos x="2378" y="7958"/>
                  </a:cxn>
                  <a:cxn ang="0">
                    <a:pos x="2378" y="8391"/>
                  </a:cxn>
                  <a:cxn ang="0">
                    <a:pos x="2162" y="8996"/>
                  </a:cxn>
                  <a:cxn ang="0">
                    <a:pos x="1773" y="8780"/>
                  </a:cxn>
                  <a:cxn ang="0">
                    <a:pos x="1773" y="8434"/>
                  </a:cxn>
                  <a:cxn ang="0">
                    <a:pos x="1730" y="8045"/>
                  </a:cxn>
                  <a:cxn ang="0">
                    <a:pos x="519" y="7310"/>
                  </a:cxn>
                  <a:cxn ang="0">
                    <a:pos x="908" y="6704"/>
                  </a:cxn>
                  <a:cxn ang="0">
                    <a:pos x="519" y="6531"/>
                  </a:cxn>
                  <a:cxn ang="0">
                    <a:pos x="519" y="5839"/>
                  </a:cxn>
                  <a:cxn ang="0">
                    <a:pos x="389" y="5406"/>
                  </a:cxn>
                  <a:cxn ang="0">
                    <a:pos x="173" y="5320"/>
                  </a:cxn>
                  <a:cxn ang="0">
                    <a:pos x="173" y="4974"/>
                  </a:cxn>
                  <a:cxn ang="0">
                    <a:pos x="475" y="4714"/>
                  </a:cxn>
                  <a:cxn ang="0">
                    <a:pos x="648" y="4541"/>
                  </a:cxn>
                  <a:cxn ang="0">
                    <a:pos x="692" y="4239"/>
                  </a:cxn>
                  <a:cxn ang="0">
                    <a:pos x="908" y="3720"/>
                  </a:cxn>
                  <a:cxn ang="0">
                    <a:pos x="1513" y="3287"/>
                  </a:cxn>
                  <a:cxn ang="0">
                    <a:pos x="2119" y="2811"/>
                  </a:cxn>
                  <a:cxn ang="0">
                    <a:pos x="2292" y="2682"/>
                  </a:cxn>
                  <a:cxn ang="0">
                    <a:pos x="2508" y="2638"/>
                  </a:cxn>
                  <a:cxn ang="0">
                    <a:pos x="2551" y="2422"/>
                  </a:cxn>
                  <a:cxn ang="0">
                    <a:pos x="2724" y="2292"/>
                  </a:cxn>
                  <a:cxn ang="0">
                    <a:pos x="2767" y="1989"/>
                  </a:cxn>
                  <a:cxn ang="0">
                    <a:pos x="2681" y="1687"/>
                  </a:cxn>
                  <a:cxn ang="0">
                    <a:pos x="2551" y="1384"/>
                  </a:cxn>
                  <a:cxn ang="0">
                    <a:pos x="2594" y="822"/>
                  </a:cxn>
                  <a:cxn ang="0">
                    <a:pos x="2638" y="562"/>
                  </a:cxn>
                  <a:cxn ang="0">
                    <a:pos x="2811" y="0"/>
                  </a:cxn>
                  <a:cxn ang="0">
                    <a:pos x="3416" y="346"/>
                  </a:cxn>
                  <a:cxn ang="0">
                    <a:pos x="3892" y="1038"/>
                  </a:cxn>
                  <a:cxn ang="0">
                    <a:pos x="4195" y="1341"/>
                  </a:cxn>
                  <a:cxn ang="0">
                    <a:pos x="4627" y="1816"/>
                  </a:cxn>
                  <a:cxn ang="0">
                    <a:pos x="5059" y="2335"/>
                  </a:cxn>
                  <a:cxn ang="0">
                    <a:pos x="5924" y="2379"/>
                  </a:cxn>
                  <a:cxn ang="0">
                    <a:pos x="6659" y="2552"/>
                  </a:cxn>
                  <a:cxn ang="0">
                    <a:pos x="9038" y="1773"/>
                  </a:cxn>
                  <a:cxn ang="0">
                    <a:pos x="9124" y="1816"/>
                  </a:cxn>
                  <a:cxn ang="0">
                    <a:pos x="9124" y="2033"/>
                  </a:cxn>
                  <a:cxn ang="0">
                    <a:pos x="9297" y="2249"/>
                  </a:cxn>
                  <a:cxn ang="0">
                    <a:pos x="9297" y="4844"/>
                  </a:cxn>
                  <a:cxn ang="0">
                    <a:pos x="9470" y="4887"/>
                  </a:cxn>
                  <a:cxn ang="0">
                    <a:pos x="9730" y="6358"/>
                  </a:cxn>
                </a:cxnLst>
                <a:rect l="0" t="0" r="r" b="b"/>
                <a:pathLst>
                  <a:path w="9730" h="8996">
                    <a:moveTo>
                      <a:pt x="9730" y="6358"/>
                    </a:moveTo>
                    <a:lnTo>
                      <a:pt x="5924" y="6704"/>
                    </a:lnTo>
                    <a:lnTo>
                      <a:pt x="5881" y="7137"/>
                    </a:lnTo>
                    <a:lnTo>
                      <a:pt x="5535" y="7266"/>
                    </a:lnTo>
                    <a:lnTo>
                      <a:pt x="5189" y="7958"/>
                    </a:lnTo>
                    <a:lnTo>
                      <a:pt x="4800" y="7742"/>
                    </a:lnTo>
                    <a:lnTo>
                      <a:pt x="3459" y="8823"/>
                    </a:lnTo>
                    <a:cubicBezTo>
                      <a:pt x="3459" y="8823"/>
                      <a:pt x="3503" y="8780"/>
                      <a:pt x="3503" y="8780"/>
                    </a:cubicBezTo>
                    <a:cubicBezTo>
                      <a:pt x="3589" y="8477"/>
                      <a:pt x="3676" y="8175"/>
                      <a:pt x="3762" y="7915"/>
                    </a:cubicBezTo>
                    <a:cubicBezTo>
                      <a:pt x="3416" y="7526"/>
                      <a:pt x="3113" y="7093"/>
                      <a:pt x="2854" y="6661"/>
                    </a:cubicBezTo>
                    <a:cubicBezTo>
                      <a:pt x="2594" y="6834"/>
                      <a:pt x="2335" y="7050"/>
                      <a:pt x="2508" y="7310"/>
                    </a:cubicBezTo>
                    <a:cubicBezTo>
                      <a:pt x="2594" y="7483"/>
                      <a:pt x="2594" y="7656"/>
                      <a:pt x="2465" y="7829"/>
                    </a:cubicBezTo>
                    <a:cubicBezTo>
                      <a:pt x="2465" y="7872"/>
                      <a:pt x="2421" y="7915"/>
                      <a:pt x="2378" y="7958"/>
                    </a:cubicBezTo>
                    <a:cubicBezTo>
                      <a:pt x="2335" y="8045"/>
                      <a:pt x="2335" y="8218"/>
                      <a:pt x="2378" y="8391"/>
                    </a:cubicBezTo>
                    <a:lnTo>
                      <a:pt x="2162" y="8996"/>
                    </a:lnTo>
                    <a:lnTo>
                      <a:pt x="1773" y="8780"/>
                    </a:lnTo>
                    <a:cubicBezTo>
                      <a:pt x="1643" y="8607"/>
                      <a:pt x="1773" y="8521"/>
                      <a:pt x="1773" y="8434"/>
                    </a:cubicBezTo>
                    <a:lnTo>
                      <a:pt x="1730" y="8045"/>
                    </a:lnTo>
                    <a:cubicBezTo>
                      <a:pt x="1297" y="7742"/>
                      <a:pt x="908" y="7612"/>
                      <a:pt x="519" y="7310"/>
                    </a:cubicBezTo>
                    <a:cubicBezTo>
                      <a:pt x="648" y="7093"/>
                      <a:pt x="778" y="6920"/>
                      <a:pt x="908" y="6704"/>
                    </a:cubicBezTo>
                    <a:cubicBezTo>
                      <a:pt x="778" y="6661"/>
                      <a:pt x="648" y="6574"/>
                      <a:pt x="519" y="6531"/>
                    </a:cubicBezTo>
                    <a:cubicBezTo>
                      <a:pt x="259" y="6445"/>
                      <a:pt x="519" y="6185"/>
                      <a:pt x="519" y="5839"/>
                    </a:cubicBezTo>
                    <a:cubicBezTo>
                      <a:pt x="519" y="5623"/>
                      <a:pt x="432" y="5536"/>
                      <a:pt x="389" y="5406"/>
                    </a:cubicBezTo>
                    <a:cubicBezTo>
                      <a:pt x="303" y="5363"/>
                      <a:pt x="216" y="5320"/>
                      <a:pt x="173" y="5320"/>
                    </a:cubicBezTo>
                    <a:cubicBezTo>
                      <a:pt x="0" y="5147"/>
                      <a:pt x="43" y="5017"/>
                      <a:pt x="173" y="4974"/>
                    </a:cubicBezTo>
                    <a:cubicBezTo>
                      <a:pt x="303" y="4887"/>
                      <a:pt x="432" y="4844"/>
                      <a:pt x="475" y="4714"/>
                    </a:cubicBezTo>
                    <a:cubicBezTo>
                      <a:pt x="519" y="4585"/>
                      <a:pt x="562" y="4498"/>
                      <a:pt x="648" y="4541"/>
                    </a:cubicBezTo>
                    <a:cubicBezTo>
                      <a:pt x="648" y="4412"/>
                      <a:pt x="692" y="4325"/>
                      <a:pt x="692" y="4239"/>
                    </a:cubicBezTo>
                    <a:cubicBezTo>
                      <a:pt x="821" y="4109"/>
                      <a:pt x="865" y="3936"/>
                      <a:pt x="908" y="3720"/>
                    </a:cubicBezTo>
                    <a:cubicBezTo>
                      <a:pt x="951" y="3374"/>
                      <a:pt x="1340" y="3417"/>
                      <a:pt x="1513" y="3287"/>
                    </a:cubicBezTo>
                    <a:cubicBezTo>
                      <a:pt x="1730" y="3071"/>
                      <a:pt x="1989" y="3028"/>
                      <a:pt x="2119" y="2811"/>
                    </a:cubicBezTo>
                    <a:cubicBezTo>
                      <a:pt x="2205" y="2682"/>
                      <a:pt x="2249" y="2725"/>
                      <a:pt x="2292" y="2682"/>
                    </a:cubicBezTo>
                    <a:cubicBezTo>
                      <a:pt x="2378" y="2682"/>
                      <a:pt x="2551" y="2768"/>
                      <a:pt x="2508" y="2638"/>
                    </a:cubicBezTo>
                    <a:cubicBezTo>
                      <a:pt x="2421" y="2508"/>
                      <a:pt x="2465" y="2422"/>
                      <a:pt x="2551" y="2422"/>
                    </a:cubicBezTo>
                    <a:cubicBezTo>
                      <a:pt x="2681" y="2465"/>
                      <a:pt x="2724" y="2422"/>
                      <a:pt x="2724" y="2292"/>
                    </a:cubicBezTo>
                    <a:cubicBezTo>
                      <a:pt x="2724" y="2206"/>
                      <a:pt x="2767" y="2119"/>
                      <a:pt x="2767" y="1989"/>
                    </a:cubicBezTo>
                    <a:cubicBezTo>
                      <a:pt x="2724" y="1903"/>
                      <a:pt x="2681" y="1816"/>
                      <a:pt x="2681" y="1687"/>
                    </a:cubicBezTo>
                    <a:cubicBezTo>
                      <a:pt x="2681" y="1600"/>
                      <a:pt x="2638" y="1470"/>
                      <a:pt x="2551" y="1384"/>
                    </a:cubicBezTo>
                    <a:cubicBezTo>
                      <a:pt x="2378" y="1168"/>
                      <a:pt x="2335" y="951"/>
                      <a:pt x="2594" y="822"/>
                    </a:cubicBezTo>
                    <a:cubicBezTo>
                      <a:pt x="2767" y="778"/>
                      <a:pt x="2767" y="692"/>
                      <a:pt x="2638" y="562"/>
                    </a:cubicBezTo>
                    <a:cubicBezTo>
                      <a:pt x="2378" y="173"/>
                      <a:pt x="2767" y="259"/>
                      <a:pt x="2811" y="0"/>
                    </a:cubicBezTo>
                    <a:cubicBezTo>
                      <a:pt x="2984" y="86"/>
                      <a:pt x="3243" y="216"/>
                      <a:pt x="3416" y="346"/>
                    </a:cubicBezTo>
                    <a:cubicBezTo>
                      <a:pt x="3719" y="562"/>
                      <a:pt x="3416" y="778"/>
                      <a:pt x="3892" y="1038"/>
                    </a:cubicBezTo>
                    <a:cubicBezTo>
                      <a:pt x="3978" y="1124"/>
                      <a:pt x="4108" y="1254"/>
                      <a:pt x="4195" y="1341"/>
                    </a:cubicBezTo>
                    <a:cubicBezTo>
                      <a:pt x="4281" y="1514"/>
                      <a:pt x="4411" y="1643"/>
                      <a:pt x="4627" y="1816"/>
                    </a:cubicBezTo>
                    <a:cubicBezTo>
                      <a:pt x="4713" y="2465"/>
                      <a:pt x="4670" y="2162"/>
                      <a:pt x="5059" y="2335"/>
                    </a:cubicBezTo>
                    <a:cubicBezTo>
                      <a:pt x="5449" y="2638"/>
                      <a:pt x="5405" y="2508"/>
                      <a:pt x="5924" y="2379"/>
                    </a:cubicBezTo>
                    <a:cubicBezTo>
                      <a:pt x="6141" y="2508"/>
                      <a:pt x="6357" y="2552"/>
                      <a:pt x="6659" y="2552"/>
                    </a:cubicBezTo>
                    <a:cubicBezTo>
                      <a:pt x="7395" y="2379"/>
                      <a:pt x="8173" y="2119"/>
                      <a:pt x="9038" y="1773"/>
                    </a:cubicBezTo>
                    <a:lnTo>
                      <a:pt x="9124" y="1816"/>
                    </a:lnTo>
                    <a:lnTo>
                      <a:pt x="9124" y="2033"/>
                    </a:lnTo>
                    <a:lnTo>
                      <a:pt x="9297" y="2249"/>
                    </a:lnTo>
                    <a:lnTo>
                      <a:pt x="9297" y="4844"/>
                    </a:lnTo>
                    <a:lnTo>
                      <a:pt x="9470" y="4887"/>
                    </a:lnTo>
                    <a:lnTo>
                      <a:pt x="9730" y="6358"/>
                    </a:lnTo>
                    <a:close/>
                  </a:path>
                </a:pathLst>
              </a:custGeom>
              <a:pattFill prst="smGri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6" name="Freeform 42" descr="Мелкая сетка"/>
              <p:cNvSpPr>
                <a:spLocks/>
              </p:cNvSpPr>
              <p:nvPr/>
            </p:nvSpPr>
            <p:spPr bwMode="auto">
              <a:xfrm>
                <a:off x="261" y="2486"/>
                <a:ext cx="1629" cy="1511"/>
              </a:xfrm>
              <a:custGeom>
                <a:avLst/>
                <a:gdLst/>
                <a:ahLst/>
                <a:cxnLst>
                  <a:cxn ang="0">
                    <a:pos x="9730" y="6358"/>
                  </a:cxn>
                  <a:cxn ang="0">
                    <a:pos x="5924" y="6704"/>
                  </a:cxn>
                  <a:cxn ang="0">
                    <a:pos x="5881" y="7137"/>
                  </a:cxn>
                  <a:cxn ang="0">
                    <a:pos x="5535" y="7266"/>
                  </a:cxn>
                  <a:cxn ang="0">
                    <a:pos x="5189" y="7958"/>
                  </a:cxn>
                  <a:cxn ang="0">
                    <a:pos x="4800" y="7742"/>
                  </a:cxn>
                  <a:cxn ang="0">
                    <a:pos x="3459" y="8823"/>
                  </a:cxn>
                  <a:cxn ang="0">
                    <a:pos x="3503" y="8780"/>
                  </a:cxn>
                  <a:cxn ang="0">
                    <a:pos x="3762" y="7915"/>
                  </a:cxn>
                  <a:cxn ang="0">
                    <a:pos x="2854" y="6661"/>
                  </a:cxn>
                  <a:cxn ang="0">
                    <a:pos x="2508" y="7310"/>
                  </a:cxn>
                  <a:cxn ang="0">
                    <a:pos x="2465" y="7829"/>
                  </a:cxn>
                  <a:cxn ang="0">
                    <a:pos x="2378" y="7958"/>
                  </a:cxn>
                  <a:cxn ang="0">
                    <a:pos x="2378" y="8391"/>
                  </a:cxn>
                  <a:cxn ang="0">
                    <a:pos x="2162" y="8996"/>
                  </a:cxn>
                  <a:cxn ang="0">
                    <a:pos x="1773" y="8780"/>
                  </a:cxn>
                  <a:cxn ang="0">
                    <a:pos x="1773" y="8434"/>
                  </a:cxn>
                  <a:cxn ang="0">
                    <a:pos x="1730" y="8045"/>
                  </a:cxn>
                  <a:cxn ang="0">
                    <a:pos x="519" y="7310"/>
                  </a:cxn>
                  <a:cxn ang="0">
                    <a:pos x="908" y="6704"/>
                  </a:cxn>
                  <a:cxn ang="0">
                    <a:pos x="519" y="6531"/>
                  </a:cxn>
                  <a:cxn ang="0">
                    <a:pos x="519" y="5839"/>
                  </a:cxn>
                  <a:cxn ang="0">
                    <a:pos x="389" y="5406"/>
                  </a:cxn>
                  <a:cxn ang="0">
                    <a:pos x="173" y="5320"/>
                  </a:cxn>
                  <a:cxn ang="0">
                    <a:pos x="173" y="4974"/>
                  </a:cxn>
                  <a:cxn ang="0">
                    <a:pos x="475" y="4714"/>
                  </a:cxn>
                  <a:cxn ang="0">
                    <a:pos x="648" y="4541"/>
                  </a:cxn>
                  <a:cxn ang="0">
                    <a:pos x="692" y="4239"/>
                  </a:cxn>
                  <a:cxn ang="0">
                    <a:pos x="908" y="3720"/>
                  </a:cxn>
                  <a:cxn ang="0">
                    <a:pos x="1513" y="3287"/>
                  </a:cxn>
                  <a:cxn ang="0">
                    <a:pos x="2119" y="2811"/>
                  </a:cxn>
                  <a:cxn ang="0">
                    <a:pos x="2292" y="2682"/>
                  </a:cxn>
                  <a:cxn ang="0">
                    <a:pos x="2508" y="2638"/>
                  </a:cxn>
                  <a:cxn ang="0">
                    <a:pos x="2551" y="2422"/>
                  </a:cxn>
                  <a:cxn ang="0">
                    <a:pos x="2724" y="2292"/>
                  </a:cxn>
                  <a:cxn ang="0">
                    <a:pos x="2767" y="1989"/>
                  </a:cxn>
                  <a:cxn ang="0">
                    <a:pos x="2681" y="1687"/>
                  </a:cxn>
                  <a:cxn ang="0">
                    <a:pos x="2551" y="1384"/>
                  </a:cxn>
                  <a:cxn ang="0">
                    <a:pos x="2594" y="822"/>
                  </a:cxn>
                  <a:cxn ang="0">
                    <a:pos x="2638" y="562"/>
                  </a:cxn>
                  <a:cxn ang="0">
                    <a:pos x="2811" y="0"/>
                  </a:cxn>
                  <a:cxn ang="0">
                    <a:pos x="3416" y="346"/>
                  </a:cxn>
                  <a:cxn ang="0">
                    <a:pos x="3892" y="1038"/>
                  </a:cxn>
                  <a:cxn ang="0">
                    <a:pos x="4195" y="1341"/>
                  </a:cxn>
                  <a:cxn ang="0">
                    <a:pos x="4627" y="1816"/>
                  </a:cxn>
                  <a:cxn ang="0">
                    <a:pos x="5059" y="2335"/>
                  </a:cxn>
                  <a:cxn ang="0">
                    <a:pos x="5924" y="2379"/>
                  </a:cxn>
                  <a:cxn ang="0">
                    <a:pos x="6659" y="2552"/>
                  </a:cxn>
                  <a:cxn ang="0">
                    <a:pos x="9038" y="1773"/>
                  </a:cxn>
                  <a:cxn ang="0">
                    <a:pos x="9124" y="1816"/>
                  </a:cxn>
                  <a:cxn ang="0">
                    <a:pos x="9124" y="2033"/>
                  </a:cxn>
                  <a:cxn ang="0">
                    <a:pos x="9297" y="2249"/>
                  </a:cxn>
                  <a:cxn ang="0">
                    <a:pos x="9297" y="4844"/>
                  </a:cxn>
                  <a:cxn ang="0">
                    <a:pos x="9470" y="4887"/>
                  </a:cxn>
                  <a:cxn ang="0">
                    <a:pos x="9730" y="6358"/>
                  </a:cxn>
                </a:cxnLst>
                <a:rect l="0" t="0" r="r" b="b"/>
                <a:pathLst>
                  <a:path w="9730" h="8996">
                    <a:moveTo>
                      <a:pt x="9730" y="6358"/>
                    </a:moveTo>
                    <a:lnTo>
                      <a:pt x="5924" y="6704"/>
                    </a:lnTo>
                    <a:lnTo>
                      <a:pt x="5881" y="7137"/>
                    </a:lnTo>
                    <a:lnTo>
                      <a:pt x="5535" y="7266"/>
                    </a:lnTo>
                    <a:lnTo>
                      <a:pt x="5189" y="7958"/>
                    </a:lnTo>
                    <a:lnTo>
                      <a:pt x="4800" y="7742"/>
                    </a:lnTo>
                    <a:lnTo>
                      <a:pt x="3459" y="8823"/>
                    </a:lnTo>
                    <a:cubicBezTo>
                      <a:pt x="3459" y="8823"/>
                      <a:pt x="3503" y="8780"/>
                      <a:pt x="3503" y="8780"/>
                    </a:cubicBezTo>
                    <a:cubicBezTo>
                      <a:pt x="3589" y="8477"/>
                      <a:pt x="3676" y="8175"/>
                      <a:pt x="3762" y="7915"/>
                    </a:cubicBezTo>
                    <a:cubicBezTo>
                      <a:pt x="3416" y="7526"/>
                      <a:pt x="3113" y="7093"/>
                      <a:pt x="2854" y="6661"/>
                    </a:cubicBezTo>
                    <a:cubicBezTo>
                      <a:pt x="2594" y="6834"/>
                      <a:pt x="2335" y="7050"/>
                      <a:pt x="2508" y="7310"/>
                    </a:cubicBezTo>
                    <a:cubicBezTo>
                      <a:pt x="2594" y="7483"/>
                      <a:pt x="2594" y="7656"/>
                      <a:pt x="2465" y="7829"/>
                    </a:cubicBezTo>
                    <a:cubicBezTo>
                      <a:pt x="2465" y="7872"/>
                      <a:pt x="2421" y="7915"/>
                      <a:pt x="2378" y="7958"/>
                    </a:cubicBezTo>
                    <a:cubicBezTo>
                      <a:pt x="2335" y="8045"/>
                      <a:pt x="2335" y="8218"/>
                      <a:pt x="2378" y="8391"/>
                    </a:cubicBezTo>
                    <a:lnTo>
                      <a:pt x="2162" y="8996"/>
                    </a:lnTo>
                    <a:lnTo>
                      <a:pt x="1773" y="8780"/>
                    </a:lnTo>
                    <a:cubicBezTo>
                      <a:pt x="1643" y="8607"/>
                      <a:pt x="1773" y="8521"/>
                      <a:pt x="1773" y="8434"/>
                    </a:cubicBezTo>
                    <a:lnTo>
                      <a:pt x="1730" y="8045"/>
                    </a:lnTo>
                    <a:cubicBezTo>
                      <a:pt x="1297" y="7742"/>
                      <a:pt x="908" y="7612"/>
                      <a:pt x="519" y="7310"/>
                    </a:cubicBezTo>
                    <a:cubicBezTo>
                      <a:pt x="648" y="7093"/>
                      <a:pt x="778" y="6920"/>
                      <a:pt x="908" y="6704"/>
                    </a:cubicBezTo>
                    <a:cubicBezTo>
                      <a:pt x="778" y="6661"/>
                      <a:pt x="648" y="6574"/>
                      <a:pt x="519" y="6531"/>
                    </a:cubicBezTo>
                    <a:cubicBezTo>
                      <a:pt x="259" y="6445"/>
                      <a:pt x="519" y="6185"/>
                      <a:pt x="519" y="5839"/>
                    </a:cubicBezTo>
                    <a:cubicBezTo>
                      <a:pt x="519" y="5623"/>
                      <a:pt x="432" y="5536"/>
                      <a:pt x="389" y="5406"/>
                    </a:cubicBezTo>
                    <a:cubicBezTo>
                      <a:pt x="303" y="5363"/>
                      <a:pt x="216" y="5320"/>
                      <a:pt x="173" y="5320"/>
                    </a:cubicBezTo>
                    <a:cubicBezTo>
                      <a:pt x="0" y="5147"/>
                      <a:pt x="43" y="5017"/>
                      <a:pt x="173" y="4974"/>
                    </a:cubicBezTo>
                    <a:cubicBezTo>
                      <a:pt x="303" y="4887"/>
                      <a:pt x="432" y="4844"/>
                      <a:pt x="475" y="4714"/>
                    </a:cubicBezTo>
                    <a:cubicBezTo>
                      <a:pt x="519" y="4585"/>
                      <a:pt x="562" y="4498"/>
                      <a:pt x="648" y="4541"/>
                    </a:cubicBezTo>
                    <a:cubicBezTo>
                      <a:pt x="648" y="4412"/>
                      <a:pt x="692" y="4325"/>
                      <a:pt x="692" y="4239"/>
                    </a:cubicBezTo>
                    <a:cubicBezTo>
                      <a:pt x="821" y="4109"/>
                      <a:pt x="865" y="3936"/>
                      <a:pt x="908" y="3720"/>
                    </a:cubicBezTo>
                    <a:cubicBezTo>
                      <a:pt x="951" y="3374"/>
                      <a:pt x="1340" y="3417"/>
                      <a:pt x="1513" y="3287"/>
                    </a:cubicBezTo>
                    <a:cubicBezTo>
                      <a:pt x="1730" y="3071"/>
                      <a:pt x="1989" y="3028"/>
                      <a:pt x="2119" y="2811"/>
                    </a:cubicBezTo>
                    <a:cubicBezTo>
                      <a:pt x="2205" y="2682"/>
                      <a:pt x="2249" y="2725"/>
                      <a:pt x="2292" y="2682"/>
                    </a:cubicBezTo>
                    <a:cubicBezTo>
                      <a:pt x="2378" y="2682"/>
                      <a:pt x="2551" y="2768"/>
                      <a:pt x="2508" y="2638"/>
                    </a:cubicBezTo>
                    <a:cubicBezTo>
                      <a:pt x="2421" y="2508"/>
                      <a:pt x="2465" y="2422"/>
                      <a:pt x="2551" y="2422"/>
                    </a:cubicBezTo>
                    <a:cubicBezTo>
                      <a:pt x="2681" y="2465"/>
                      <a:pt x="2724" y="2422"/>
                      <a:pt x="2724" y="2292"/>
                    </a:cubicBezTo>
                    <a:cubicBezTo>
                      <a:pt x="2724" y="2206"/>
                      <a:pt x="2767" y="2119"/>
                      <a:pt x="2767" y="1989"/>
                    </a:cubicBezTo>
                    <a:cubicBezTo>
                      <a:pt x="2724" y="1903"/>
                      <a:pt x="2681" y="1816"/>
                      <a:pt x="2681" y="1687"/>
                    </a:cubicBezTo>
                    <a:cubicBezTo>
                      <a:pt x="2681" y="1600"/>
                      <a:pt x="2638" y="1470"/>
                      <a:pt x="2551" y="1384"/>
                    </a:cubicBezTo>
                    <a:cubicBezTo>
                      <a:pt x="2378" y="1168"/>
                      <a:pt x="2335" y="951"/>
                      <a:pt x="2594" y="822"/>
                    </a:cubicBezTo>
                    <a:cubicBezTo>
                      <a:pt x="2767" y="778"/>
                      <a:pt x="2767" y="692"/>
                      <a:pt x="2638" y="562"/>
                    </a:cubicBezTo>
                    <a:cubicBezTo>
                      <a:pt x="2378" y="173"/>
                      <a:pt x="2767" y="259"/>
                      <a:pt x="2811" y="0"/>
                    </a:cubicBezTo>
                    <a:cubicBezTo>
                      <a:pt x="2984" y="86"/>
                      <a:pt x="3243" y="216"/>
                      <a:pt x="3416" y="346"/>
                    </a:cubicBezTo>
                    <a:cubicBezTo>
                      <a:pt x="3719" y="562"/>
                      <a:pt x="3416" y="778"/>
                      <a:pt x="3892" y="1038"/>
                    </a:cubicBezTo>
                    <a:cubicBezTo>
                      <a:pt x="3978" y="1124"/>
                      <a:pt x="4108" y="1254"/>
                      <a:pt x="4195" y="1341"/>
                    </a:cubicBezTo>
                    <a:cubicBezTo>
                      <a:pt x="4281" y="1514"/>
                      <a:pt x="4411" y="1643"/>
                      <a:pt x="4627" y="1816"/>
                    </a:cubicBezTo>
                    <a:cubicBezTo>
                      <a:pt x="4713" y="2465"/>
                      <a:pt x="4670" y="2162"/>
                      <a:pt x="5059" y="2335"/>
                    </a:cubicBezTo>
                    <a:cubicBezTo>
                      <a:pt x="5449" y="2638"/>
                      <a:pt x="5405" y="2508"/>
                      <a:pt x="5924" y="2379"/>
                    </a:cubicBezTo>
                    <a:cubicBezTo>
                      <a:pt x="6141" y="2508"/>
                      <a:pt x="6357" y="2552"/>
                      <a:pt x="6659" y="2552"/>
                    </a:cubicBezTo>
                    <a:cubicBezTo>
                      <a:pt x="7395" y="2379"/>
                      <a:pt x="8173" y="2119"/>
                      <a:pt x="9038" y="1773"/>
                    </a:cubicBezTo>
                    <a:lnTo>
                      <a:pt x="9124" y="1816"/>
                    </a:lnTo>
                    <a:lnTo>
                      <a:pt x="9124" y="2033"/>
                    </a:lnTo>
                    <a:lnTo>
                      <a:pt x="9297" y="2249"/>
                    </a:lnTo>
                    <a:lnTo>
                      <a:pt x="9297" y="4844"/>
                    </a:lnTo>
                    <a:lnTo>
                      <a:pt x="9470" y="4887"/>
                    </a:lnTo>
                    <a:lnTo>
                      <a:pt x="9730" y="635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67" name="Group 43"/>
            <p:cNvGrpSpPr>
              <a:grpSpLocks/>
            </p:cNvGrpSpPr>
            <p:nvPr/>
          </p:nvGrpSpPr>
          <p:grpSpPr bwMode="auto">
            <a:xfrm>
              <a:off x="8" y="837"/>
              <a:ext cx="1267" cy="1169"/>
              <a:chOff x="8" y="837"/>
              <a:chExt cx="1267" cy="1169"/>
            </a:xfrm>
          </p:grpSpPr>
          <p:sp>
            <p:nvSpPr>
              <p:cNvPr id="1068" name="Freeform 44" descr="Мелкая сетка"/>
              <p:cNvSpPr>
                <a:spLocks/>
              </p:cNvSpPr>
              <p:nvPr/>
            </p:nvSpPr>
            <p:spPr bwMode="auto">
              <a:xfrm>
                <a:off x="8" y="837"/>
                <a:ext cx="1267" cy="1169"/>
              </a:xfrm>
              <a:custGeom>
                <a:avLst/>
                <a:gdLst/>
                <a:ahLst/>
                <a:cxnLst>
                  <a:cxn ang="0">
                    <a:pos x="7351" y="3849"/>
                  </a:cxn>
                  <a:cxn ang="0">
                    <a:pos x="6616" y="3806"/>
                  </a:cxn>
                  <a:cxn ang="0">
                    <a:pos x="5967" y="3201"/>
                  </a:cxn>
                  <a:cxn ang="0">
                    <a:pos x="5146" y="3330"/>
                  </a:cxn>
                  <a:cxn ang="0">
                    <a:pos x="5016" y="4412"/>
                  </a:cxn>
                  <a:cxn ang="0">
                    <a:pos x="4281" y="5493"/>
                  </a:cxn>
                  <a:cxn ang="0">
                    <a:pos x="4108" y="6531"/>
                  </a:cxn>
                  <a:cxn ang="0">
                    <a:pos x="3892" y="6704"/>
                  </a:cxn>
                  <a:cxn ang="0">
                    <a:pos x="3243" y="6661"/>
                  </a:cxn>
                  <a:cxn ang="0">
                    <a:pos x="3114" y="6704"/>
                  </a:cxn>
                  <a:cxn ang="0">
                    <a:pos x="2681" y="6574"/>
                  </a:cxn>
                  <a:cxn ang="0">
                    <a:pos x="2552" y="6401"/>
                  </a:cxn>
                  <a:cxn ang="0">
                    <a:pos x="2552" y="6228"/>
                  </a:cxn>
                  <a:cxn ang="0">
                    <a:pos x="2508" y="5882"/>
                  </a:cxn>
                  <a:cxn ang="0">
                    <a:pos x="2422" y="5709"/>
                  </a:cxn>
                  <a:cxn ang="0">
                    <a:pos x="2162" y="5190"/>
                  </a:cxn>
                  <a:cxn ang="0">
                    <a:pos x="1773" y="4541"/>
                  </a:cxn>
                  <a:cxn ang="0">
                    <a:pos x="1168" y="4498"/>
                  </a:cxn>
                  <a:cxn ang="0">
                    <a:pos x="736" y="4282"/>
                  </a:cxn>
                  <a:cxn ang="0">
                    <a:pos x="390" y="3763"/>
                  </a:cxn>
                  <a:cxn ang="0">
                    <a:pos x="563" y="2725"/>
                  </a:cxn>
                  <a:cxn ang="0">
                    <a:pos x="606" y="2552"/>
                  </a:cxn>
                  <a:cxn ang="0">
                    <a:pos x="476" y="1990"/>
                  </a:cxn>
                  <a:cxn ang="0">
                    <a:pos x="865" y="1730"/>
                  </a:cxn>
                  <a:cxn ang="0">
                    <a:pos x="1081" y="1730"/>
                  </a:cxn>
                  <a:cxn ang="0">
                    <a:pos x="1211" y="1600"/>
                  </a:cxn>
                  <a:cxn ang="0">
                    <a:pos x="1427" y="1211"/>
                  </a:cxn>
                  <a:cxn ang="0">
                    <a:pos x="1773" y="1081"/>
                  </a:cxn>
                  <a:cxn ang="0">
                    <a:pos x="2206" y="995"/>
                  </a:cxn>
                  <a:cxn ang="0">
                    <a:pos x="2465" y="606"/>
                  </a:cxn>
                  <a:cxn ang="0">
                    <a:pos x="2508" y="433"/>
                  </a:cxn>
                  <a:cxn ang="0">
                    <a:pos x="3632" y="173"/>
                  </a:cxn>
                  <a:cxn ang="0">
                    <a:pos x="4238" y="173"/>
                  </a:cxn>
                  <a:cxn ang="0">
                    <a:pos x="4627" y="216"/>
                  </a:cxn>
                  <a:cxn ang="0">
                    <a:pos x="4843" y="606"/>
                  </a:cxn>
                  <a:cxn ang="0">
                    <a:pos x="4930" y="735"/>
                  </a:cxn>
                  <a:cxn ang="0">
                    <a:pos x="5146" y="822"/>
                  </a:cxn>
                  <a:cxn ang="0">
                    <a:pos x="5276" y="1168"/>
                  </a:cxn>
                  <a:cxn ang="0">
                    <a:pos x="5578" y="1341"/>
                  </a:cxn>
                  <a:cxn ang="0">
                    <a:pos x="6313" y="1125"/>
                  </a:cxn>
                  <a:cxn ang="0">
                    <a:pos x="6875" y="1471"/>
                  </a:cxn>
                  <a:cxn ang="0">
                    <a:pos x="6919" y="1557"/>
                  </a:cxn>
                  <a:cxn ang="0">
                    <a:pos x="7135" y="1687"/>
                  </a:cxn>
                  <a:cxn ang="0">
                    <a:pos x="7308" y="1600"/>
                  </a:cxn>
                  <a:cxn ang="0">
                    <a:pos x="7481" y="2509"/>
                  </a:cxn>
                  <a:cxn ang="0">
                    <a:pos x="7437" y="2595"/>
                  </a:cxn>
                  <a:cxn ang="0">
                    <a:pos x="7567" y="3028"/>
                  </a:cxn>
                  <a:cxn ang="0">
                    <a:pos x="7351" y="3849"/>
                  </a:cxn>
                </a:cxnLst>
                <a:rect l="0" t="0" r="r" b="b"/>
                <a:pathLst>
                  <a:path w="7567" h="6963">
                    <a:moveTo>
                      <a:pt x="7351" y="3849"/>
                    </a:moveTo>
                    <a:cubicBezTo>
                      <a:pt x="6962" y="3806"/>
                      <a:pt x="6659" y="3763"/>
                      <a:pt x="6616" y="3806"/>
                    </a:cubicBezTo>
                    <a:cubicBezTo>
                      <a:pt x="6184" y="3936"/>
                      <a:pt x="6011" y="3633"/>
                      <a:pt x="5967" y="3201"/>
                    </a:cubicBezTo>
                    <a:cubicBezTo>
                      <a:pt x="5708" y="3244"/>
                      <a:pt x="5448" y="3330"/>
                      <a:pt x="5146" y="3330"/>
                    </a:cubicBezTo>
                    <a:cubicBezTo>
                      <a:pt x="5276" y="3590"/>
                      <a:pt x="5276" y="3936"/>
                      <a:pt x="5016" y="4412"/>
                    </a:cubicBezTo>
                    <a:cubicBezTo>
                      <a:pt x="4670" y="5060"/>
                      <a:pt x="4497" y="4758"/>
                      <a:pt x="4281" y="5493"/>
                    </a:cubicBezTo>
                    <a:cubicBezTo>
                      <a:pt x="4151" y="5839"/>
                      <a:pt x="4151" y="6142"/>
                      <a:pt x="4108" y="6531"/>
                    </a:cubicBezTo>
                    <a:cubicBezTo>
                      <a:pt x="4065" y="6401"/>
                      <a:pt x="3805" y="6358"/>
                      <a:pt x="3892" y="6704"/>
                    </a:cubicBezTo>
                    <a:cubicBezTo>
                      <a:pt x="3805" y="6790"/>
                      <a:pt x="3373" y="6790"/>
                      <a:pt x="3243" y="6661"/>
                    </a:cubicBezTo>
                    <a:cubicBezTo>
                      <a:pt x="3200" y="6617"/>
                      <a:pt x="3114" y="6574"/>
                      <a:pt x="3114" y="6704"/>
                    </a:cubicBezTo>
                    <a:cubicBezTo>
                      <a:pt x="3157" y="6963"/>
                      <a:pt x="2941" y="6920"/>
                      <a:pt x="2681" y="6574"/>
                    </a:cubicBezTo>
                    <a:cubicBezTo>
                      <a:pt x="2768" y="6358"/>
                      <a:pt x="2638" y="6401"/>
                      <a:pt x="2552" y="6401"/>
                    </a:cubicBezTo>
                    <a:cubicBezTo>
                      <a:pt x="2422" y="6401"/>
                      <a:pt x="2379" y="6228"/>
                      <a:pt x="2552" y="6228"/>
                    </a:cubicBezTo>
                    <a:cubicBezTo>
                      <a:pt x="2854" y="6185"/>
                      <a:pt x="2768" y="5925"/>
                      <a:pt x="2508" y="5882"/>
                    </a:cubicBezTo>
                    <a:cubicBezTo>
                      <a:pt x="2335" y="5839"/>
                      <a:pt x="2335" y="5839"/>
                      <a:pt x="2422" y="5709"/>
                    </a:cubicBezTo>
                    <a:cubicBezTo>
                      <a:pt x="2465" y="5579"/>
                      <a:pt x="2552" y="5450"/>
                      <a:pt x="2162" y="5190"/>
                    </a:cubicBezTo>
                    <a:cubicBezTo>
                      <a:pt x="1946" y="4671"/>
                      <a:pt x="1946" y="4714"/>
                      <a:pt x="1773" y="4541"/>
                    </a:cubicBezTo>
                    <a:cubicBezTo>
                      <a:pt x="1644" y="4455"/>
                      <a:pt x="1471" y="4412"/>
                      <a:pt x="1168" y="4498"/>
                    </a:cubicBezTo>
                    <a:cubicBezTo>
                      <a:pt x="908" y="4714"/>
                      <a:pt x="779" y="4628"/>
                      <a:pt x="736" y="4282"/>
                    </a:cubicBezTo>
                    <a:cubicBezTo>
                      <a:pt x="649" y="4109"/>
                      <a:pt x="563" y="3936"/>
                      <a:pt x="390" y="3763"/>
                    </a:cubicBezTo>
                    <a:cubicBezTo>
                      <a:pt x="0" y="3114"/>
                      <a:pt x="346" y="2898"/>
                      <a:pt x="563" y="2725"/>
                    </a:cubicBezTo>
                    <a:cubicBezTo>
                      <a:pt x="606" y="2682"/>
                      <a:pt x="649" y="2595"/>
                      <a:pt x="606" y="2552"/>
                    </a:cubicBezTo>
                    <a:cubicBezTo>
                      <a:pt x="476" y="2422"/>
                      <a:pt x="390" y="2249"/>
                      <a:pt x="476" y="1990"/>
                    </a:cubicBezTo>
                    <a:cubicBezTo>
                      <a:pt x="476" y="1730"/>
                      <a:pt x="649" y="1557"/>
                      <a:pt x="865" y="1730"/>
                    </a:cubicBezTo>
                    <a:cubicBezTo>
                      <a:pt x="952" y="1773"/>
                      <a:pt x="1081" y="1773"/>
                      <a:pt x="1081" y="1730"/>
                    </a:cubicBezTo>
                    <a:cubicBezTo>
                      <a:pt x="1125" y="1687"/>
                      <a:pt x="1125" y="1687"/>
                      <a:pt x="1211" y="1600"/>
                    </a:cubicBezTo>
                    <a:cubicBezTo>
                      <a:pt x="1081" y="1168"/>
                      <a:pt x="1168" y="952"/>
                      <a:pt x="1427" y="1211"/>
                    </a:cubicBezTo>
                    <a:cubicBezTo>
                      <a:pt x="1471" y="1038"/>
                      <a:pt x="1557" y="1038"/>
                      <a:pt x="1773" y="1081"/>
                    </a:cubicBezTo>
                    <a:cubicBezTo>
                      <a:pt x="1860" y="995"/>
                      <a:pt x="1989" y="995"/>
                      <a:pt x="2206" y="995"/>
                    </a:cubicBezTo>
                    <a:cubicBezTo>
                      <a:pt x="2292" y="908"/>
                      <a:pt x="2379" y="735"/>
                      <a:pt x="2465" y="606"/>
                    </a:cubicBezTo>
                    <a:cubicBezTo>
                      <a:pt x="2465" y="562"/>
                      <a:pt x="2465" y="519"/>
                      <a:pt x="2508" y="433"/>
                    </a:cubicBezTo>
                    <a:cubicBezTo>
                      <a:pt x="3416" y="476"/>
                      <a:pt x="3416" y="216"/>
                      <a:pt x="3632" y="173"/>
                    </a:cubicBezTo>
                    <a:cubicBezTo>
                      <a:pt x="3892" y="433"/>
                      <a:pt x="4108" y="433"/>
                      <a:pt x="4238" y="173"/>
                    </a:cubicBezTo>
                    <a:cubicBezTo>
                      <a:pt x="4368" y="260"/>
                      <a:pt x="4497" y="303"/>
                      <a:pt x="4627" y="216"/>
                    </a:cubicBezTo>
                    <a:cubicBezTo>
                      <a:pt x="4973" y="0"/>
                      <a:pt x="5146" y="433"/>
                      <a:pt x="4843" y="606"/>
                    </a:cubicBezTo>
                    <a:cubicBezTo>
                      <a:pt x="4843" y="649"/>
                      <a:pt x="4843" y="779"/>
                      <a:pt x="4930" y="735"/>
                    </a:cubicBezTo>
                    <a:cubicBezTo>
                      <a:pt x="5016" y="735"/>
                      <a:pt x="5103" y="735"/>
                      <a:pt x="5146" y="822"/>
                    </a:cubicBezTo>
                    <a:cubicBezTo>
                      <a:pt x="5189" y="952"/>
                      <a:pt x="5232" y="1081"/>
                      <a:pt x="5276" y="1168"/>
                    </a:cubicBezTo>
                    <a:cubicBezTo>
                      <a:pt x="5319" y="1298"/>
                      <a:pt x="5405" y="1384"/>
                      <a:pt x="5578" y="1341"/>
                    </a:cubicBezTo>
                    <a:cubicBezTo>
                      <a:pt x="5924" y="1298"/>
                      <a:pt x="6184" y="1211"/>
                      <a:pt x="6313" y="1125"/>
                    </a:cubicBezTo>
                    <a:cubicBezTo>
                      <a:pt x="6443" y="865"/>
                      <a:pt x="6616" y="952"/>
                      <a:pt x="6875" y="1471"/>
                    </a:cubicBezTo>
                    <a:lnTo>
                      <a:pt x="6919" y="1557"/>
                    </a:lnTo>
                    <a:cubicBezTo>
                      <a:pt x="6919" y="1687"/>
                      <a:pt x="7005" y="1687"/>
                      <a:pt x="7135" y="1687"/>
                    </a:cubicBezTo>
                    <a:lnTo>
                      <a:pt x="7308" y="1600"/>
                    </a:lnTo>
                    <a:cubicBezTo>
                      <a:pt x="7437" y="1946"/>
                      <a:pt x="7524" y="2249"/>
                      <a:pt x="7481" y="2509"/>
                    </a:cubicBezTo>
                    <a:lnTo>
                      <a:pt x="7437" y="2595"/>
                    </a:lnTo>
                    <a:lnTo>
                      <a:pt x="7567" y="3028"/>
                    </a:lnTo>
                    <a:cubicBezTo>
                      <a:pt x="7437" y="3287"/>
                      <a:pt x="7394" y="3590"/>
                      <a:pt x="7351" y="3849"/>
                    </a:cubicBezTo>
                    <a:close/>
                  </a:path>
                </a:pathLst>
              </a:custGeom>
              <a:pattFill prst="smGri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9" name="Freeform 45" descr="Мелкая сетка"/>
              <p:cNvSpPr>
                <a:spLocks/>
              </p:cNvSpPr>
              <p:nvPr/>
            </p:nvSpPr>
            <p:spPr bwMode="auto">
              <a:xfrm>
                <a:off x="8" y="837"/>
                <a:ext cx="1267" cy="1169"/>
              </a:xfrm>
              <a:custGeom>
                <a:avLst/>
                <a:gdLst/>
                <a:ahLst/>
                <a:cxnLst>
                  <a:cxn ang="0">
                    <a:pos x="7351" y="3849"/>
                  </a:cxn>
                  <a:cxn ang="0">
                    <a:pos x="6616" y="3806"/>
                  </a:cxn>
                  <a:cxn ang="0">
                    <a:pos x="5967" y="3201"/>
                  </a:cxn>
                  <a:cxn ang="0">
                    <a:pos x="5146" y="3330"/>
                  </a:cxn>
                  <a:cxn ang="0">
                    <a:pos x="5016" y="4412"/>
                  </a:cxn>
                  <a:cxn ang="0">
                    <a:pos x="4281" y="5493"/>
                  </a:cxn>
                  <a:cxn ang="0">
                    <a:pos x="4108" y="6531"/>
                  </a:cxn>
                  <a:cxn ang="0">
                    <a:pos x="3892" y="6704"/>
                  </a:cxn>
                  <a:cxn ang="0">
                    <a:pos x="3243" y="6661"/>
                  </a:cxn>
                  <a:cxn ang="0">
                    <a:pos x="3114" y="6704"/>
                  </a:cxn>
                  <a:cxn ang="0">
                    <a:pos x="2681" y="6574"/>
                  </a:cxn>
                  <a:cxn ang="0">
                    <a:pos x="2552" y="6401"/>
                  </a:cxn>
                  <a:cxn ang="0">
                    <a:pos x="2552" y="6228"/>
                  </a:cxn>
                  <a:cxn ang="0">
                    <a:pos x="2508" y="5882"/>
                  </a:cxn>
                  <a:cxn ang="0">
                    <a:pos x="2422" y="5709"/>
                  </a:cxn>
                  <a:cxn ang="0">
                    <a:pos x="2162" y="5190"/>
                  </a:cxn>
                  <a:cxn ang="0">
                    <a:pos x="1773" y="4541"/>
                  </a:cxn>
                  <a:cxn ang="0">
                    <a:pos x="1168" y="4498"/>
                  </a:cxn>
                  <a:cxn ang="0">
                    <a:pos x="736" y="4282"/>
                  </a:cxn>
                  <a:cxn ang="0">
                    <a:pos x="390" y="3763"/>
                  </a:cxn>
                  <a:cxn ang="0">
                    <a:pos x="563" y="2725"/>
                  </a:cxn>
                  <a:cxn ang="0">
                    <a:pos x="606" y="2552"/>
                  </a:cxn>
                  <a:cxn ang="0">
                    <a:pos x="476" y="1990"/>
                  </a:cxn>
                  <a:cxn ang="0">
                    <a:pos x="865" y="1730"/>
                  </a:cxn>
                  <a:cxn ang="0">
                    <a:pos x="1081" y="1730"/>
                  </a:cxn>
                  <a:cxn ang="0">
                    <a:pos x="1211" y="1600"/>
                  </a:cxn>
                  <a:cxn ang="0">
                    <a:pos x="1427" y="1211"/>
                  </a:cxn>
                  <a:cxn ang="0">
                    <a:pos x="1773" y="1081"/>
                  </a:cxn>
                  <a:cxn ang="0">
                    <a:pos x="2206" y="995"/>
                  </a:cxn>
                  <a:cxn ang="0">
                    <a:pos x="2465" y="606"/>
                  </a:cxn>
                  <a:cxn ang="0">
                    <a:pos x="2508" y="433"/>
                  </a:cxn>
                  <a:cxn ang="0">
                    <a:pos x="3632" y="173"/>
                  </a:cxn>
                  <a:cxn ang="0">
                    <a:pos x="4238" y="173"/>
                  </a:cxn>
                  <a:cxn ang="0">
                    <a:pos x="4627" y="216"/>
                  </a:cxn>
                  <a:cxn ang="0">
                    <a:pos x="4843" y="606"/>
                  </a:cxn>
                  <a:cxn ang="0">
                    <a:pos x="4930" y="735"/>
                  </a:cxn>
                  <a:cxn ang="0">
                    <a:pos x="5146" y="822"/>
                  </a:cxn>
                  <a:cxn ang="0">
                    <a:pos x="5276" y="1168"/>
                  </a:cxn>
                  <a:cxn ang="0">
                    <a:pos x="5578" y="1341"/>
                  </a:cxn>
                  <a:cxn ang="0">
                    <a:pos x="6313" y="1125"/>
                  </a:cxn>
                  <a:cxn ang="0">
                    <a:pos x="6875" y="1471"/>
                  </a:cxn>
                  <a:cxn ang="0">
                    <a:pos x="6919" y="1557"/>
                  </a:cxn>
                  <a:cxn ang="0">
                    <a:pos x="7135" y="1687"/>
                  </a:cxn>
                  <a:cxn ang="0">
                    <a:pos x="7308" y="1600"/>
                  </a:cxn>
                  <a:cxn ang="0">
                    <a:pos x="7481" y="2509"/>
                  </a:cxn>
                  <a:cxn ang="0">
                    <a:pos x="7437" y="2595"/>
                  </a:cxn>
                  <a:cxn ang="0">
                    <a:pos x="7567" y="3028"/>
                  </a:cxn>
                  <a:cxn ang="0">
                    <a:pos x="7351" y="3849"/>
                  </a:cxn>
                </a:cxnLst>
                <a:rect l="0" t="0" r="r" b="b"/>
                <a:pathLst>
                  <a:path w="7567" h="6963">
                    <a:moveTo>
                      <a:pt x="7351" y="3849"/>
                    </a:moveTo>
                    <a:cubicBezTo>
                      <a:pt x="6962" y="3806"/>
                      <a:pt x="6659" y="3763"/>
                      <a:pt x="6616" y="3806"/>
                    </a:cubicBezTo>
                    <a:cubicBezTo>
                      <a:pt x="6184" y="3936"/>
                      <a:pt x="6011" y="3633"/>
                      <a:pt x="5967" y="3201"/>
                    </a:cubicBezTo>
                    <a:cubicBezTo>
                      <a:pt x="5708" y="3244"/>
                      <a:pt x="5448" y="3330"/>
                      <a:pt x="5146" y="3330"/>
                    </a:cubicBezTo>
                    <a:cubicBezTo>
                      <a:pt x="5276" y="3590"/>
                      <a:pt x="5276" y="3936"/>
                      <a:pt x="5016" y="4412"/>
                    </a:cubicBezTo>
                    <a:cubicBezTo>
                      <a:pt x="4670" y="5060"/>
                      <a:pt x="4497" y="4758"/>
                      <a:pt x="4281" y="5493"/>
                    </a:cubicBezTo>
                    <a:cubicBezTo>
                      <a:pt x="4151" y="5839"/>
                      <a:pt x="4151" y="6142"/>
                      <a:pt x="4108" y="6531"/>
                    </a:cubicBezTo>
                    <a:cubicBezTo>
                      <a:pt x="4065" y="6401"/>
                      <a:pt x="3805" y="6358"/>
                      <a:pt x="3892" y="6704"/>
                    </a:cubicBezTo>
                    <a:cubicBezTo>
                      <a:pt x="3805" y="6790"/>
                      <a:pt x="3373" y="6790"/>
                      <a:pt x="3243" y="6661"/>
                    </a:cubicBezTo>
                    <a:cubicBezTo>
                      <a:pt x="3200" y="6617"/>
                      <a:pt x="3114" y="6574"/>
                      <a:pt x="3114" y="6704"/>
                    </a:cubicBezTo>
                    <a:cubicBezTo>
                      <a:pt x="3157" y="6963"/>
                      <a:pt x="2941" y="6920"/>
                      <a:pt x="2681" y="6574"/>
                    </a:cubicBezTo>
                    <a:cubicBezTo>
                      <a:pt x="2768" y="6358"/>
                      <a:pt x="2638" y="6401"/>
                      <a:pt x="2552" y="6401"/>
                    </a:cubicBezTo>
                    <a:cubicBezTo>
                      <a:pt x="2422" y="6401"/>
                      <a:pt x="2379" y="6228"/>
                      <a:pt x="2552" y="6228"/>
                    </a:cubicBezTo>
                    <a:cubicBezTo>
                      <a:pt x="2854" y="6185"/>
                      <a:pt x="2768" y="5925"/>
                      <a:pt x="2508" y="5882"/>
                    </a:cubicBezTo>
                    <a:cubicBezTo>
                      <a:pt x="2335" y="5839"/>
                      <a:pt x="2335" y="5839"/>
                      <a:pt x="2422" y="5709"/>
                    </a:cubicBezTo>
                    <a:cubicBezTo>
                      <a:pt x="2465" y="5579"/>
                      <a:pt x="2552" y="5450"/>
                      <a:pt x="2162" y="5190"/>
                    </a:cubicBezTo>
                    <a:cubicBezTo>
                      <a:pt x="1946" y="4671"/>
                      <a:pt x="1946" y="4714"/>
                      <a:pt x="1773" y="4541"/>
                    </a:cubicBezTo>
                    <a:cubicBezTo>
                      <a:pt x="1644" y="4455"/>
                      <a:pt x="1471" y="4412"/>
                      <a:pt x="1168" y="4498"/>
                    </a:cubicBezTo>
                    <a:cubicBezTo>
                      <a:pt x="908" y="4714"/>
                      <a:pt x="779" y="4628"/>
                      <a:pt x="736" y="4282"/>
                    </a:cubicBezTo>
                    <a:cubicBezTo>
                      <a:pt x="649" y="4109"/>
                      <a:pt x="563" y="3936"/>
                      <a:pt x="390" y="3763"/>
                    </a:cubicBezTo>
                    <a:cubicBezTo>
                      <a:pt x="0" y="3114"/>
                      <a:pt x="346" y="2898"/>
                      <a:pt x="563" y="2725"/>
                    </a:cubicBezTo>
                    <a:cubicBezTo>
                      <a:pt x="606" y="2682"/>
                      <a:pt x="649" y="2595"/>
                      <a:pt x="606" y="2552"/>
                    </a:cubicBezTo>
                    <a:cubicBezTo>
                      <a:pt x="476" y="2422"/>
                      <a:pt x="390" y="2249"/>
                      <a:pt x="476" y="1990"/>
                    </a:cubicBezTo>
                    <a:cubicBezTo>
                      <a:pt x="476" y="1730"/>
                      <a:pt x="649" y="1557"/>
                      <a:pt x="865" y="1730"/>
                    </a:cubicBezTo>
                    <a:cubicBezTo>
                      <a:pt x="952" y="1773"/>
                      <a:pt x="1081" y="1773"/>
                      <a:pt x="1081" y="1730"/>
                    </a:cubicBezTo>
                    <a:cubicBezTo>
                      <a:pt x="1125" y="1687"/>
                      <a:pt x="1125" y="1687"/>
                      <a:pt x="1211" y="1600"/>
                    </a:cubicBezTo>
                    <a:cubicBezTo>
                      <a:pt x="1081" y="1168"/>
                      <a:pt x="1168" y="952"/>
                      <a:pt x="1427" y="1211"/>
                    </a:cubicBezTo>
                    <a:cubicBezTo>
                      <a:pt x="1471" y="1038"/>
                      <a:pt x="1557" y="1038"/>
                      <a:pt x="1773" y="1081"/>
                    </a:cubicBezTo>
                    <a:cubicBezTo>
                      <a:pt x="1860" y="995"/>
                      <a:pt x="1989" y="995"/>
                      <a:pt x="2206" y="995"/>
                    </a:cubicBezTo>
                    <a:cubicBezTo>
                      <a:pt x="2292" y="908"/>
                      <a:pt x="2379" y="735"/>
                      <a:pt x="2465" y="606"/>
                    </a:cubicBezTo>
                    <a:cubicBezTo>
                      <a:pt x="2465" y="562"/>
                      <a:pt x="2465" y="519"/>
                      <a:pt x="2508" y="433"/>
                    </a:cubicBezTo>
                    <a:cubicBezTo>
                      <a:pt x="3416" y="476"/>
                      <a:pt x="3416" y="216"/>
                      <a:pt x="3632" y="173"/>
                    </a:cubicBezTo>
                    <a:cubicBezTo>
                      <a:pt x="3892" y="433"/>
                      <a:pt x="4108" y="433"/>
                      <a:pt x="4238" y="173"/>
                    </a:cubicBezTo>
                    <a:cubicBezTo>
                      <a:pt x="4368" y="260"/>
                      <a:pt x="4497" y="303"/>
                      <a:pt x="4627" y="216"/>
                    </a:cubicBezTo>
                    <a:cubicBezTo>
                      <a:pt x="4973" y="0"/>
                      <a:pt x="5146" y="433"/>
                      <a:pt x="4843" y="606"/>
                    </a:cubicBezTo>
                    <a:cubicBezTo>
                      <a:pt x="4843" y="649"/>
                      <a:pt x="4843" y="779"/>
                      <a:pt x="4930" y="735"/>
                    </a:cubicBezTo>
                    <a:cubicBezTo>
                      <a:pt x="5016" y="735"/>
                      <a:pt x="5103" y="735"/>
                      <a:pt x="5146" y="822"/>
                    </a:cubicBezTo>
                    <a:cubicBezTo>
                      <a:pt x="5189" y="952"/>
                      <a:pt x="5232" y="1081"/>
                      <a:pt x="5276" y="1168"/>
                    </a:cubicBezTo>
                    <a:cubicBezTo>
                      <a:pt x="5319" y="1298"/>
                      <a:pt x="5405" y="1384"/>
                      <a:pt x="5578" y="1341"/>
                    </a:cubicBezTo>
                    <a:cubicBezTo>
                      <a:pt x="5924" y="1298"/>
                      <a:pt x="6184" y="1211"/>
                      <a:pt x="6313" y="1125"/>
                    </a:cubicBezTo>
                    <a:cubicBezTo>
                      <a:pt x="6443" y="865"/>
                      <a:pt x="6616" y="952"/>
                      <a:pt x="6875" y="1471"/>
                    </a:cubicBezTo>
                    <a:lnTo>
                      <a:pt x="6919" y="1557"/>
                    </a:lnTo>
                    <a:cubicBezTo>
                      <a:pt x="6919" y="1687"/>
                      <a:pt x="7005" y="1687"/>
                      <a:pt x="7135" y="1687"/>
                    </a:cubicBezTo>
                    <a:lnTo>
                      <a:pt x="7308" y="1600"/>
                    </a:lnTo>
                    <a:cubicBezTo>
                      <a:pt x="7437" y="1946"/>
                      <a:pt x="7524" y="2249"/>
                      <a:pt x="7481" y="2509"/>
                    </a:cubicBezTo>
                    <a:lnTo>
                      <a:pt x="7437" y="2595"/>
                    </a:lnTo>
                    <a:lnTo>
                      <a:pt x="7567" y="3028"/>
                    </a:lnTo>
                    <a:cubicBezTo>
                      <a:pt x="7437" y="3287"/>
                      <a:pt x="7394" y="3590"/>
                      <a:pt x="7351" y="3849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70" name="Group 46"/>
            <p:cNvGrpSpPr>
              <a:grpSpLocks/>
            </p:cNvGrpSpPr>
            <p:nvPr/>
          </p:nvGrpSpPr>
          <p:grpSpPr bwMode="auto">
            <a:xfrm>
              <a:off x="3809" y="2617"/>
              <a:ext cx="949" cy="1424"/>
              <a:chOff x="3809" y="2617"/>
              <a:chExt cx="949" cy="1424"/>
            </a:xfrm>
          </p:grpSpPr>
          <p:sp>
            <p:nvSpPr>
              <p:cNvPr id="1071" name="Freeform 47" descr="Мелкая сетка"/>
              <p:cNvSpPr>
                <a:spLocks noEditPoints="1"/>
              </p:cNvSpPr>
              <p:nvPr/>
            </p:nvSpPr>
            <p:spPr bwMode="auto">
              <a:xfrm>
                <a:off x="3809" y="2617"/>
                <a:ext cx="949" cy="1424"/>
              </a:xfrm>
              <a:custGeom>
                <a:avLst/>
                <a:gdLst/>
                <a:ahLst/>
                <a:cxnLst>
                  <a:cxn ang="0">
                    <a:pos x="5408" y="6314"/>
                  </a:cxn>
                  <a:cxn ang="0">
                    <a:pos x="5278" y="7049"/>
                  </a:cxn>
                  <a:cxn ang="0">
                    <a:pos x="4629" y="7266"/>
                  </a:cxn>
                  <a:cxn ang="0">
                    <a:pos x="0" y="2465"/>
                  </a:cxn>
                  <a:cxn ang="0">
                    <a:pos x="44" y="2162"/>
                  </a:cxn>
                  <a:cxn ang="0">
                    <a:pos x="1125" y="1730"/>
                  </a:cxn>
                  <a:cxn ang="0">
                    <a:pos x="1255" y="649"/>
                  </a:cxn>
                  <a:cxn ang="0">
                    <a:pos x="1514" y="995"/>
                  </a:cxn>
                  <a:cxn ang="0">
                    <a:pos x="2120" y="1600"/>
                  </a:cxn>
                  <a:cxn ang="0">
                    <a:pos x="1990" y="951"/>
                  </a:cxn>
                  <a:cxn ang="0">
                    <a:pos x="2726" y="43"/>
                  </a:cxn>
                  <a:cxn ang="0">
                    <a:pos x="3461" y="605"/>
                  </a:cxn>
                  <a:cxn ang="0">
                    <a:pos x="3894" y="1470"/>
                  </a:cxn>
                  <a:cxn ang="0">
                    <a:pos x="4932" y="3589"/>
                  </a:cxn>
                  <a:cxn ang="0">
                    <a:pos x="5062" y="4800"/>
                  </a:cxn>
                  <a:cxn ang="0">
                    <a:pos x="4326" y="4411"/>
                  </a:cxn>
                  <a:cxn ang="0">
                    <a:pos x="3721" y="4930"/>
                  </a:cxn>
                  <a:cxn ang="0">
                    <a:pos x="3115" y="5017"/>
                  </a:cxn>
                  <a:cxn ang="0">
                    <a:pos x="2769" y="5146"/>
                  </a:cxn>
                  <a:cxn ang="0">
                    <a:pos x="3158" y="6660"/>
                  </a:cxn>
                  <a:cxn ang="0">
                    <a:pos x="3375" y="6314"/>
                  </a:cxn>
                  <a:cxn ang="0">
                    <a:pos x="3677" y="6314"/>
                  </a:cxn>
                  <a:cxn ang="0">
                    <a:pos x="4023" y="6314"/>
                  </a:cxn>
                  <a:cxn ang="0">
                    <a:pos x="4153" y="7784"/>
                  </a:cxn>
                  <a:cxn ang="0">
                    <a:pos x="3461" y="8260"/>
                  </a:cxn>
                  <a:cxn ang="0">
                    <a:pos x="3158" y="7957"/>
                  </a:cxn>
                  <a:cxn ang="0">
                    <a:pos x="2899" y="8303"/>
                  </a:cxn>
                  <a:cxn ang="0">
                    <a:pos x="1861" y="8044"/>
                  </a:cxn>
                  <a:cxn ang="0">
                    <a:pos x="2034" y="7482"/>
                  </a:cxn>
                  <a:cxn ang="0">
                    <a:pos x="2509" y="6963"/>
                  </a:cxn>
                  <a:cxn ang="0">
                    <a:pos x="1861" y="6790"/>
                  </a:cxn>
                  <a:cxn ang="0">
                    <a:pos x="1514" y="4627"/>
                  </a:cxn>
                  <a:cxn ang="0">
                    <a:pos x="0" y="4757"/>
                  </a:cxn>
                  <a:cxn ang="0">
                    <a:pos x="0" y="2465"/>
                  </a:cxn>
                </a:cxnLst>
                <a:rect l="0" t="0" r="r" b="b"/>
                <a:pathLst>
                  <a:path w="5667" h="8476">
                    <a:moveTo>
                      <a:pt x="4586" y="6876"/>
                    </a:moveTo>
                    <a:cubicBezTo>
                      <a:pt x="4759" y="6617"/>
                      <a:pt x="5062" y="6444"/>
                      <a:pt x="5408" y="6314"/>
                    </a:cubicBezTo>
                    <a:cubicBezTo>
                      <a:pt x="5494" y="6444"/>
                      <a:pt x="5581" y="6574"/>
                      <a:pt x="5667" y="6703"/>
                    </a:cubicBezTo>
                    <a:cubicBezTo>
                      <a:pt x="5537" y="6833"/>
                      <a:pt x="5408" y="6920"/>
                      <a:pt x="5278" y="7049"/>
                    </a:cubicBezTo>
                    <a:cubicBezTo>
                      <a:pt x="5278" y="7093"/>
                      <a:pt x="5278" y="7179"/>
                      <a:pt x="5278" y="7222"/>
                    </a:cubicBezTo>
                    <a:cubicBezTo>
                      <a:pt x="5148" y="7309"/>
                      <a:pt x="4889" y="7309"/>
                      <a:pt x="4629" y="7266"/>
                    </a:cubicBezTo>
                    <a:cubicBezTo>
                      <a:pt x="4586" y="7136"/>
                      <a:pt x="4586" y="7006"/>
                      <a:pt x="4586" y="6876"/>
                    </a:cubicBezTo>
                    <a:close/>
                    <a:moveTo>
                      <a:pt x="0" y="2465"/>
                    </a:moveTo>
                    <a:lnTo>
                      <a:pt x="44" y="2422"/>
                    </a:lnTo>
                    <a:lnTo>
                      <a:pt x="44" y="2162"/>
                    </a:lnTo>
                    <a:lnTo>
                      <a:pt x="995" y="1816"/>
                    </a:lnTo>
                    <a:lnTo>
                      <a:pt x="1125" y="1730"/>
                    </a:lnTo>
                    <a:lnTo>
                      <a:pt x="1125" y="865"/>
                    </a:lnTo>
                    <a:lnTo>
                      <a:pt x="1255" y="649"/>
                    </a:lnTo>
                    <a:lnTo>
                      <a:pt x="1385" y="605"/>
                    </a:lnTo>
                    <a:lnTo>
                      <a:pt x="1514" y="995"/>
                    </a:lnTo>
                    <a:lnTo>
                      <a:pt x="2034" y="1254"/>
                    </a:lnTo>
                    <a:lnTo>
                      <a:pt x="2120" y="1600"/>
                    </a:lnTo>
                    <a:cubicBezTo>
                      <a:pt x="2293" y="1600"/>
                      <a:pt x="2423" y="1513"/>
                      <a:pt x="2466" y="1384"/>
                    </a:cubicBezTo>
                    <a:lnTo>
                      <a:pt x="1990" y="951"/>
                    </a:lnTo>
                    <a:cubicBezTo>
                      <a:pt x="2163" y="649"/>
                      <a:pt x="2207" y="303"/>
                      <a:pt x="2207" y="0"/>
                    </a:cubicBezTo>
                    <a:lnTo>
                      <a:pt x="2726" y="43"/>
                    </a:lnTo>
                    <a:cubicBezTo>
                      <a:pt x="2899" y="346"/>
                      <a:pt x="3158" y="432"/>
                      <a:pt x="3375" y="432"/>
                    </a:cubicBezTo>
                    <a:lnTo>
                      <a:pt x="3461" y="605"/>
                    </a:lnTo>
                    <a:lnTo>
                      <a:pt x="3721" y="692"/>
                    </a:lnTo>
                    <a:cubicBezTo>
                      <a:pt x="3807" y="951"/>
                      <a:pt x="3807" y="1168"/>
                      <a:pt x="3894" y="1470"/>
                    </a:cubicBezTo>
                    <a:cubicBezTo>
                      <a:pt x="4023" y="1816"/>
                      <a:pt x="4023" y="2032"/>
                      <a:pt x="4672" y="2076"/>
                    </a:cubicBezTo>
                    <a:cubicBezTo>
                      <a:pt x="4759" y="2551"/>
                      <a:pt x="4845" y="3114"/>
                      <a:pt x="4932" y="3589"/>
                    </a:cubicBezTo>
                    <a:cubicBezTo>
                      <a:pt x="4715" y="3762"/>
                      <a:pt x="4542" y="3935"/>
                      <a:pt x="4715" y="4238"/>
                    </a:cubicBezTo>
                    <a:cubicBezTo>
                      <a:pt x="4845" y="4411"/>
                      <a:pt x="4932" y="4627"/>
                      <a:pt x="5062" y="4800"/>
                    </a:cubicBezTo>
                    <a:cubicBezTo>
                      <a:pt x="5105" y="5060"/>
                      <a:pt x="5018" y="5190"/>
                      <a:pt x="4802" y="5276"/>
                    </a:cubicBezTo>
                    <a:cubicBezTo>
                      <a:pt x="4672" y="4973"/>
                      <a:pt x="4586" y="4714"/>
                      <a:pt x="4326" y="4411"/>
                    </a:cubicBezTo>
                    <a:cubicBezTo>
                      <a:pt x="4196" y="4498"/>
                      <a:pt x="4067" y="4584"/>
                      <a:pt x="3937" y="4671"/>
                    </a:cubicBezTo>
                    <a:cubicBezTo>
                      <a:pt x="3807" y="4714"/>
                      <a:pt x="3807" y="4887"/>
                      <a:pt x="3721" y="4930"/>
                    </a:cubicBezTo>
                    <a:cubicBezTo>
                      <a:pt x="3591" y="4973"/>
                      <a:pt x="3461" y="4887"/>
                      <a:pt x="3331" y="4887"/>
                    </a:cubicBezTo>
                    <a:cubicBezTo>
                      <a:pt x="3245" y="4887"/>
                      <a:pt x="3158" y="4930"/>
                      <a:pt x="3115" y="5017"/>
                    </a:cubicBezTo>
                    <a:cubicBezTo>
                      <a:pt x="3072" y="5103"/>
                      <a:pt x="3028" y="5146"/>
                      <a:pt x="2899" y="5103"/>
                    </a:cubicBezTo>
                    <a:lnTo>
                      <a:pt x="2769" y="5146"/>
                    </a:lnTo>
                    <a:lnTo>
                      <a:pt x="2812" y="5882"/>
                    </a:lnTo>
                    <a:cubicBezTo>
                      <a:pt x="3028" y="6011"/>
                      <a:pt x="3158" y="6271"/>
                      <a:pt x="3158" y="6660"/>
                    </a:cubicBezTo>
                    <a:lnTo>
                      <a:pt x="3418" y="6530"/>
                    </a:lnTo>
                    <a:lnTo>
                      <a:pt x="3375" y="6314"/>
                    </a:lnTo>
                    <a:cubicBezTo>
                      <a:pt x="3028" y="5882"/>
                      <a:pt x="3764" y="5709"/>
                      <a:pt x="3634" y="6184"/>
                    </a:cubicBezTo>
                    <a:lnTo>
                      <a:pt x="3677" y="6314"/>
                    </a:lnTo>
                    <a:lnTo>
                      <a:pt x="3980" y="6141"/>
                    </a:lnTo>
                    <a:lnTo>
                      <a:pt x="4023" y="6314"/>
                    </a:lnTo>
                    <a:lnTo>
                      <a:pt x="4240" y="6314"/>
                    </a:lnTo>
                    <a:cubicBezTo>
                      <a:pt x="4196" y="6833"/>
                      <a:pt x="4196" y="7309"/>
                      <a:pt x="4153" y="7784"/>
                    </a:cubicBezTo>
                    <a:cubicBezTo>
                      <a:pt x="4110" y="8130"/>
                      <a:pt x="3764" y="8217"/>
                      <a:pt x="3591" y="8044"/>
                    </a:cubicBezTo>
                    <a:cubicBezTo>
                      <a:pt x="3504" y="8044"/>
                      <a:pt x="3461" y="8174"/>
                      <a:pt x="3461" y="8260"/>
                    </a:cubicBezTo>
                    <a:cubicBezTo>
                      <a:pt x="3375" y="8260"/>
                      <a:pt x="3331" y="8260"/>
                      <a:pt x="3245" y="8260"/>
                    </a:cubicBezTo>
                    <a:cubicBezTo>
                      <a:pt x="3158" y="8174"/>
                      <a:pt x="3158" y="8087"/>
                      <a:pt x="3158" y="7957"/>
                    </a:cubicBezTo>
                    <a:cubicBezTo>
                      <a:pt x="3072" y="7957"/>
                      <a:pt x="3028" y="7957"/>
                      <a:pt x="2985" y="8044"/>
                    </a:cubicBezTo>
                    <a:cubicBezTo>
                      <a:pt x="2985" y="8260"/>
                      <a:pt x="2942" y="8260"/>
                      <a:pt x="2899" y="8303"/>
                    </a:cubicBezTo>
                    <a:cubicBezTo>
                      <a:pt x="2726" y="8476"/>
                      <a:pt x="2509" y="8433"/>
                      <a:pt x="2293" y="8174"/>
                    </a:cubicBezTo>
                    <a:cubicBezTo>
                      <a:pt x="2293" y="8087"/>
                      <a:pt x="2077" y="8044"/>
                      <a:pt x="1861" y="8044"/>
                    </a:cubicBezTo>
                    <a:cubicBezTo>
                      <a:pt x="1861" y="8044"/>
                      <a:pt x="1817" y="8087"/>
                      <a:pt x="1817" y="8087"/>
                    </a:cubicBezTo>
                    <a:lnTo>
                      <a:pt x="2034" y="7482"/>
                    </a:lnTo>
                    <a:lnTo>
                      <a:pt x="2509" y="7352"/>
                    </a:lnTo>
                    <a:lnTo>
                      <a:pt x="2509" y="6963"/>
                    </a:lnTo>
                    <a:cubicBezTo>
                      <a:pt x="2336" y="7006"/>
                      <a:pt x="2207" y="6963"/>
                      <a:pt x="2163" y="6790"/>
                    </a:cubicBezTo>
                    <a:lnTo>
                      <a:pt x="1861" y="6790"/>
                    </a:lnTo>
                    <a:lnTo>
                      <a:pt x="1731" y="5276"/>
                    </a:lnTo>
                    <a:cubicBezTo>
                      <a:pt x="1731" y="4757"/>
                      <a:pt x="1644" y="4627"/>
                      <a:pt x="1514" y="4627"/>
                    </a:cubicBezTo>
                    <a:cubicBezTo>
                      <a:pt x="1168" y="4584"/>
                      <a:pt x="1168" y="5146"/>
                      <a:pt x="736" y="5060"/>
                    </a:cubicBezTo>
                    <a:lnTo>
                      <a:pt x="0" y="4757"/>
                    </a:lnTo>
                    <a:lnTo>
                      <a:pt x="649" y="3979"/>
                    </a:lnTo>
                    <a:lnTo>
                      <a:pt x="0" y="2465"/>
                    </a:lnTo>
                    <a:close/>
                  </a:path>
                </a:pathLst>
              </a:custGeom>
              <a:pattFill prst="smGri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2" name="Freeform 48" descr="Мелкая сетка"/>
              <p:cNvSpPr>
                <a:spLocks noEditPoints="1"/>
              </p:cNvSpPr>
              <p:nvPr/>
            </p:nvSpPr>
            <p:spPr bwMode="auto">
              <a:xfrm>
                <a:off x="3809" y="2617"/>
                <a:ext cx="949" cy="1424"/>
              </a:xfrm>
              <a:custGeom>
                <a:avLst/>
                <a:gdLst/>
                <a:ahLst/>
                <a:cxnLst>
                  <a:cxn ang="0">
                    <a:pos x="5408" y="6314"/>
                  </a:cxn>
                  <a:cxn ang="0">
                    <a:pos x="5278" y="7049"/>
                  </a:cxn>
                  <a:cxn ang="0">
                    <a:pos x="4629" y="7266"/>
                  </a:cxn>
                  <a:cxn ang="0">
                    <a:pos x="0" y="2465"/>
                  </a:cxn>
                  <a:cxn ang="0">
                    <a:pos x="44" y="2162"/>
                  </a:cxn>
                  <a:cxn ang="0">
                    <a:pos x="1125" y="1730"/>
                  </a:cxn>
                  <a:cxn ang="0">
                    <a:pos x="1255" y="649"/>
                  </a:cxn>
                  <a:cxn ang="0">
                    <a:pos x="1514" y="995"/>
                  </a:cxn>
                  <a:cxn ang="0">
                    <a:pos x="2120" y="1600"/>
                  </a:cxn>
                  <a:cxn ang="0">
                    <a:pos x="1990" y="951"/>
                  </a:cxn>
                  <a:cxn ang="0">
                    <a:pos x="2726" y="43"/>
                  </a:cxn>
                  <a:cxn ang="0">
                    <a:pos x="3461" y="605"/>
                  </a:cxn>
                  <a:cxn ang="0">
                    <a:pos x="3894" y="1470"/>
                  </a:cxn>
                  <a:cxn ang="0">
                    <a:pos x="4932" y="3589"/>
                  </a:cxn>
                  <a:cxn ang="0">
                    <a:pos x="5062" y="4800"/>
                  </a:cxn>
                  <a:cxn ang="0">
                    <a:pos x="4326" y="4411"/>
                  </a:cxn>
                  <a:cxn ang="0">
                    <a:pos x="3721" y="4930"/>
                  </a:cxn>
                  <a:cxn ang="0">
                    <a:pos x="3115" y="5017"/>
                  </a:cxn>
                  <a:cxn ang="0">
                    <a:pos x="2769" y="5146"/>
                  </a:cxn>
                  <a:cxn ang="0">
                    <a:pos x="3158" y="6660"/>
                  </a:cxn>
                  <a:cxn ang="0">
                    <a:pos x="3375" y="6314"/>
                  </a:cxn>
                  <a:cxn ang="0">
                    <a:pos x="3677" y="6314"/>
                  </a:cxn>
                  <a:cxn ang="0">
                    <a:pos x="4023" y="6314"/>
                  </a:cxn>
                  <a:cxn ang="0">
                    <a:pos x="4153" y="7784"/>
                  </a:cxn>
                  <a:cxn ang="0">
                    <a:pos x="3461" y="8260"/>
                  </a:cxn>
                  <a:cxn ang="0">
                    <a:pos x="3158" y="7957"/>
                  </a:cxn>
                  <a:cxn ang="0">
                    <a:pos x="2899" y="8303"/>
                  </a:cxn>
                  <a:cxn ang="0">
                    <a:pos x="1861" y="8044"/>
                  </a:cxn>
                  <a:cxn ang="0">
                    <a:pos x="2034" y="7482"/>
                  </a:cxn>
                  <a:cxn ang="0">
                    <a:pos x="2509" y="6963"/>
                  </a:cxn>
                  <a:cxn ang="0">
                    <a:pos x="1861" y="6790"/>
                  </a:cxn>
                  <a:cxn ang="0">
                    <a:pos x="1514" y="4627"/>
                  </a:cxn>
                  <a:cxn ang="0">
                    <a:pos x="0" y="4757"/>
                  </a:cxn>
                  <a:cxn ang="0">
                    <a:pos x="0" y="2465"/>
                  </a:cxn>
                </a:cxnLst>
                <a:rect l="0" t="0" r="r" b="b"/>
                <a:pathLst>
                  <a:path w="5667" h="8476">
                    <a:moveTo>
                      <a:pt x="4586" y="6876"/>
                    </a:moveTo>
                    <a:cubicBezTo>
                      <a:pt x="4759" y="6617"/>
                      <a:pt x="5062" y="6444"/>
                      <a:pt x="5408" y="6314"/>
                    </a:cubicBezTo>
                    <a:cubicBezTo>
                      <a:pt x="5494" y="6444"/>
                      <a:pt x="5581" y="6574"/>
                      <a:pt x="5667" y="6703"/>
                    </a:cubicBezTo>
                    <a:cubicBezTo>
                      <a:pt x="5537" y="6833"/>
                      <a:pt x="5408" y="6920"/>
                      <a:pt x="5278" y="7049"/>
                    </a:cubicBezTo>
                    <a:cubicBezTo>
                      <a:pt x="5278" y="7093"/>
                      <a:pt x="5278" y="7179"/>
                      <a:pt x="5278" y="7222"/>
                    </a:cubicBezTo>
                    <a:cubicBezTo>
                      <a:pt x="5148" y="7309"/>
                      <a:pt x="4889" y="7309"/>
                      <a:pt x="4629" y="7266"/>
                    </a:cubicBezTo>
                    <a:cubicBezTo>
                      <a:pt x="4586" y="7136"/>
                      <a:pt x="4586" y="7006"/>
                      <a:pt x="4586" y="6876"/>
                    </a:cubicBezTo>
                    <a:close/>
                    <a:moveTo>
                      <a:pt x="0" y="2465"/>
                    </a:moveTo>
                    <a:lnTo>
                      <a:pt x="44" y="2422"/>
                    </a:lnTo>
                    <a:lnTo>
                      <a:pt x="44" y="2162"/>
                    </a:lnTo>
                    <a:lnTo>
                      <a:pt x="995" y="1816"/>
                    </a:lnTo>
                    <a:lnTo>
                      <a:pt x="1125" y="1730"/>
                    </a:lnTo>
                    <a:lnTo>
                      <a:pt x="1125" y="865"/>
                    </a:lnTo>
                    <a:lnTo>
                      <a:pt x="1255" y="649"/>
                    </a:lnTo>
                    <a:lnTo>
                      <a:pt x="1385" y="605"/>
                    </a:lnTo>
                    <a:lnTo>
                      <a:pt x="1514" y="995"/>
                    </a:lnTo>
                    <a:lnTo>
                      <a:pt x="2034" y="1254"/>
                    </a:lnTo>
                    <a:lnTo>
                      <a:pt x="2120" y="1600"/>
                    </a:lnTo>
                    <a:cubicBezTo>
                      <a:pt x="2293" y="1600"/>
                      <a:pt x="2423" y="1513"/>
                      <a:pt x="2466" y="1384"/>
                    </a:cubicBezTo>
                    <a:lnTo>
                      <a:pt x="1990" y="951"/>
                    </a:lnTo>
                    <a:cubicBezTo>
                      <a:pt x="2163" y="649"/>
                      <a:pt x="2207" y="303"/>
                      <a:pt x="2207" y="0"/>
                    </a:cubicBezTo>
                    <a:lnTo>
                      <a:pt x="2726" y="43"/>
                    </a:lnTo>
                    <a:cubicBezTo>
                      <a:pt x="2899" y="346"/>
                      <a:pt x="3158" y="432"/>
                      <a:pt x="3375" y="432"/>
                    </a:cubicBezTo>
                    <a:lnTo>
                      <a:pt x="3461" y="605"/>
                    </a:lnTo>
                    <a:lnTo>
                      <a:pt x="3721" y="692"/>
                    </a:lnTo>
                    <a:cubicBezTo>
                      <a:pt x="3807" y="951"/>
                      <a:pt x="3807" y="1168"/>
                      <a:pt x="3894" y="1470"/>
                    </a:cubicBezTo>
                    <a:cubicBezTo>
                      <a:pt x="4023" y="1816"/>
                      <a:pt x="4023" y="2032"/>
                      <a:pt x="4672" y="2076"/>
                    </a:cubicBezTo>
                    <a:cubicBezTo>
                      <a:pt x="4759" y="2551"/>
                      <a:pt x="4845" y="3114"/>
                      <a:pt x="4932" y="3589"/>
                    </a:cubicBezTo>
                    <a:cubicBezTo>
                      <a:pt x="4715" y="3762"/>
                      <a:pt x="4542" y="3935"/>
                      <a:pt x="4715" y="4238"/>
                    </a:cubicBezTo>
                    <a:cubicBezTo>
                      <a:pt x="4845" y="4411"/>
                      <a:pt x="4932" y="4627"/>
                      <a:pt x="5062" y="4800"/>
                    </a:cubicBezTo>
                    <a:cubicBezTo>
                      <a:pt x="5105" y="5060"/>
                      <a:pt x="5018" y="5190"/>
                      <a:pt x="4802" y="5276"/>
                    </a:cubicBezTo>
                    <a:cubicBezTo>
                      <a:pt x="4672" y="4973"/>
                      <a:pt x="4586" y="4714"/>
                      <a:pt x="4326" y="4411"/>
                    </a:cubicBezTo>
                    <a:cubicBezTo>
                      <a:pt x="4196" y="4498"/>
                      <a:pt x="4067" y="4584"/>
                      <a:pt x="3937" y="4671"/>
                    </a:cubicBezTo>
                    <a:cubicBezTo>
                      <a:pt x="3807" y="4714"/>
                      <a:pt x="3807" y="4887"/>
                      <a:pt x="3721" y="4930"/>
                    </a:cubicBezTo>
                    <a:cubicBezTo>
                      <a:pt x="3591" y="4973"/>
                      <a:pt x="3461" y="4887"/>
                      <a:pt x="3331" y="4887"/>
                    </a:cubicBezTo>
                    <a:cubicBezTo>
                      <a:pt x="3245" y="4887"/>
                      <a:pt x="3158" y="4930"/>
                      <a:pt x="3115" y="5017"/>
                    </a:cubicBezTo>
                    <a:cubicBezTo>
                      <a:pt x="3072" y="5103"/>
                      <a:pt x="3028" y="5146"/>
                      <a:pt x="2899" y="5103"/>
                    </a:cubicBezTo>
                    <a:lnTo>
                      <a:pt x="2769" y="5146"/>
                    </a:lnTo>
                    <a:lnTo>
                      <a:pt x="2812" y="5882"/>
                    </a:lnTo>
                    <a:cubicBezTo>
                      <a:pt x="3028" y="6011"/>
                      <a:pt x="3158" y="6271"/>
                      <a:pt x="3158" y="6660"/>
                    </a:cubicBezTo>
                    <a:lnTo>
                      <a:pt x="3418" y="6530"/>
                    </a:lnTo>
                    <a:lnTo>
                      <a:pt x="3375" y="6314"/>
                    </a:lnTo>
                    <a:cubicBezTo>
                      <a:pt x="3028" y="5882"/>
                      <a:pt x="3764" y="5709"/>
                      <a:pt x="3634" y="6184"/>
                    </a:cubicBezTo>
                    <a:lnTo>
                      <a:pt x="3677" y="6314"/>
                    </a:lnTo>
                    <a:lnTo>
                      <a:pt x="3980" y="6141"/>
                    </a:lnTo>
                    <a:lnTo>
                      <a:pt x="4023" y="6314"/>
                    </a:lnTo>
                    <a:lnTo>
                      <a:pt x="4240" y="6314"/>
                    </a:lnTo>
                    <a:cubicBezTo>
                      <a:pt x="4196" y="6833"/>
                      <a:pt x="4196" y="7309"/>
                      <a:pt x="4153" y="7784"/>
                    </a:cubicBezTo>
                    <a:cubicBezTo>
                      <a:pt x="4110" y="8130"/>
                      <a:pt x="3764" y="8217"/>
                      <a:pt x="3591" y="8044"/>
                    </a:cubicBezTo>
                    <a:cubicBezTo>
                      <a:pt x="3504" y="8044"/>
                      <a:pt x="3461" y="8174"/>
                      <a:pt x="3461" y="8260"/>
                    </a:cubicBezTo>
                    <a:cubicBezTo>
                      <a:pt x="3375" y="8260"/>
                      <a:pt x="3331" y="8260"/>
                      <a:pt x="3245" y="8260"/>
                    </a:cubicBezTo>
                    <a:cubicBezTo>
                      <a:pt x="3158" y="8174"/>
                      <a:pt x="3158" y="8087"/>
                      <a:pt x="3158" y="7957"/>
                    </a:cubicBezTo>
                    <a:cubicBezTo>
                      <a:pt x="3072" y="7957"/>
                      <a:pt x="3028" y="7957"/>
                      <a:pt x="2985" y="8044"/>
                    </a:cubicBezTo>
                    <a:cubicBezTo>
                      <a:pt x="2985" y="8260"/>
                      <a:pt x="2942" y="8260"/>
                      <a:pt x="2899" y="8303"/>
                    </a:cubicBezTo>
                    <a:cubicBezTo>
                      <a:pt x="2726" y="8476"/>
                      <a:pt x="2509" y="8433"/>
                      <a:pt x="2293" y="8174"/>
                    </a:cubicBezTo>
                    <a:cubicBezTo>
                      <a:pt x="2293" y="8087"/>
                      <a:pt x="2077" y="8044"/>
                      <a:pt x="1861" y="8044"/>
                    </a:cubicBezTo>
                    <a:cubicBezTo>
                      <a:pt x="1861" y="8044"/>
                      <a:pt x="1817" y="8087"/>
                      <a:pt x="1817" y="8087"/>
                    </a:cubicBezTo>
                    <a:lnTo>
                      <a:pt x="2034" y="7482"/>
                    </a:lnTo>
                    <a:lnTo>
                      <a:pt x="2509" y="7352"/>
                    </a:lnTo>
                    <a:lnTo>
                      <a:pt x="2509" y="6963"/>
                    </a:lnTo>
                    <a:cubicBezTo>
                      <a:pt x="2336" y="7006"/>
                      <a:pt x="2207" y="6963"/>
                      <a:pt x="2163" y="6790"/>
                    </a:cubicBezTo>
                    <a:lnTo>
                      <a:pt x="1861" y="6790"/>
                    </a:lnTo>
                    <a:lnTo>
                      <a:pt x="1731" y="5276"/>
                    </a:lnTo>
                    <a:cubicBezTo>
                      <a:pt x="1731" y="4757"/>
                      <a:pt x="1644" y="4627"/>
                      <a:pt x="1514" y="4627"/>
                    </a:cubicBezTo>
                    <a:cubicBezTo>
                      <a:pt x="1168" y="4584"/>
                      <a:pt x="1168" y="5146"/>
                      <a:pt x="736" y="5060"/>
                    </a:cubicBezTo>
                    <a:lnTo>
                      <a:pt x="0" y="4757"/>
                    </a:lnTo>
                    <a:lnTo>
                      <a:pt x="649" y="3979"/>
                    </a:lnTo>
                    <a:lnTo>
                      <a:pt x="0" y="2465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73" name="Group 49"/>
            <p:cNvGrpSpPr>
              <a:grpSpLocks/>
            </p:cNvGrpSpPr>
            <p:nvPr/>
          </p:nvGrpSpPr>
          <p:grpSpPr bwMode="auto">
            <a:xfrm>
              <a:off x="2527" y="3873"/>
              <a:ext cx="1673" cy="1366"/>
              <a:chOff x="2527" y="3873"/>
              <a:chExt cx="1673" cy="1366"/>
            </a:xfrm>
          </p:grpSpPr>
          <p:sp>
            <p:nvSpPr>
              <p:cNvPr id="1074" name="Freeform 50" descr="Точечные ромбики"/>
              <p:cNvSpPr>
                <a:spLocks/>
              </p:cNvSpPr>
              <p:nvPr/>
            </p:nvSpPr>
            <p:spPr bwMode="auto">
              <a:xfrm>
                <a:off x="2527" y="3873"/>
                <a:ext cx="1673" cy="1366"/>
              </a:xfrm>
              <a:custGeom>
                <a:avLst/>
                <a:gdLst/>
                <a:ahLst/>
                <a:cxnLst>
                  <a:cxn ang="0">
                    <a:pos x="4519" y="281"/>
                  </a:cxn>
                  <a:cxn ang="0">
                    <a:pos x="4692" y="1579"/>
                  </a:cxn>
                  <a:cxn ang="0">
                    <a:pos x="4887" y="1881"/>
                  </a:cxn>
                  <a:cxn ang="0">
                    <a:pos x="4714" y="1881"/>
                  </a:cxn>
                  <a:cxn ang="0">
                    <a:pos x="4519" y="1752"/>
                  </a:cxn>
                  <a:cxn ang="0">
                    <a:pos x="4216" y="865"/>
                  </a:cxn>
                  <a:cxn ang="0">
                    <a:pos x="4195" y="1124"/>
                  </a:cxn>
                  <a:cxn ang="0">
                    <a:pos x="4324" y="1643"/>
                  </a:cxn>
                  <a:cxn ang="0">
                    <a:pos x="3979" y="1470"/>
                  </a:cxn>
                  <a:cxn ang="0">
                    <a:pos x="3524" y="1406"/>
                  </a:cxn>
                  <a:cxn ang="0">
                    <a:pos x="3114" y="1643"/>
                  </a:cxn>
                  <a:cxn ang="0">
                    <a:pos x="2422" y="1470"/>
                  </a:cxn>
                  <a:cxn ang="0">
                    <a:pos x="2184" y="1211"/>
                  </a:cxn>
                  <a:cxn ang="0">
                    <a:pos x="2076" y="1103"/>
                  </a:cxn>
                  <a:cxn ang="0">
                    <a:pos x="1946" y="1730"/>
                  </a:cxn>
                  <a:cxn ang="0">
                    <a:pos x="1838" y="2465"/>
                  </a:cxn>
                  <a:cxn ang="0">
                    <a:pos x="1513" y="2962"/>
                  </a:cxn>
                  <a:cxn ang="0">
                    <a:pos x="1211" y="3460"/>
                  </a:cxn>
                  <a:cxn ang="0">
                    <a:pos x="1449" y="3546"/>
                  </a:cxn>
                  <a:cxn ang="0">
                    <a:pos x="1881" y="3503"/>
                  </a:cxn>
                  <a:cxn ang="0">
                    <a:pos x="1968" y="3741"/>
                  </a:cxn>
                  <a:cxn ang="0">
                    <a:pos x="2076" y="3827"/>
                  </a:cxn>
                  <a:cxn ang="0">
                    <a:pos x="2054" y="4044"/>
                  </a:cxn>
                  <a:cxn ang="0">
                    <a:pos x="1730" y="3719"/>
                  </a:cxn>
                  <a:cxn ang="0">
                    <a:pos x="1319" y="3525"/>
                  </a:cxn>
                  <a:cxn ang="0">
                    <a:pos x="1103" y="3633"/>
                  </a:cxn>
                  <a:cxn ang="0">
                    <a:pos x="757" y="3654"/>
                  </a:cxn>
                  <a:cxn ang="0">
                    <a:pos x="670" y="3827"/>
                  </a:cxn>
                  <a:cxn ang="0">
                    <a:pos x="540" y="3654"/>
                  </a:cxn>
                  <a:cxn ang="0">
                    <a:pos x="151" y="3438"/>
                  </a:cxn>
                  <a:cxn ang="0">
                    <a:pos x="108" y="2984"/>
                  </a:cxn>
                  <a:cxn ang="0">
                    <a:pos x="540" y="2054"/>
                  </a:cxn>
                  <a:cxn ang="0">
                    <a:pos x="519" y="1838"/>
                  </a:cxn>
                  <a:cxn ang="0">
                    <a:pos x="2638" y="714"/>
                  </a:cxn>
                  <a:cxn ang="0">
                    <a:pos x="2659" y="303"/>
                  </a:cxn>
                  <a:cxn ang="0">
                    <a:pos x="2789" y="87"/>
                  </a:cxn>
                  <a:cxn ang="0">
                    <a:pos x="3070" y="130"/>
                  </a:cxn>
                  <a:cxn ang="0">
                    <a:pos x="3308" y="108"/>
                  </a:cxn>
                  <a:cxn ang="0">
                    <a:pos x="3784" y="195"/>
                  </a:cxn>
                  <a:cxn ang="0">
                    <a:pos x="4497" y="151"/>
                  </a:cxn>
                </a:cxnLst>
                <a:rect l="0" t="0" r="r" b="b"/>
                <a:pathLst>
                  <a:path w="4995" h="4065">
                    <a:moveTo>
                      <a:pt x="4606" y="238"/>
                    </a:moveTo>
                    <a:cubicBezTo>
                      <a:pt x="4562" y="260"/>
                      <a:pt x="4541" y="281"/>
                      <a:pt x="4519" y="281"/>
                    </a:cubicBezTo>
                    <a:cubicBezTo>
                      <a:pt x="4433" y="281"/>
                      <a:pt x="4368" y="324"/>
                      <a:pt x="4324" y="368"/>
                    </a:cubicBezTo>
                    <a:lnTo>
                      <a:pt x="4692" y="1579"/>
                    </a:lnTo>
                    <a:lnTo>
                      <a:pt x="4995" y="1752"/>
                    </a:lnTo>
                    <a:lnTo>
                      <a:pt x="4887" y="1881"/>
                    </a:lnTo>
                    <a:lnTo>
                      <a:pt x="4779" y="1838"/>
                    </a:lnTo>
                    <a:lnTo>
                      <a:pt x="4714" y="1881"/>
                    </a:lnTo>
                    <a:lnTo>
                      <a:pt x="4584" y="1860"/>
                    </a:lnTo>
                    <a:lnTo>
                      <a:pt x="4519" y="1752"/>
                    </a:lnTo>
                    <a:lnTo>
                      <a:pt x="4541" y="1622"/>
                    </a:lnTo>
                    <a:lnTo>
                      <a:pt x="4216" y="865"/>
                    </a:lnTo>
                    <a:lnTo>
                      <a:pt x="4087" y="908"/>
                    </a:lnTo>
                    <a:lnTo>
                      <a:pt x="4195" y="1124"/>
                    </a:lnTo>
                    <a:cubicBezTo>
                      <a:pt x="4260" y="1254"/>
                      <a:pt x="4151" y="1276"/>
                      <a:pt x="4130" y="1341"/>
                    </a:cubicBezTo>
                    <a:lnTo>
                      <a:pt x="4324" y="1643"/>
                    </a:lnTo>
                    <a:lnTo>
                      <a:pt x="4238" y="1752"/>
                    </a:lnTo>
                    <a:lnTo>
                      <a:pt x="3979" y="1470"/>
                    </a:lnTo>
                    <a:lnTo>
                      <a:pt x="3827" y="1600"/>
                    </a:lnTo>
                    <a:cubicBezTo>
                      <a:pt x="3741" y="1427"/>
                      <a:pt x="3741" y="1470"/>
                      <a:pt x="3524" y="1406"/>
                    </a:cubicBezTo>
                    <a:lnTo>
                      <a:pt x="3351" y="1687"/>
                    </a:lnTo>
                    <a:cubicBezTo>
                      <a:pt x="3287" y="1752"/>
                      <a:pt x="3200" y="1730"/>
                      <a:pt x="3114" y="1643"/>
                    </a:cubicBezTo>
                    <a:cubicBezTo>
                      <a:pt x="2984" y="1643"/>
                      <a:pt x="2897" y="1622"/>
                      <a:pt x="2854" y="1535"/>
                    </a:cubicBezTo>
                    <a:lnTo>
                      <a:pt x="2422" y="1470"/>
                    </a:lnTo>
                    <a:cubicBezTo>
                      <a:pt x="2400" y="1341"/>
                      <a:pt x="2357" y="1319"/>
                      <a:pt x="2249" y="1319"/>
                    </a:cubicBezTo>
                    <a:lnTo>
                      <a:pt x="2184" y="1211"/>
                    </a:lnTo>
                    <a:lnTo>
                      <a:pt x="2119" y="1189"/>
                    </a:lnTo>
                    <a:lnTo>
                      <a:pt x="2076" y="1103"/>
                    </a:lnTo>
                    <a:cubicBezTo>
                      <a:pt x="2032" y="1189"/>
                      <a:pt x="2054" y="1276"/>
                      <a:pt x="2097" y="1362"/>
                    </a:cubicBezTo>
                    <a:cubicBezTo>
                      <a:pt x="2141" y="1427"/>
                      <a:pt x="2076" y="1557"/>
                      <a:pt x="1946" y="1730"/>
                    </a:cubicBezTo>
                    <a:cubicBezTo>
                      <a:pt x="1816" y="1795"/>
                      <a:pt x="1795" y="1860"/>
                      <a:pt x="1881" y="2033"/>
                    </a:cubicBezTo>
                    <a:cubicBezTo>
                      <a:pt x="1881" y="2184"/>
                      <a:pt x="1881" y="2335"/>
                      <a:pt x="1838" y="2465"/>
                    </a:cubicBezTo>
                    <a:cubicBezTo>
                      <a:pt x="2011" y="2616"/>
                      <a:pt x="1989" y="2703"/>
                      <a:pt x="1730" y="2768"/>
                    </a:cubicBezTo>
                    <a:cubicBezTo>
                      <a:pt x="1643" y="2811"/>
                      <a:pt x="1578" y="2919"/>
                      <a:pt x="1513" y="2962"/>
                    </a:cubicBezTo>
                    <a:cubicBezTo>
                      <a:pt x="1384" y="3006"/>
                      <a:pt x="1340" y="3092"/>
                      <a:pt x="1297" y="3265"/>
                    </a:cubicBezTo>
                    <a:cubicBezTo>
                      <a:pt x="1297" y="3330"/>
                      <a:pt x="1254" y="3395"/>
                      <a:pt x="1211" y="3460"/>
                    </a:cubicBezTo>
                    <a:lnTo>
                      <a:pt x="1297" y="3503"/>
                    </a:lnTo>
                    <a:lnTo>
                      <a:pt x="1449" y="3546"/>
                    </a:lnTo>
                    <a:lnTo>
                      <a:pt x="1946" y="3243"/>
                    </a:lnTo>
                    <a:lnTo>
                      <a:pt x="1881" y="3503"/>
                    </a:lnTo>
                    <a:cubicBezTo>
                      <a:pt x="1881" y="3568"/>
                      <a:pt x="1903" y="3611"/>
                      <a:pt x="1946" y="3611"/>
                    </a:cubicBezTo>
                    <a:lnTo>
                      <a:pt x="1968" y="3741"/>
                    </a:lnTo>
                    <a:lnTo>
                      <a:pt x="2076" y="3762"/>
                    </a:lnTo>
                    <a:lnTo>
                      <a:pt x="2076" y="3827"/>
                    </a:lnTo>
                    <a:lnTo>
                      <a:pt x="2184" y="3892"/>
                    </a:lnTo>
                    <a:lnTo>
                      <a:pt x="2054" y="4044"/>
                    </a:lnTo>
                    <a:lnTo>
                      <a:pt x="1903" y="4065"/>
                    </a:lnTo>
                    <a:lnTo>
                      <a:pt x="1730" y="3719"/>
                    </a:lnTo>
                    <a:lnTo>
                      <a:pt x="1730" y="3611"/>
                    </a:lnTo>
                    <a:lnTo>
                      <a:pt x="1319" y="3525"/>
                    </a:lnTo>
                    <a:lnTo>
                      <a:pt x="1232" y="3676"/>
                    </a:lnTo>
                    <a:lnTo>
                      <a:pt x="1103" y="3633"/>
                    </a:lnTo>
                    <a:lnTo>
                      <a:pt x="1016" y="3784"/>
                    </a:lnTo>
                    <a:cubicBezTo>
                      <a:pt x="930" y="3741"/>
                      <a:pt x="821" y="3741"/>
                      <a:pt x="757" y="3654"/>
                    </a:cubicBezTo>
                    <a:lnTo>
                      <a:pt x="778" y="3827"/>
                    </a:lnTo>
                    <a:lnTo>
                      <a:pt x="670" y="3827"/>
                    </a:lnTo>
                    <a:lnTo>
                      <a:pt x="627" y="3654"/>
                    </a:lnTo>
                    <a:lnTo>
                      <a:pt x="540" y="3654"/>
                    </a:lnTo>
                    <a:lnTo>
                      <a:pt x="432" y="3719"/>
                    </a:lnTo>
                    <a:cubicBezTo>
                      <a:pt x="346" y="3633"/>
                      <a:pt x="216" y="3611"/>
                      <a:pt x="151" y="3438"/>
                    </a:cubicBezTo>
                    <a:lnTo>
                      <a:pt x="43" y="3243"/>
                    </a:lnTo>
                    <a:cubicBezTo>
                      <a:pt x="65" y="3157"/>
                      <a:pt x="86" y="3071"/>
                      <a:pt x="108" y="2984"/>
                    </a:cubicBezTo>
                    <a:cubicBezTo>
                      <a:pt x="0" y="2508"/>
                      <a:pt x="130" y="2270"/>
                      <a:pt x="454" y="2249"/>
                    </a:cubicBezTo>
                    <a:cubicBezTo>
                      <a:pt x="540" y="2249"/>
                      <a:pt x="497" y="2119"/>
                      <a:pt x="540" y="2054"/>
                    </a:cubicBezTo>
                    <a:cubicBezTo>
                      <a:pt x="562" y="1968"/>
                      <a:pt x="584" y="1903"/>
                      <a:pt x="649" y="1860"/>
                    </a:cubicBezTo>
                    <a:lnTo>
                      <a:pt x="519" y="1838"/>
                    </a:lnTo>
                    <a:lnTo>
                      <a:pt x="540" y="779"/>
                    </a:lnTo>
                    <a:lnTo>
                      <a:pt x="2638" y="714"/>
                    </a:lnTo>
                    <a:lnTo>
                      <a:pt x="2638" y="627"/>
                    </a:lnTo>
                    <a:lnTo>
                      <a:pt x="2659" y="303"/>
                    </a:lnTo>
                    <a:lnTo>
                      <a:pt x="2832" y="108"/>
                    </a:lnTo>
                    <a:lnTo>
                      <a:pt x="2789" y="87"/>
                    </a:lnTo>
                    <a:lnTo>
                      <a:pt x="2811" y="0"/>
                    </a:lnTo>
                    <a:lnTo>
                      <a:pt x="3070" y="130"/>
                    </a:lnTo>
                    <a:lnTo>
                      <a:pt x="3092" y="43"/>
                    </a:lnTo>
                    <a:lnTo>
                      <a:pt x="3308" y="108"/>
                    </a:lnTo>
                    <a:lnTo>
                      <a:pt x="3719" y="281"/>
                    </a:lnTo>
                    <a:lnTo>
                      <a:pt x="3784" y="195"/>
                    </a:lnTo>
                    <a:lnTo>
                      <a:pt x="4065" y="108"/>
                    </a:lnTo>
                    <a:lnTo>
                      <a:pt x="4497" y="151"/>
                    </a:lnTo>
                    <a:lnTo>
                      <a:pt x="4606" y="238"/>
                    </a:ln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5" name="Freeform 51" descr="Точечные ромбики"/>
              <p:cNvSpPr>
                <a:spLocks/>
              </p:cNvSpPr>
              <p:nvPr/>
            </p:nvSpPr>
            <p:spPr bwMode="auto">
              <a:xfrm>
                <a:off x="2527" y="3873"/>
                <a:ext cx="1673" cy="1366"/>
              </a:xfrm>
              <a:custGeom>
                <a:avLst/>
                <a:gdLst/>
                <a:ahLst/>
                <a:cxnLst>
                  <a:cxn ang="0">
                    <a:pos x="4519" y="281"/>
                  </a:cxn>
                  <a:cxn ang="0">
                    <a:pos x="4692" y="1579"/>
                  </a:cxn>
                  <a:cxn ang="0">
                    <a:pos x="4887" y="1881"/>
                  </a:cxn>
                  <a:cxn ang="0">
                    <a:pos x="4714" y="1881"/>
                  </a:cxn>
                  <a:cxn ang="0">
                    <a:pos x="4519" y="1752"/>
                  </a:cxn>
                  <a:cxn ang="0">
                    <a:pos x="4216" y="865"/>
                  </a:cxn>
                  <a:cxn ang="0">
                    <a:pos x="4195" y="1124"/>
                  </a:cxn>
                  <a:cxn ang="0">
                    <a:pos x="4324" y="1643"/>
                  </a:cxn>
                  <a:cxn ang="0">
                    <a:pos x="3979" y="1470"/>
                  </a:cxn>
                  <a:cxn ang="0">
                    <a:pos x="3524" y="1406"/>
                  </a:cxn>
                  <a:cxn ang="0">
                    <a:pos x="3114" y="1643"/>
                  </a:cxn>
                  <a:cxn ang="0">
                    <a:pos x="2422" y="1470"/>
                  </a:cxn>
                  <a:cxn ang="0">
                    <a:pos x="2184" y="1211"/>
                  </a:cxn>
                  <a:cxn ang="0">
                    <a:pos x="2076" y="1103"/>
                  </a:cxn>
                  <a:cxn ang="0">
                    <a:pos x="1946" y="1730"/>
                  </a:cxn>
                  <a:cxn ang="0">
                    <a:pos x="1838" y="2465"/>
                  </a:cxn>
                  <a:cxn ang="0">
                    <a:pos x="1513" y="2962"/>
                  </a:cxn>
                  <a:cxn ang="0">
                    <a:pos x="1211" y="3460"/>
                  </a:cxn>
                  <a:cxn ang="0">
                    <a:pos x="1449" y="3546"/>
                  </a:cxn>
                  <a:cxn ang="0">
                    <a:pos x="1881" y="3503"/>
                  </a:cxn>
                  <a:cxn ang="0">
                    <a:pos x="1968" y="3741"/>
                  </a:cxn>
                  <a:cxn ang="0">
                    <a:pos x="2076" y="3827"/>
                  </a:cxn>
                  <a:cxn ang="0">
                    <a:pos x="2054" y="4044"/>
                  </a:cxn>
                  <a:cxn ang="0">
                    <a:pos x="1730" y="3719"/>
                  </a:cxn>
                  <a:cxn ang="0">
                    <a:pos x="1319" y="3525"/>
                  </a:cxn>
                  <a:cxn ang="0">
                    <a:pos x="1103" y="3633"/>
                  </a:cxn>
                  <a:cxn ang="0">
                    <a:pos x="757" y="3654"/>
                  </a:cxn>
                  <a:cxn ang="0">
                    <a:pos x="670" y="3827"/>
                  </a:cxn>
                  <a:cxn ang="0">
                    <a:pos x="540" y="3654"/>
                  </a:cxn>
                  <a:cxn ang="0">
                    <a:pos x="151" y="3438"/>
                  </a:cxn>
                  <a:cxn ang="0">
                    <a:pos x="108" y="2984"/>
                  </a:cxn>
                  <a:cxn ang="0">
                    <a:pos x="540" y="2054"/>
                  </a:cxn>
                  <a:cxn ang="0">
                    <a:pos x="519" y="1838"/>
                  </a:cxn>
                  <a:cxn ang="0">
                    <a:pos x="2638" y="714"/>
                  </a:cxn>
                  <a:cxn ang="0">
                    <a:pos x="2659" y="303"/>
                  </a:cxn>
                  <a:cxn ang="0">
                    <a:pos x="2789" y="87"/>
                  </a:cxn>
                  <a:cxn ang="0">
                    <a:pos x="3070" y="130"/>
                  </a:cxn>
                  <a:cxn ang="0">
                    <a:pos x="3308" y="108"/>
                  </a:cxn>
                  <a:cxn ang="0">
                    <a:pos x="3784" y="195"/>
                  </a:cxn>
                  <a:cxn ang="0">
                    <a:pos x="4497" y="151"/>
                  </a:cxn>
                </a:cxnLst>
                <a:rect l="0" t="0" r="r" b="b"/>
                <a:pathLst>
                  <a:path w="4995" h="4065">
                    <a:moveTo>
                      <a:pt x="4606" y="238"/>
                    </a:moveTo>
                    <a:cubicBezTo>
                      <a:pt x="4562" y="260"/>
                      <a:pt x="4541" y="281"/>
                      <a:pt x="4519" y="281"/>
                    </a:cubicBezTo>
                    <a:cubicBezTo>
                      <a:pt x="4433" y="281"/>
                      <a:pt x="4368" y="324"/>
                      <a:pt x="4324" y="368"/>
                    </a:cubicBezTo>
                    <a:lnTo>
                      <a:pt x="4692" y="1579"/>
                    </a:lnTo>
                    <a:lnTo>
                      <a:pt x="4995" y="1752"/>
                    </a:lnTo>
                    <a:lnTo>
                      <a:pt x="4887" y="1881"/>
                    </a:lnTo>
                    <a:lnTo>
                      <a:pt x="4779" y="1838"/>
                    </a:lnTo>
                    <a:lnTo>
                      <a:pt x="4714" y="1881"/>
                    </a:lnTo>
                    <a:lnTo>
                      <a:pt x="4584" y="1860"/>
                    </a:lnTo>
                    <a:lnTo>
                      <a:pt x="4519" y="1752"/>
                    </a:lnTo>
                    <a:lnTo>
                      <a:pt x="4541" y="1622"/>
                    </a:lnTo>
                    <a:lnTo>
                      <a:pt x="4216" y="865"/>
                    </a:lnTo>
                    <a:lnTo>
                      <a:pt x="4087" y="908"/>
                    </a:lnTo>
                    <a:lnTo>
                      <a:pt x="4195" y="1124"/>
                    </a:lnTo>
                    <a:cubicBezTo>
                      <a:pt x="4260" y="1254"/>
                      <a:pt x="4151" y="1276"/>
                      <a:pt x="4130" y="1341"/>
                    </a:cubicBezTo>
                    <a:lnTo>
                      <a:pt x="4324" y="1643"/>
                    </a:lnTo>
                    <a:lnTo>
                      <a:pt x="4238" y="1752"/>
                    </a:lnTo>
                    <a:lnTo>
                      <a:pt x="3979" y="1470"/>
                    </a:lnTo>
                    <a:lnTo>
                      <a:pt x="3827" y="1600"/>
                    </a:lnTo>
                    <a:cubicBezTo>
                      <a:pt x="3741" y="1427"/>
                      <a:pt x="3741" y="1470"/>
                      <a:pt x="3524" y="1406"/>
                    </a:cubicBezTo>
                    <a:lnTo>
                      <a:pt x="3351" y="1687"/>
                    </a:lnTo>
                    <a:cubicBezTo>
                      <a:pt x="3287" y="1752"/>
                      <a:pt x="3200" y="1730"/>
                      <a:pt x="3114" y="1643"/>
                    </a:cubicBezTo>
                    <a:cubicBezTo>
                      <a:pt x="2984" y="1643"/>
                      <a:pt x="2897" y="1622"/>
                      <a:pt x="2854" y="1535"/>
                    </a:cubicBezTo>
                    <a:lnTo>
                      <a:pt x="2422" y="1470"/>
                    </a:lnTo>
                    <a:cubicBezTo>
                      <a:pt x="2400" y="1341"/>
                      <a:pt x="2357" y="1319"/>
                      <a:pt x="2249" y="1319"/>
                    </a:cubicBezTo>
                    <a:lnTo>
                      <a:pt x="2184" y="1211"/>
                    </a:lnTo>
                    <a:lnTo>
                      <a:pt x="2119" y="1189"/>
                    </a:lnTo>
                    <a:lnTo>
                      <a:pt x="2076" y="1103"/>
                    </a:lnTo>
                    <a:cubicBezTo>
                      <a:pt x="2032" y="1189"/>
                      <a:pt x="2054" y="1276"/>
                      <a:pt x="2097" y="1362"/>
                    </a:cubicBezTo>
                    <a:cubicBezTo>
                      <a:pt x="2141" y="1427"/>
                      <a:pt x="2076" y="1557"/>
                      <a:pt x="1946" y="1730"/>
                    </a:cubicBezTo>
                    <a:cubicBezTo>
                      <a:pt x="1816" y="1795"/>
                      <a:pt x="1795" y="1860"/>
                      <a:pt x="1881" y="2033"/>
                    </a:cubicBezTo>
                    <a:cubicBezTo>
                      <a:pt x="1881" y="2184"/>
                      <a:pt x="1881" y="2335"/>
                      <a:pt x="1838" y="2465"/>
                    </a:cubicBezTo>
                    <a:cubicBezTo>
                      <a:pt x="2011" y="2616"/>
                      <a:pt x="1989" y="2703"/>
                      <a:pt x="1730" y="2768"/>
                    </a:cubicBezTo>
                    <a:cubicBezTo>
                      <a:pt x="1643" y="2811"/>
                      <a:pt x="1578" y="2919"/>
                      <a:pt x="1513" y="2962"/>
                    </a:cubicBezTo>
                    <a:cubicBezTo>
                      <a:pt x="1384" y="3006"/>
                      <a:pt x="1340" y="3092"/>
                      <a:pt x="1297" y="3265"/>
                    </a:cubicBezTo>
                    <a:cubicBezTo>
                      <a:pt x="1297" y="3330"/>
                      <a:pt x="1254" y="3395"/>
                      <a:pt x="1211" y="3460"/>
                    </a:cubicBezTo>
                    <a:lnTo>
                      <a:pt x="1297" y="3503"/>
                    </a:lnTo>
                    <a:lnTo>
                      <a:pt x="1449" y="3546"/>
                    </a:lnTo>
                    <a:lnTo>
                      <a:pt x="1946" y="3243"/>
                    </a:lnTo>
                    <a:lnTo>
                      <a:pt x="1881" y="3503"/>
                    </a:lnTo>
                    <a:cubicBezTo>
                      <a:pt x="1881" y="3568"/>
                      <a:pt x="1903" y="3611"/>
                      <a:pt x="1946" y="3611"/>
                    </a:cubicBezTo>
                    <a:lnTo>
                      <a:pt x="1968" y="3741"/>
                    </a:lnTo>
                    <a:lnTo>
                      <a:pt x="2076" y="3762"/>
                    </a:lnTo>
                    <a:lnTo>
                      <a:pt x="2076" y="3827"/>
                    </a:lnTo>
                    <a:lnTo>
                      <a:pt x="2184" y="3892"/>
                    </a:lnTo>
                    <a:lnTo>
                      <a:pt x="2054" y="4044"/>
                    </a:lnTo>
                    <a:lnTo>
                      <a:pt x="1903" y="4065"/>
                    </a:lnTo>
                    <a:lnTo>
                      <a:pt x="1730" y="3719"/>
                    </a:lnTo>
                    <a:lnTo>
                      <a:pt x="1730" y="3611"/>
                    </a:lnTo>
                    <a:lnTo>
                      <a:pt x="1319" y="3525"/>
                    </a:lnTo>
                    <a:lnTo>
                      <a:pt x="1232" y="3676"/>
                    </a:lnTo>
                    <a:lnTo>
                      <a:pt x="1103" y="3633"/>
                    </a:lnTo>
                    <a:lnTo>
                      <a:pt x="1016" y="3784"/>
                    </a:lnTo>
                    <a:cubicBezTo>
                      <a:pt x="930" y="3741"/>
                      <a:pt x="821" y="3741"/>
                      <a:pt x="757" y="3654"/>
                    </a:cubicBezTo>
                    <a:lnTo>
                      <a:pt x="778" y="3827"/>
                    </a:lnTo>
                    <a:lnTo>
                      <a:pt x="670" y="3827"/>
                    </a:lnTo>
                    <a:lnTo>
                      <a:pt x="627" y="3654"/>
                    </a:lnTo>
                    <a:lnTo>
                      <a:pt x="540" y="3654"/>
                    </a:lnTo>
                    <a:lnTo>
                      <a:pt x="432" y="3719"/>
                    </a:lnTo>
                    <a:cubicBezTo>
                      <a:pt x="346" y="3633"/>
                      <a:pt x="216" y="3611"/>
                      <a:pt x="151" y="3438"/>
                    </a:cubicBezTo>
                    <a:lnTo>
                      <a:pt x="43" y="3243"/>
                    </a:lnTo>
                    <a:cubicBezTo>
                      <a:pt x="65" y="3157"/>
                      <a:pt x="86" y="3071"/>
                      <a:pt x="108" y="2984"/>
                    </a:cubicBezTo>
                    <a:cubicBezTo>
                      <a:pt x="0" y="2508"/>
                      <a:pt x="130" y="2270"/>
                      <a:pt x="454" y="2249"/>
                    </a:cubicBezTo>
                    <a:cubicBezTo>
                      <a:pt x="540" y="2249"/>
                      <a:pt x="497" y="2119"/>
                      <a:pt x="540" y="2054"/>
                    </a:cubicBezTo>
                    <a:cubicBezTo>
                      <a:pt x="562" y="1968"/>
                      <a:pt x="584" y="1903"/>
                      <a:pt x="649" y="1860"/>
                    </a:cubicBezTo>
                    <a:lnTo>
                      <a:pt x="519" y="1838"/>
                    </a:lnTo>
                    <a:lnTo>
                      <a:pt x="540" y="779"/>
                    </a:lnTo>
                    <a:lnTo>
                      <a:pt x="2638" y="714"/>
                    </a:lnTo>
                    <a:lnTo>
                      <a:pt x="2638" y="627"/>
                    </a:lnTo>
                    <a:lnTo>
                      <a:pt x="2659" y="303"/>
                    </a:lnTo>
                    <a:lnTo>
                      <a:pt x="2832" y="108"/>
                    </a:lnTo>
                    <a:lnTo>
                      <a:pt x="2789" y="87"/>
                    </a:lnTo>
                    <a:lnTo>
                      <a:pt x="2811" y="0"/>
                    </a:lnTo>
                    <a:lnTo>
                      <a:pt x="3070" y="130"/>
                    </a:lnTo>
                    <a:lnTo>
                      <a:pt x="3092" y="43"/>
                    </a:lnTo>
                    <a:lnTo>
                      <a:pt x="3308" y="108"/>
                    </a:lnTo>
                    <a:lnTo>
                      <a:pt x="3719" y="281"/>
                    </a:lnTo>
                    <a:lnTo>
                      <a:pt x="3784" y="195"/>
                    </a:lnTo>
                    <a:lnTo>
                      <a:pt x="4065" y="108"/>
                    </a:lnTo>
                    <a:lnTo>
                      <a:pt x="4497" y="151"/>
                    </a:lnTo>
                    <a:lnTo>
                      <a:pt x="4606" y="238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76" name="Group 52"/>
            <p:cNvGrpSpPr>
              <a:grpSpLocks/>
            </p:cNvGrpSpPr>
            <p:nvPr/>
          </p:nvGrpSpPr>
          <p:grpSpPr bwMode="auto">
            <a:xfrm>
              <a:off x="2281" y="3256"/>
              <a:ext cx="1948" cy="879"/>
              <a:chOff x="2281" y="3256"/>
              <a:chExt cx="1948" cy="879"/>
            </a:xfrm>
          </p:grpSpPr>
          <p:sp>
            <p:nvSpPr>
              <p:cNvPr id="1077" name="Freeform 53"/>
              <p:cNvSpPr>
                <a:spLocks/>
              </p:cNvSpPr>
              <p:nvPr/>
            </p:nvSpPr>
            <p:spPr bwMode="auto">
              <a:xfrm>
                <a:off x="2281" y="3256"/>
                <a:ext cx="1948" cy="879"/>
              </a:xfrm>
              <a:custGeom>
                <a:avLst/>
                <a:gdLst/>
                <a:ahLst/>
                <a:cxnLst>
                  <a:cxn ang="0">
                    <a:pos x="10682" y="4152"/>
                  </a:cxn>
                  <a:cxn ang="0">
                    <a:pos x="10466" y="3979"/>
                  </a:cxn>
                  <a:cxn ang="0">
                    <a:pos x="9601" y="3893"/>
                  </a:cxn>
                  <a:cxn ang="0">
                    <a:pos x="9039" y="4066"/>
                  </a:cxn>
                  <a:cxn ang="0">
                    <a:pos x="8909" y="4239"/>
                  </a:cxn>
                  <a:cxn ang="0">
                    <a:pos x="8087" y="3893"/>
                  </a:cxn>
                  <a:cxn ang="0">
                    <a:pos x="7655" y="3763"/>
                  </a:cxn>
                  <a:cxn ang="0">
                    <a:pos x="7612" y="3936"/>
                  </a:cxn>
                  <a:cxn ang="0">
                    <a:pos x="7093" y="3676"/>
                  </a:cxn>
                  <a:cxn ang="0">
                    <a:pos x="7049" y="3849"/>
                  </a:cxn>
                  <a:cxn ang="0">
                    <a:pos x="7136" y="3893"/>
                  </a:cxn>
                  <a:cxn ang="0">
                    <a:pos x="6790" y="4282"/>
                  </a:cxn>
                  <a:cxn ang="0">
                    <a:pos x="6747" y="4931"/>
                  </a:cxn>
                  <a:cxn ang="0">
                    <a:pos x="6747" y="5104"/>
                  </a:cxn>
                  <a:cxn ang="0">
                    <a:pos x="2552" y="5233"/>
                  </a:cxn>
                  <a:cxn ang="0">
                    <a:pos x="2638" y="3720"/>
                  </a:cxn>
                  <a:cxn ang="0">
                    <a:pos x="2508" y="3720"/>
                  </a:cxn>
                  <a:cxn ang="0">
                    <a:pos x="2508" y="3849"/>
                  </a:cxn>
                  <a:cxn ang="0">
                    <a:pos x="43" y="3893"/>
                  </a:cxn>
                  <a:cxn ang="0">
                    <a:pos x="0" y="2379"/>
                  </a:cxn>
                  <a:cxn ang="0">
                    <a:pos x="216" y="2336"/>
                  </a:cxn>
                  <a:cxn ang="0">
                    <a:pos x="216" y="2163"/>
                  </a:cxn>
                  <a:cxn ang="0">
                    <a:pos x="433" y="2033"/>
                  </a:cxn>
                  <a:cxn ang="0">
                    <a:pos x="995" y="2292"/>
                  </a:cxn>
                  <a:cxn ang="0">
                    <a:pos x="1989" y="2292"/>
                  </a:cxn>
                  <a:cxn ang="0">
                    <a:pos x="2292" y="2076"/>
                  </a:cxn>
                  <a:cxn ang="0">
                    <a:pos x="2552" y="1471"/>
                  </a:cxn>
                  <a:cxn ang="0">
                    <a:pos x="3244" y="1341"/>
                  </a:cxn>
                  <a:cxn ang="0">
                    <a:pos x="3546" y="1341"/>
                  </a:cxn>
                  <a:cxn ang="0">
                    <a:pos x="3806" y="1600"/>
                  </a:cxn>
                  <a:cxn ang="0">
                    <a:pos x="4498" y="1125"/>
                  </a:cxn>
                  <a:cxn ang="0">
                    <a:pos x="5233" y="1427"/>
                  </a:cxn>
                  <a:cxn ang="0">
                    <a:pos x="5752" y="1514"/>
                  </a:cxn>
                  <a:cxn ang="0">
                    <a:pos x="6141" y="995"/>
                  </a:cxn>
                  <a:cxn ang="0">
                    <a:pos x="6574" y="606"/>
                  </a:cxn>
                  <a:cxn ang="0">
                    <a:pos x="7352" y="606"/>
                  </a:cxn>
                  <a:cxn ang="0">
                    <a:pos x="8130" y="735"/>
                  </a:cxn>
                  <a:cxn ang="0">
                    <a:pos x="8866" y="822"/>
                  </a:cxn>
                  <a:cxn ang="0">
                    <a:pos x="9860" y="1254"/>
                  </a:cxn>
                  <a:cxn ang="0">
                    <a:pos x="10639" y="822"/>
                  </a:cxn>
                  <a:cxn ang="0">
                    <a:pos x="10855" y="1471"/>
                  </a:cxn>
                  <a:cxn ang="0">
                    <a:pos x="10985" y="2984"/>
                  </a:cxn>
                  <a:cxn ang="0">
                    <a:pos x="11287" y="2984"/>
                  </a:cxn>
                  <a:cxn ang="0">
                    <a:pos x="11633" y="3157"/>
                  </a:cxn>
                  <a:cxn ang="0">
                    <a:pos x="11633" y="3547"/>
                  </a:cxn>
                  <a:cxn ang="0">
                    <a:pos x="11158" y="3676"/>
                  </a:cxn>
                  <a:cxn ang="0">
                    <a:pos x="10942" y="4282"/>
                  </a:cxn>
                  <a:cxn ang="0">
                    <a:pos x="10725" y="4152"/>
                  </a:cxn>
                  <a:cxn ang="0">
                    <a:pos x="10682" y="4152"/>
                  </a:cxn>
                </a:cxnLst>
                <a:rect l="0" t="0" r="r" b="b"/>
                <a:pathLst>
                  <a:path w="11633" h="5233">
                    <a:moveTo>
                      <a:pt x="10682" y="4152"/>
                    </a:moveTo>
                    <a:lnTo>
                      <a:pt x="10466" y="3979"/>
                    </a:lnTo>
                    <a:lnTo>
                      <a:pt x="9601" y="3893"/>
                    </a:lnTo>
                    <a:lnTo>
                      <a:pt x="9039" y="4066"/>
                    </a:lnTo>
                    <a:lnTo>
                      <a:pt x="8909" y="4239"/>
                    </a:lnTo>
                    <a:lnTo>
                      <a:pt x="8087" y="3893"/>
                    </a:lnTo>
                    <a:lnTo>
                      <a:pt x="7655" y="3763"/>
                    </a:lnTo>
                    <a:lnTo>
                      <a:pt x="7612" y="3936"/>
                    </a:lnTo>
                    <a:lnTo>
                      <a:pt x="7093" y="3676"/>
                    </a:lnTo>
                    <a:lnTo>
                      <a:pt x="7049" y="3849"/>
                    </a:lnTo>
                    <a:lnTo>
                      <a:pt x="7136" y="3893"/>
                    </a:lnTo>
                    <a:lnTo>
                      <a:pt x="6790" y="4282"/>
                    </a:lnTo>
                    <a:lnTo>
                      <a:pt x="6747" y="4931"/>
                    </a:lnTo>
                    <a:lnTo>
                      <a:pt x="6747" y="5104"/>
                    </a:lnTo>
                    <a:lnTo>
                      <a:pt x="2552" y="5233"/>
                    </a:lnTo>
                    <a:lnTo>
                      <a:pt x="2638" y="3720"/>
                    </a:lnTo>
                    <a:lnTo>
                      <a:pt x="2508" y="3720"/>
                    </a:lnTo>
                    <a:lnTo>
                      <a:pt x="2508" y="3849"/>
                    </a:lnTo>
                    <a:lnTo>
                      <a:pt x="43" y="3893"/>
                    </a:lnTo>
                    <a:lnTo>
                      <a:pt x="0" y="2379"/>
                    </a:lnTo>
                    <a:lnTo>
                      <a:pt x="216" y="2336"/>
                    </a:lnTo>
                    <a:lnTo>
                      <a:pt x="216" y="2163"/>
                    </a:lnTo>
                    <a:cubicBezTo>
                      <a:pt x="216" y="1990"/>
                      <a:pt x="303" y="1990"/>
                      <a:pt x="433" y="2033"/>
                    </a:cubicBezTo>
                    <a:cubicBezTo>
                      <a:pt x="606" y="2119"/>
                      <a:pt x="606" y="2336"/>
                      <a:pt x="995" y="2292"/>
                    </a:cubicBezTo>
                    <a:lnTo>
                      <a:pt x="1989" y="2292"/>
                    </a:lnTo>
                    <a:cubicBezTo>
                      <a:pt x="2119" y="2249"/>
                      <a:pt x="2206" y="2206"/>
                      <a:pt x="2292" y="2076"/>
                    </a:cubicBezTo>
                    <a:cubicBezTo>
                      <a:pt x="2249" y="1860"/>
                      <a:pt x="2335" y="1644"/>
                      <a:pt x="2552" y="1471"/>
                    </a:cubicBezTo>
                    <a:lnTo>
                      <a:pt x="3244" y="1341"/>
                    </a:lnTo>
                    <a:lnTo>
                      <a:pt x="3546" y="1341"/>
                    </a:lnTo>
                    <a:lnTo>
                      <a:pt x="3806" y="1600"/>
                    </a:lnTo>
                    <a:lnTo>
                      <a:pt x="4498" y="1125"/>
                    </a:lnTo>
                    <a:cubicBezTo>
                      <a:pt x="4887" y="1038"/>
                      <a:pt x="5146" y="1125"/>
                      <a:pt x="5233" y="1427"/>
                    </a:cubicBezTo>
                    <a:lnTo>
                      <a:pt x="5752" y="1514"/>
                    </a:lnTo>
                    <a:lnTo>
                      <a:pt x="6141" y="995"/>
                    </a:lnTo>
                    <a:cubicBezTo>
                      <a:pt x="6098" y="389"/>
                      <a:pt x="6055" y="346"/>
                      <a:pt x="6574" y="606"/>
                    </a:cubicBezTo>
                    <a:cubicBezTo>
                      <a:pt x="6833" y="606"/>
                      <a:pt x="6876" y="0"/>
                      <a:pt x="7352" y="606"/>
                    </a:cubicBezTo>
                    <a:lnTo>
                      <a:pt x="8130" y="735"/>
                    </a:lnTo>
                    <a:cubicBezTo>
                      <a:pt x="8217" y="346"/>
                      <a:pt x="8779" y="606"/>
                      <a:pt x="8866" y="822"/>
                    </a:cubicBezTo>
                    <a:lnTo>
                      <a:pt x="9860" y="1254"/>
                    </a:lnTo>
                    <a:cubicBezTo>
                      <a:pt x="10293" y="1341"/>
                      <a:pt x="10293" y="779"/>
                      <a:pt x="10639" y="822"/>
                    </a:cubicBezTo>
                    <a:cubicBezTo>
                      <a:pt x="10769" y="822"/>
                      <a:pt x="10855" y="952"/>
                      <a:pt x="10855" y="1471"/>
                    </a:cubicBezTo>
                    <a:lnTo>
                      <a:pt x="10985" y="2984"/>
                    </a:lnTo>
                    <a:lnTo>
                      <a:pt x="11287" y="2984"/>
                    </a:lnTo>
                    <a:cubicBezTo>
                      <a:pt x="11331" y="3157"/>
                      <a:pt x="11460" y="3201"/>
                      <a:pt x="11633" y="3157"/>
                    </a:cubicBezTo>
                    <a:lnTo>
                      <a:pt x="11633" y="3547"/>
                    </a:lnTo>
                    <a:lnTo>
                      <a:pt x="11158" y="3676"/>
                    </a:lnTo>
                    <a:lnTo>
                      <a:pt x="10942" y="4282"/>
                    </a:lnTo>
                    <a:cubicBezTo>
                      <a:pt x="10812" y="4282"/>
                      <a:pt x="10812" y="4152"/>
                      <a:pt x="10725" y="4152"/>
                    </a:cubicBezTo>
                    <a:cubicBezTo>
                      <a:pt x="10725" y="4152"/>
                      <a:pt x="10682" y="4152"/>
                      <a:pt x="10682" y="4152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8" name="Freeform 54" descr="Точечные ромбики"/>
              <p:cNvSpPr>
                <a:spLocks/>
              </p:cNvSpPr>
              <p:nvPr/>
            </p:nvSpPr>
            <p:spPr bwMode="auto">
              <a:xfrm>
                <a:off x="2281" y="3263"/>
                <a:ext cx="1948" cy="872"/>
              </a:xfrm>
              <a:custGeom>
                <a:avLst/>
                <a:gdLst/>
                <a:ahLst/>
                <a:cxnLst>
                  <a:cxn ang="0">
                    <a:pos x="10682" y="4152"/>
                  </a:cxn>
                  <a:cxn ang="0">
                    <a:pos x="10466" y="3979"/>
                  </a:cxn>
                  <a:cxn ang="0">
                    <a:pos x="9601" y="3893"/>
                  </a:cxn>
                  <a:cxn ang="0">
                    <a:pos x="9039" y="4066"/>
                  </a:cxn>
                  <a:cxn ang="0">
                    <a:pos x="8909" y="4239"/>
                  </a:cxn>
                  <a:cxn ang="0">
                    <a:pos x="8087" y="3893"/>
                  </a:cxn>
                  <a:cxn ang="0">
                    <a:pos x="7655" y="3763"/>
                  </a:cxn>
                  <a:cxn ang="0">
                    <a:pos x="7612" y="3936"/>
                  </a:cxn>
                  <a:cxn ang="0">
                    <a:pos x="7093" y="3676"/>
                  </a:cxn>
                  <a:cxn ang="0">
                    <a:pos x="7049" y="3849"/>
                  </a:cxn>
                  <a:cxn ang="0">
                    <a:pos x="7136" y="3893"/>
                  </a:cxn>
                  <a:cxn ang="0">
                    <a:pos x="6790" y="4282"/>
                  </a:cxn>
                  <a:cxn ang="0">
                    <a:pos x="6747" y="4931"/>
                  </a:cxn>
                  <a:cxn ang="0">
                    <a:pos x="6747" y="5104"/>
                  </a:cxn>
                  <a:cxn ang="0">
                    <a:pos x="2552" y="5233"/>
                  </a:cxn>
                  <a:cxn ang="0">
                    <a:pos x="2638" y="3720"/>
                  </a:cxn>
                  <a:cxn ang="0">
                    <a:pos x="2508" y="3720"/>
                  </a:cxn>
                  <a:cxn ang="0">
                    <a:pos x="2508" y="3849"/>
                  </a:cxn>
                  <a:cxn ang="0">
                    <a:pos x="43" y="3893"/>
                  </a:cxn>
                  <a:cxn ang="0">
                    <a:pos x="0" y="2379"/>
                  </a:cxn>
                  <a:cxn ang="0">
                    <a:pos x="216" y="2336"/>
                  </a:cxn>
                  <a:cxn ang="0">
                    <a:pos x="216" y="2163"/>
                  </a:cxn>
                  <a:cxn ang="0">
                    <a:pos x="433" y="2033"/>
                  </a:cxn>
                  <a:cxn ang="0">
                    <a:pos x="995" y="2292"/>
                  </a:cxn>
                  <a:cxn ang="0">
                    <a:pos x="1989" y="2292"/>
                  </a:cxn>
                  <a:cxn ang="0">
                    <a:pos x="2292" y="2076"/>
                  </a:cxn>
                  <a:cxn ang="0">
                    <a:pos x="2552" y="1471"/>
                  </a:cxn>
                  <a:cxn ang="0">
                    <a:pos x="3244" y="1341"/>
                  </a:cxn>
                  <a:cxn ang="0">
                    <a:pos x="3546" y="1341"/>
                  </a:cxn>
                  <a:cxn ang="0">
                    <a:pos x="3806" y="1600"/>
                  </a:cxn>
                  <a:cxn ang="0">
                    <a:pos x="4498" y="1125"/>
                  </a:cxn>
                  <a:cxn ang="0">
                    <a:pos x="5233" y="1427"/>
                  </a:cxn>
                  <a:cxn ang="0">
                    <a:pos x="5752" y="1514"/>
                  </a:cxn>
                  <a:cxn ang="0">
                    <a:pos x="6141" y="995"/>
                  </a:cxn>
                  <a:cxn ang="0">
                    <a:pos x="6574" y="606"/>
                  </a:cxn>
                  <a:cxn ang="0">
                    <a:pos x="7352" y="606"/>
                  </a:cxn>
                  <a:cxn ang="0">
                    <a:pos x="8130" y="735"/>
                  </a:cxn>
                  <a:cxn ang="0">
                    <a:pos x="8866" y="822"/>
                  </a:cxn>
                  <a:cxn ang="0">
                    <a:pos x="9860" y="1254"/>
                  </a:cxn>
                  <a:cxn ang="0">
                    <a:pos x="10639" y="822"/>
                  </a:cxn>
                  <a:cxn ang="0">
                    <a:pos x="10855" y="1471"/>
                  </a:cxn>
                  <a:cxn ang="0">
                    <a:pos x="10985" y="2984"/>
                  </a:cxn>
                  <a:cxn ang="0">
                    <a:pos x="11287" y="2984"/>
                  </a:cxn>
                  <a:cxn ang="0">
                    <a:pos x="11633" y="3157"/>
                  </a:cxn>
                  <a:cxn ang="0">
                    <a:pos x="11633" y="3547"/>
                  </a:cxn>
                  <a:cxn ang="0">
                    <a:pos x="11158" y="3676"/>
                  </a:cxn>
                  <a:cxn ang="0">
                    <a:pos x="10942" y="4282"/>
                  </a:cxn>
                  <a:cxn ang="0">
                    <a:pos x="10725" y="4152"/>
                  </a:cxn>
                  <a:cxn ang="0">
                    <a:pos x="10682" y="4152"/>
                  </a:cxn>
                </a:cxnLst>
                <a:rect l="0" t="0" r="r" b="b"/>
                <a:pathLst>
                  <a:path w="11633" h="5233">
                    <a:moveTo>
                      <a:pt x="10682" y="4152"/>
                    </a:moveTo>
                    <a:lnTo>
                      <a:pt x="10466" y="3979"/>
                    </a:lnTo>
                    <a:lnTo>
                      <a:pt x="9601" y="3893"/>
                    </a:lnTo>
                    <a:lnTo>
                      <a:pt x="9039" y="4066"/>
                    </a:lnTo>
                    <a:lnTo>
                      <a:pt x="8909" y="4239"/>
                    </a:lnTo>
                    <a:lnTo>
                      <a:pt x="8087" y="3893"/>
                    </a:lnTo>
                    <a:lnTo>
                      <a:pt x="7655" y="3763"/>
                    </a:lnTo>
                    <a:lnTo>
                      <a:pt x="7612" y="3936"/>
                    </a:lnTo>
                    <a:lnTo>
                      <a:pt x="7093" y="3676"/>
                    </a:lnTo>
                    <a:lnTo>
                      <a:pt x="7049" y="3849"/>
                    </a:lnTo>
                    <a:lnTo>
                      <a:pt x="7136" y="3893"/>
                    </a:lnTo>
                    <a:lnTo>
                      <a:pt x="6790" y="4282"/>
                    </a:lnTo>
                    <a:lnTo>
                      <a:pt x="6747" y="4931"/>
                    </a:lnTo>
                    <a:lnTo>
                      <a:pt x="6747" y="5104"/>
                    </a:lnTo>
                    <a:lnTo>
                      <a:pt x="2552" y="5233"/>
                    </a:lnTo>
                    <a:lnTo>
                      <a:pt x="2638" y="3720"/>
                    </a:lnTo>
                    <a:lnTo>
                      <a:pt x="2508" y="3720"/>
                    </a:lnTo>
                    <a:lnTo>
                      <a:pt x="2508" y="3849"/>
                    </a:lnTo>
                    <a:lnTo>
                      <a:pt x="43" y="3893"/>
                    </a:lnTo>
                    <a:lnTo>
                      <a:pt x="0" y="2379"/>
                    </a:lnTo>
                    <a:lnTo>
                      <a:pt x="216" y="2336"/>
                    </a:lnTo>
                    <a:lnTo>
                      <a:pt x="216" y="2163"/>
                    </a:lnTo>
                    <a:cubicBezTo>
                      <a:pt x="216" y="1990"/>
                      <a:pt x="303" y="1990"/>
                      <a:pt x="433" y="2033"/>
                    </a:cubicBezTo>
                    <a:cubicBezTo>
                      <a:pt x="606" y="2119"/>
                      <a:pt x="606" y="2336"/>
                      <a:pt x="995" y="2292"/>
                    </a:cubicBezTo>
                    <a:lnTo>
                      <a:pt x="1989" y="2292"/>
                    </a:lnTo>
                    <a:cubicBezTo>
                      <a:pt x="2119" y="2249"/>
                      <a:pt x="2206" y="2206"/>
                      <a:pt x="2292" y="2076"/>
                    </a:cubicBezTo>
                    <a:cubicBezTo>
                      <a:pt x="2249" y="1860"/>
                      <a:pt x="2335" y="1644"/>
                      <a:pt x="2552" y="1471"/>
                    </a:cubicBezTo>
                    <a:lnTo>
                      <a:pt x="3244" y="1341"/>
                    </a:lnTo>
                    <a:lnTo>
                      <a:pt x="3546" y="1341"/>
                    </a:lnTo>
                    <a:lnTo>
                      <a:pt x="3806" y="1600"/>
                    </a:lnTo>
                    <a:lnTo>
                      <a:pt x="4498" y="1125"/>
                    </a:lnTo>
                    <a:cubicBezTo>
                      <a:pt x="4887" y="1038"/>
                      <a:pt x="5146" y="1125"/>
                      <a:pt x="5233" y="1427"/>
                    </a:cubicBezTo>
                    <a:lnTo>
                      <a:pt x="5752" y="1514"/>
                    </a:lnTo>
                    <a:lnTo>
                      <a:pt x="6141" y="995"/>
                    </a:lnTo>
                    <a:cubicBezTo>
                      <a:pt x="6098" y="389"/>
                      <a:pt x="6055" y="346"/>
                      <a:pt x="6574" y="606"/>
                    </a:cubicBezTo>
                    <a:cubicBezTo>
                      <a:pt x="6833" y="606"/>
                      <a:pt x="6876" y="0"/>
                      <a:pt x="7352" y="606"/>
                    </a:cubicBezTo>
                    <a:lnTo>
                      <a:pt x="8130" y="735"/>
                    </a:lnTo>
                    <a:cubicBezTo>
                      <a:pt x="8217" y="346"/>
                      <a:pt x="8779" y="606"/>
                      <a:pt x="8866" y="822"/>
                    </a:cubicBezTo>
                    <a:lnTo>
                      <a:pt x="9860" y="1254"/>
                    </a:lnTo>
                    <a:cubicBezTo>
                      <a:pt x="10293" y="1341"/>
                      <a:pt x="10293" y="779"/>
                      <a:pt x="10639" y="822"/>
                    </a:cubicBezTo>
                    <a:cubicBezTo>
                      <a:pt x="10769" y="822"/>
                      <a:pt x="10855" y="952"/>
                      <a:pt x="10855" y="1471"/>
                    </a:cubicBezTo>
                    <a:lnTo>
                      <a:pt x="10985" y="2984"/>
                    </a:lnTo>
                    <a:lnTo>
                      <a:pt x="11287" y="2984"/>
                    </a:lnTo>
                    <a:cubicBezTo>
                      <a:pt x="11331" y="3157"/>
                      <a:pt x="11460" y="3201"/>
                      <a:pt x="11633" y="3157"/>
                    </a:cubicBezTo>
                    <a:lnTo>
                      <a:pt x="11633" y="3547"/>
                    </a:lnTo>
                    <a:lnTo>
                      <a:pt x="11158" y="3676"/>
                    </a:lnTo>
                    <a:lnTo>
                      <a:pt x="10942" y="4282"/>
                    </a:lnTo>
                    <a:cubicBezTo>
                      <a:pt x="10812" y="4282"/>
                      <a:pt x="10812" y="4152"/>
                      <a:pt x="10725" y="4152"/>
                    </a:cubicBezTo>
                    <a:cubicBezTo>
                      <a:pt x="10725" y="4152"/>
                      <a:pt x="10682" y="4152"/>
                      <a:pt x="10682" y="4152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79" name="Group 55"/>
            <p:cNvGrpSpPr>
              <a:grpSpLocks/>
            </p:cNvGrpSpPr>
            <p:nvPr/>
          </p:nvGrpSpPr>
          <p:grpSpPr bwMode="auto">
            <a:xfrm>
              <a:off x="341" y="-268"/>
              <a:ext cx="1274" cy="1352"/>
              <a:chOff x="341" y="-268"/>
              <a:chExt cx="1274" cy="1352"/>
            </a:xfrm>
          </p:grpSpPr>
          <p:sp>
            <p:nvSpPr>
              <p:cNvPr id="1080" name="Freeform 56" descr="Точечные ромбики"/>
              <p:cNvSpPr>
                <a:spLocks/>
              </p:cNvSpPr>
              <p:nvPr/>
            </p:nvSpPr>
            <p:spPr bwMode="auto">
              <a:xfrm>
                <a:off x="341" y="-268"/>
                <a:ext cx="1274" cy="1352"/>
              </a:xfrm>
              <a:custGeom>
                <a:avLst/>
                <a:gdLst/>
                <a:ahLst/>
                <a:cxnLst>
                  <a:cxn ang="0">
                    <a:pos x="1038" y="14011"/>
                  </a:cxn>
                  <a:cxn ang="0">
                    <a:pos x="865" y="12627"/>
                  </a:cxn>
                  <a:cxn ang="0">
                    <a:pos x="433" y="12022"/>
                  </a:cxn>
                  <a:cxn ang="0">
                    <a:pos x="1384" y="11157"/>
                  </a:cxn>
                  <a:cxn ang="0">
                    <a:pos x="1730" y="10465"/>
                  </a:cxn>
                  <a:cxn ang="0">
                    <a:pos x="1644" y="9860"/>
                  </a:cxn>
                  <a:cxn ang="0">
                    <a:pos x="952" y="9081"/>
                  </a:cxn>
                  <a:cxn ang="0">
                    <a:pos x="433" y="8476"/>
                  </a:cxn>
                  <a:cxn ang="0">
                    <a:pos x="173" y="8303"/>
                  </a:cxn>
                  <a:cxn ang="0">
                    <a:pos x="1730" y="6141"/>
                  </a:cxn>
                  <a:cxn ang="0">
                    <a:pos x="2162" y="5535"/>
                  </a:cxn>
                  <a:cxn ang="0">
                    <a:pos x="2162" y="5362"/>
                  </a:cxn>
                  <a:cxn ang="0">
                    <a:pos x="2768" y="4930"/>
                  </a:cxn>
                  <a:cxn ang="0">
                    <a:pos x="3200" y="3373"/>
                  </a:cxn>
                  <a:cxn ang="0">
                    <a:pos x="3460" y="3114"/>
                  </a:cxn>
                  <a:cxn ang="0">
                    <a:pos x="4151" y="3027"/>
                  </a:cxn>
                  <a:cxn ang="0">
                    <a:pos x="4151" y="2681"/>
                  </a:cxn>
                  <a:cxn ang="0">
                    <a:pos x="5016" y="2595"/>
                  </a:cxn>
                  <a:cxn ang="0">
                    <a:pos x="5276" y="2768"/>
                  </a:cxn>
                  <a:cxn ang="0">
                    <a:pos x="8389" y="260"/>
                  </a:cxn>
                  <a:cxn ang="0">
                    <a:pos x="9340" y="606"/>
                  </a:cxn>
                  <a:cxn ang="0">
                    <a:pos x="9945" y="87"/>
                  </a:cxn>
                  <a:cxn ang="0">
                    <a:pos x="10551" y="173"/>
                  </a:cxn>
                  <a:cxn ang="0">
                    <a:pos x="10897" y="606"/>
                  </a:cxn>
                  <a:cxn ang="0">
                    <a:pos x="11070" y="606"/>
                  </a:cxn>
                  <a:cxn ang="0">
                    <a:pos x="11415" y="433"/>
                  </a:cxn>
                  <a:cxn ang="0">
                    <a:pos x="11934" y="692"/>
                  </a:cxn>
                  <a:cxn ang="0">
                    <a:pos x="12886" y="865"/>
                  </a:cxn>
                  <a:cxn ang="0">
                    <a:pos x="13404" y="1643"/>
                  </a:cxn>
                  <a:cxn ang="0">
                    <a:pos x="12799" y="2768"/>
                  </a:cxn>
                  <a:cxn ang="0">
                    <a:pos x="12713" y="3806"/>
                  </a:cxn>
                  <a:cxn ang="0">
                    <a:pos x="12107" y="4411"/>
                  </a:cxn>
                  <a:cxn ang="0">
                    <a:pos x="12626" y="4497"/>
                  </a:cxn>
                  <a:cxn ang="0">
                    <a:pos x="12799" y="4930"/>
                  </a:cxn>
                  <a:cxn ang="0">
                    <a:pos x="12367" y="5189"/>
                  </a:cxn>
                  <a:cxn ang="0">
                    <a:pos x="12626" y="5622"/>
                  </a:cxn>
                  <a:cxn ang="0">
                    <a:pos x="12453" y="6227"/>
                  </a:cxn>
                  <a:cxn ang="0">
                    <a:pos x="11761" y="6227"/>
                  </a:cxn>
                  <a:cxn ang="0">
                    <a:pos x="11329" y="6746"/>
                  </a:cxn>
                  <a:cxn ang="0">
                    <a:pos x="12107" y="7870"/>
                  </a:cxn>
                  <a:cxn ang="0">
                    <a:pos x="10983" y="8822"/>
                  </a:cxn>
                  <a:cxn ang="0">
                    <a:pos x="11502" y="9427"/>
                  </a:cxn>
                  <a:cxn ang="0">
                    <a:pos x="11415" y="10033"/>
                  </a:cxn>
                  <a:cxn ang="0">
                    <a:pos x="13664" y="11676"/>
                  </a:cxn>
                  <a:cxn ang="0">
                    <a:pos x="15220" y="11503"/>
                  </a:cxn>
                  <a:cxn ang="0">
                    <a:pos x="14356" y="12973"/>
                  </a:cxn>
                  <a:cxn ang="0">
                    <a:pos x="11329" y="13406"/>
                  </a:cxn>
                  <a:cxn ang="0">
                    <a:pos x="9772" y="16087"/>
                  </a:cxn>
                  <a:cxn ang="0">
                    <a:pos x="8648" y="15395"/>
                  </a:cxn>
                  <a:cxn ang="0">
                    <a:pos x="7178" y="15827"/>
                  </a:cxn>
                  <a:cxn ang="0">
                    <a:pos x="6573" y="15481"/>
                  </a:cxn>
                  <a:cxn ang="0">
                    <a:pos x="6313" y="14789"/>
                  </a:cxn>
                  <a:cxn ang="0">
                    <a:pos x="5881" y="14617"/>
                  </a:cxn>
                  <a:cxn ang="0">
                    <a:pos x="5708" y="14357"/>
                  </a:cxn>
                  <a:cxn ang="0">
                    <a:pos x="5276" y="13579"/>
                  </a:cxn>
                  <a:cxn ang="0">
                    <a:pos x="4497" y="13492"/>
                  </a:cxn>
                  <a:cxn ang="0">
                    <a:pos x="3287" y="13492"/>
                  </a:cxn>
                  <a:cxn ang="0">
                    <a:pos x="1038" y="14011"/>
                  </a:cxn>
                </a:cxnLst>
                <a:rect l="0" t="0" r="r" b="b"/>
                <a:pathLst>
                  <a:path w="15220" h="16087">
                    <a:moveTo>
                      <a:pt x="1038" y="14011"/>
                    </a:moveTo>
                    <a:cubicBezTo>
                      <a:pt x="1125" y="13579"/>
                      <a:pt x="1211" y="13060"/>
                      <a:pt x="865" y="12627"/>
                    </a:cubicBezTo>
                    <a:cubicBezTo>
                      <a:pt x="692" y="12454"/>
                      <a:pt x="606" y="12281"/>
                      <a:pt x="433" y="12022"/>
                    </a:cubicBezTo>
                    <a:cubicBezTo>
                      <a:pt x="0" y="11071"/>
                      <a:pt x="1038" y="11416"/>
                      <a:pt x="1384" y="11157"/>
                    </a:cubicBezTo>
                    <a:cubicBezTo>
                      <a:pt x="1557" y="10984"/>
                      <a:pt x="1816" y="10725"/>
                      <a:pt x="1730" y="10465"/>
                    </a:cubicBezTo>
                    <a:cubicBezTo>
                      <a:pt x="1557" y="10465"/>
                      <a:pt x="1211" y="10119"/>
                      <a:pt x="1644" y="9860"/>
                    </a:cubicBezTo>
                    <a:cubicBezTo>
                      <a:pt x="2335" y="9687"/>
                      <a:pt x="1816" y="8822"/>
                      <a:pt x="952" y="9081"/>
                    </a:cubicBezTo>
                    <a:cubicBezTo>
                      <a:pt x="779" y="8649"/>
                      <a:pt x="260" y="8735"/>
                      <a:pt x="433" y="8476"/>
                    </a:cubicBezTo>
                    <a:lnTo>
                      <a:pt x="173" y="8303"/>
                    </a:lnTo>
                    <a:lnTo>
                      <a:pt x="1730" y="6141"/>
                    </a:lnTo>
                    <a:cubicBezTo>
                      <a:pt x="2335" y="6227"/>
                      <a:pt x="2422" y="6227"/>
                      <a:pt x="2162" y="5535"/>
                    </a:cubicBezTo>
                    <a:lnTo>
                      <a:pt x="2162" y="5362"/>
                    </a:lnTo>
                    <a:lnTo>
                      <a:pt x="2768" y="4930"/>
                    </a:lnTo>
                    <a:cubicBezTo>
                      <a:pt x="2854" y="4238"/>
                      <a:pt x="3114" y="3979"/>
                      <a:pt x="3200" y="3373"/>
                    </a:cubicBezTo>
                    <a:lnTo>
                      <a:pt x="3460" y="3114"/>
                    </a:lnTo>
                    <a:lnTo>
                      <a:pt x="4151" y="3027"/>
                    </a:lnTo>
                    <a:lnTo>
                      <a:pt x="4151" y="2681"/>
                    </a:lnTo>
                    <a:lnTo>
                      <a:pt x="5016" y="2595"/>
                    </a:lnTo>
                    <a:lnTo>
                      <a:pt x="5276" y="2768"/>
                    </a:lnTo>
                    <a:cubicBezTo>
                      <a:pt x="6227" y="1903"/>
                      <a:pt x="7265" y="1124"/>
                      <a:pt x="8389" y="260"/>
                    </a:cubicBezTo>
                    <a:cubicBezTo>
                      <a:pt x="8735" y="0"/>
                      <a:pt x="8908" y="606"/>
                      <a:pt x="9340" y="606"/>
                    </a:cubicBezTo>
                    <a:cubicBezTo>
                      <a:pt x="9686" y="606"/>
                      <a:pt x="9772" y="260"/>
                      <a:pt x="9945" y="87"/>
                    </a:cubicBezTo>
                    <a:lnTo>
                      <a:pt x="10551" y="173"/>
                    </a:lnTo>
                    <a:lnTo>
                      <a:pt x="10897" y="606"/>
                    </a:lnTo>
                    <a:lnTo>
                      <a:pt x="11070" y="606"/>
                    </a:lnTo>
                    <a:lnTo>
                      <a:pt x="11415" y="433"/>
                    </a:lnTo>
                    <a:cubicBezTo>
                      <a:pt x="11588" y="519"/>
                      <a:pt x="11761" y="606"/>
                      <a:pt x="11934" y="692"/>
                    </a:cubicBezTo>
                    <a:cubicBezTo>
                      <a:pt x="12367" y="951"/>
                      <a:pt x="12626" y="951"/>
                      <a:pt x="12886" y="865"/>
                    </a:cubicBezTo>
                    <a:cubicBezTo>
                      <a:pt x="13059" y="1124"/>
                      <a:pt x="13318" y="1384"/>
                      <a:pt x="13404" y="1643"/>
                    </a:cubicBezTo>
                    <a:cubicBezTo>
                      <a:pt x="13231" y="2076"/>
                      <a:pt x="13059" y="2508"/>
                      <a:pt x="12799" y="2768"/>
                    </a:cubicBezTo>
                    <a:cubicBezTo>
                      <a:pt x="12713" y="3114"/>
                      <a:pt x="12713" y="3460"/>
                      <a:pt x="12713" y="3806"/>
                    </a:cubicBezTo>
                    <a:cubicBezTo>
                      <a:pt x="12540" y="3979"/>
                      <a:pt x="12280" y="4152"/>
                      <a:pt x="12107" y="4411"/>
                    </a:cubicBezTo>
                    <a:cubicBezTo>
                      <a:pt x="12280" y="4411"/>
                      <a:pt x="12453" y="4497"/>
                      <a:pt x="12626" y="4497"/>
                    </a:cubicBezTo>
                    <a:cubicBezTo>
                      <a:pt x="12713" y="4670"/>
                      <a:pt x="12713" y="4757"/>
                      <a:pt x="12799" y="4930"/>
                    </a:cubicBezTo>
                    <a:cubicBezTo>
                      <a:pt x="12626" y="5016"/>
                      <a:pt x="12540" y="5103"/>
                      <a:pt x="12367" y="5189"/>
                    </a:cubicBezTo>
                    <a:cubicBezTo>
                      <a:pt x="12453" y="5362"/>
                      <a:pt x="12540" y="5535"/>
                      <a:pt x="12626" y="5622"/>
                    </a:cubicBezTo>
                    <a:cubicBezTo>
                      <a:pt x="12540" y="5795"/>
                      <a:pt x="12453" y="6054"/>
                      <a:pt x="12453" y="6227"/>
                    </a:cubicBezTo>
                    <a:cubicBezTo>
                      <a:pt x="12194" y="6227"/>
                      <a:pt x="12021" y="6227"/>
                      <a:pt x="11761" y="6227"/>
                    </a:cubicBezTo>
                    <a:cubicBezTo>
                      <a:pt x="11675" y="6400"/>
                      <a:pt x="11502" y="6573"/>
                      <a:pt x="11329" y="6746"/>
                    </a:cubicBezTo>
                    <a:cubicBezTo>
                      <a:pt x="11588" y="7092"/>
                      <a:pt x="11848" y="7525"/>
                      <a:pt x="12107" y="7870"/>
                    </a:cubicBezTo>
                    <a:cubicBezTo>
                      <a:pt x="11675" y="8216"/>
                      <a:pt x="11329" y="8476"/>
                      <a:pt x="10983" y="8822"/>
                    </a:cubicBezTo>
                    <a:cubicBezTo>
                      <a:pt x="11156" y="8995"/>
                      <a:pt x="11329" y="9254"/>
                      <a:pt x="11502" y="9427"/>
                    </a:cubicBezTo>
                    <a:cubicBezTo>
                      <a:pt x="11415" y="9687"/>
                      <a:pt x="11415" y="9860"/>
                      <a:pt x="11415" y="10033"/>
                    </a:cubicBezTo>
                    <a:cubicBezTo>
                      <a:pt x="12540" y="10206"/>
                      <a:pt x="13491" y="10638"/>
                      <a:pt x="13664" y="11676"/>
                    </a:cubicBezTo>
                    <a:cubicBezTo>
                      <a:pt x="13837" y="12022"/>
                      <a:pt x="14615" y="11762"/>
                      <a:pt x="15220" y="11503"/>
                    </a:cubicBezTo>
                    <a:cubicBezTo>
                      <a:pt x="14788" y="11935"/>
                      <a:pt x="14615" y="12541"/>
                      <a:pt x="14356" y="12973"/>
                    </a:cubicBezTo>
                    <a:cubicBezTo>
                      <a:pt x="13404" y="13146"/>
                      <a:pt x="12280" y="13233"/>
                      <a:pt x="11329" y="13406"/>
                    </a:cubicBezTo>
                    <a:cubicBezTo>
                      <a:pt x="10205" y="13925"/>
                      <a:pt x="10291" y="14789"/>
                      <a:pt x="9772" y="16087"/>
                    </a:cubicBezTo>
                    <a:cubicBezTo>
                      <a:pt x="9254" y="15049"/>
                      <a:pt x="8908" y="14876"/>
                      <a:pt x="8648" y="15395"/>
                    </a:cubicBezTo>
                    <a:cubicBezTo>
                      <a:pt x="8389" y="15568"/>
                      <a:pt x="7870" y="15741"/>
                      <a:pt x="7178" y="15827"/>
                    </a:cubicBezTo>
                    <a:cubicBezTo>
                      <a:pt x="6832" y="15914"/>
                      <a:pt x="6659" y="15741"/>
                      <a:pt x="6573" y="15481"/>
                    </a:cubicBezTo>
                    <a:cubicBezTo>
                      <a:pt x="6486" y="15308"/>
                      <a:pt x="6400" y="15049"/>
                      <a:pt x="6313" y="14789"/>
                    </a:cubicBezTo>
                    <a:cubicBezTo>
                      <a:pt x="6227" y="14617"/>
                      <a:pt x="6054" y="14617"/>
                      <a:pt x="5881" y="14617"/>
                    </a:cubicBezTo>
                    <a:cubicBezTo>
                      <a:pt x="5708" y="14703"/>
                      <a:pt x="5708" y="14444"/>
                      <a:pt x="5708" y="14357"/>
                    </a:cubicBezTo>
                    <a:cubicBezTo>
                      <a:pt x="6313" y="14011"/>
                      <a:pt x="5967" y="13146"/>
                      <a:pt x="5276" y="13579"/>
                    </a:cubicBezTo>
                    <a:cubicBezTo>
                      <a:pt x="5016" y="13752"/>
                      <a:pt x="4757" y="13665"/>
                      <a:pt x="4497" y="13492"/>
                    </a:cubicBezTo>
                    <a:cubicBezTo>
                      <a:pt x="4238" y="14011"/>
                      <a:pt x="3805" y="14011"/>
                      <a:pt x="3287" y="13492"/>
                    </a:cubicBezTo>
                    <a:cubicBezTo>
                      <a:pt x="2854" y="13579"/>
                      <a:pt x="2854" y="14098"/>
                      <a:pt x="1038" y="14011"/>
                    </a:cubicBez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1" name="Freeform 57" descr="Точечные ромбики"/>
              <p:cNvSpPr>
                <a:spLocks/>
              </p:cNvSpPr>
              <p:nvPr/>
            </p:nvSpPr>
            <p:spPr bwMode="auto">
              <a:xfrm>
                <a:off x="341" y="-268"/>
                <a:ext cx="1274" cy="1352"/>
              </a:xfrm>
              <a:custGeom>
                <a:avLst/>
                <a:gdLst/>
                <a:ahLst/>
                <a:cxnLst>
                  <a:cxn ang="0">
                    <a:pos x="1038" y="14011"/>
                  </a:cxn>
                  <a:cxn ang="0">
                    <a:pos x="865" y="12627"/>
                  </a:cxn>
                  <a:cxn ang="0">
                    <a:pos x="433" y="12022"/>
                  </a:cxn>
                  <a:cxn ang="0">
                    <a:pos x="1384" y="11157"/>
                  </a:cxn>
                  <a:cxn ang="0">
                    <a:pos x="1730" y="10465"/>
                  </a:cxn>
                  <a:cxn ang="0">
                    <a:pos x="1644" y="9860"/>
                  </a:cxn>
                  <a:cxn ang="0">
                    <a:pos x="952" y="9081"/>
                  </a:cxn>
                  <a:cxn ang="0">
                    <a:pos x="433" y="8476"/>
                  </a:cxn>
                  <a:cxn ang="0">
                    <a:pos x="173" y="8303"/>
                  </a:cxn>
                  <a:cxn ang="0">
                    <a:pos x="1730" y="6141"/>
                  </a:cxn>
                  <a:cxn ang="0">
                    <a:pos x="2162" y="5535"/>
                  </a:cxn>
                  <a:cxn ang="0">
                    <a:pos x="2162" y="5362"/>
                  </a:cxn>
                  <a:cxn ang="0">
                    <a:pos x="2768" y="4930"/>
                  </a:cxn>
                  <a:cxn ang="0">
                    <a:pos x="3200" y="3373"/>
                  </a:cxn>
                  <a:cxn ang="0">
                    <a:pos x="3460" y="3114"/>
                  </a:cxn>
                  <a:cxn ang="0">
                    <a:pos x="4151" y="3027"/>
                  </a:cxn>
                  <a:cxn ang="0">
                    <a:pos x="4151" y="2681"/>
                  </a:cxn>
                  <a:cxn ang="0">
                    <a:pos x="5016" y="2595"/>
                  </a:cxn>
                  <a:cxn ang="0">
                    <a:pos x="5276" y="2768"/>
                  </a:cxn>
                  <a:cxn ang="0">
                    <a:pos x="8389" y="260"/>
                  </a:cxn>
                  <a:cxn ang="0">
                    <a:pos x="9340" y="606"/>
                  </a:cxn>
                  <a:cxn ang="0">
                    <a:pos x="9945" y="87"/>
                  </a:cxn>
                  <a:cxn ang="0">
                    <a:pos x="10551" y="173"/>
                  </a:cxn>
                  <a:cxn ang="0">
                    <a:pos x="10897" y="606"/>
                  </a:cxn>
                  <a:cxn ang="0">
                    <a:pos x="11070" y="606"/>
                  </a:cxn>
                  <a:cxn ang="0">
                    <a:pos x="11415" y="433"/>
                  </a:cxn>
                  <a:cxn ang="0">
                    <a:pos x="11934" y="692"/>
                  </a:cxn>
                  <a:cxn ang="0">
                    <a:pos x="12886" y="865"/>
                  </a:cxn>
                  <a:cxn ang="0">
                    <a:pos x="13404" y="1643"/>
                  </a:cxn>
                  <a:cxn ang="0">
                    <a:pos x="12799" y="2768"/>
                  </a:cxn>
                  <a:cxn ang="0">
                    <a:pos x="12713" y="3806"/>
                  </a:cxn>
                  <a:cxn ang="0">
                    <a:pos x="12107" y="4411"/>
                  </a:cxn>
                  <a:cxn ang="0">
                    <a:pos x="12626" y="4497"/>
                  </a:cxn>
                  <a:cxn ang="0">
                    <a:pos x="12799" y="4930"/>
                  </a:cxn>
                  <a:cxn ang="0">
                    <a:pos x="12367" y="5189"/>
                  </a:cxn>
                  <a:cxn ang="0">
                    <a:pos x="12626" y="5622"/>
                  </a:cxn>
                  <a:cxn ang="0">
                    <a:pos x="12453" y="6227"/>
                  </a:cxn>
                  <a:cxn ang="0">
                    <a:pos x="11761" y="6227"/>
                  </a:cxn>
                  <a:cxn ang="0">
                    <a:pos x="11329" y="6746"/>
                  </a:cxn>
                  <a:cxn ang="0">
                    <a:pos x="12107" y="7870"/>
                  </a:cxn>
                  <a:cxn ang="0">
                    <a:pos x="10983" y="8822"/>
                  </a:cxn>
                  <a:cxn ang="0">
                    <a:pos x="11502" y="9427"/>
                  </a:cxn>
                  <a:cxn ang="0">
                    <a:pos x="11415" y="10033"/>
                  </a:cxn>
                  <a:cxn ang="0">
                    <a:pos x="13664" y="11676"/>
                  </a:cxn>
                  <a:cxn ang="0">
                    <a:pos x="15220" y="11503"/>
                  </a:cxn>
                  <a:cxn ang="0">
                    <a:pos x="14356" y="12973"/>
                  </a:cxn>
                  <a:cxn ang="0">
                    <a:pos x="11329" y="13406"/>
                  </a:cxn>
                  <a:cxn ang="0">
                    <a:pos x="9772" y="16087"/>
                  </a:cxn>
                  <a:cxn ang="0">
                    <a:pos x="8648" y="15395"/>
                  </a:cxn>
                  <a:cxn ang="0">
                    <a:pos x="7178" y="15827"/>
                  </a:cxn>
                  <a:cxn ang="0">
                    <a:pos x="6573" y="15481"/>
                  </a:cxn>
                  <a:cxn ang="0">
                    <a:pos x="6313" y="14789"/>
                  </a:cxn>
                  <a:cxn ang="0">
                    <a:pos x="5881" y="14617"/>
                  </a:cxn>
                  <a:cxn ang="0">
                    <a:pos x="5708" y="14357"/>
                  </a:cxn>
                  <a:cxn ang="0">
                    <a:pos x="5276" y="13579"/>
                  </a:cxn>
                  <a:cxn ang="0">
                    <a:pos x="4497" y="13492"/>
                  </a:cxn>
                  <a:cxn ang="0">
                    <a:pos x="3287" y="13492"/>
                  </a:cxn>
                  <a:cxn ang="0">
                    <a:pos x="1038" y="14011"/>
                  </a:cxn>
                </a:cxnLst>
                <a:rect l="0" t="0" r="r" b="b"/>
                <a:pathLst>
                  <a:path w="15220" h="16087">
                    <a:moveTo>
                      <a:pt x="1038" y="14011"/>
                    </a:moveTo>
                    <a:cubicBezTo>
                      <a:pt x="1125" y="13579"/>
                      <a:pt x="1211" y="13060"/>
                      <a:pt x="865" y="12627"/>
                    </a:cubicBezTo>
                    <a:cubicBezTo>
                      <a:pt x="692" y="12454"/>
                      <a:pt x="606" y="12281"/>
                      <a:pt x="433" y="12022"/>
                    </a:cubicBezTo>
                    <a:cubicBezTo>
                      <a:pt x="0" y="11071"/>
                      <a:pt x="1038" y="11416"/>
                      <a:pt x="1384" y="11157"/>
                    </a:cubicBezTo>
                    <a:cubicBezTo>
                      <a:pt x="1557" y="10984"/>
                      <a:pt x="1816" y="10725"/>
                      <a:pt x="1730" y="10465"/>
                    </a:cubicBezTo>
                    <a:cubicBezTo>
                      <a:pt x="1557" y="10465"/>
                      <a:pt x="1211" y="10119"/>
                      <a:pt x="1644" y="9860"/>
                    </a:cubicBezTo>
                    <a:cubicBezTo>
                      <a:pt x="2335" y="9687"/>
                      <a:pt x="1816" y="8822"/>
                      <a:pt x="952" y="9081"/>
                    </a:cubicBezTo>
                    <a:cubicBezTo>
                      <a:pt x="779" y="8649"/>
                      <a:pt x="260" y="8735"/>
                      <a:pt x="433" y="8476"/>
                    </a:cubicBezTo>
                    <a:lnTo>
                      <a:pt x="173" y="8303"/>
                    </a:lnTo>
                    <a:lnTo>
                      <a:pt x="1730" y="6141"/>
                    </a:lnTo>
                    <a:cubicBezTo>
                      <a:pt x="2335" y="6227"/>
                      <a:pt x="2422" y="6227"/>
                      <a:pt x="2162" y="5535"/>
                    </a:cubicBezTo>
                    <a:lnTo>
                      <a:pt x="2162" y="5362"/>
                    </a:lnTo>
                    <a:lnTo>
                      <a:pt x="2768" y="4930"/>
                    </a:lnTo>
                    <a:cubicBezTo>
                      <a:pt x="2854" y="4238"/>
                      <a:pt x="3114" y="3979"/>
                      <a:pt x="3200" y="3373"/>
                    </a:cubicBezTo>
                    <a:lnTo>
                      <a:pt x="3460" y="3114"/>
                    </a:lnTo>
                    <a:lnTo>
                      <a:pt x="4151" y="3027"/>
                    </a:lnTo>
                    <a:lnTo>
                      <a:pt x="4151" y="2681"/>
                    </a:lnTo>
                    <a:lnTo>
                      <a:pt x="5016" y="2595"/>
                    </a:lnTo>
                    <a:lnTo>
                      <a:pt x="5276" y="2768"/>
                    </a:lnTo>
                    <a:cubicBezTo>
                      <a:pt x="6227" y="1903"/>
                      <a:pt x="7265" y="1124"/>
                      <a:pt x="8389" y="260"/>
                    </a:cubicBezTo>
                    <a:cubicBezTo>
                      <a:pt x="8735" y="0"/>
                      <a:pt x="8908" y="606"/>
                      <a:pt x="9340" y="606"/>
                    </a:cubicBezTo>
                    <a:cubicBezTo>
                      <a:pt x="9686" y="606"/>
                      <a:pt x="9772" y="260"/>
                      <a:pt x="9945" y="87"/>
                    </a:cubicBezTo>
                    <a:lnTo>
                      <a:pt x="10551" y="173"/>
                    </a:lnTo>
                    <a:lnTo>
                      <a:pt x="10897" y="606"/>
                    </a:lnTo>
                    <a:lnTo>
                      <a:pt x="11070" y="606"/>
                    </a:lnTo>
                    <a:lnTo>
                      <a:pt x="11415" y="433"/>
                    </a:lnTo>
                    <a:cubicBezTo>
                      <a:pt x="11588" y="519"/>
                      <a:pt x="11761" y="606"/>
                      <a:pt x="11934" y="692"/>
                    </a:cubicBezTo>
                    <a:cubicBezTo>
                      <a:pt x="12367" y="951"/>
                      <a:pt x="12626" y="951"/>
                      <a:pt x="12886" y="865"/>
                    </a:cubicBezTo>
                    <a:cubicBezTo>
                      <a:pt x="13059" y="1124"/>
                      <a:pt x="13318" y="1384"/>
                      <a:pt x="13404" y="1643"/>
                    </a:cubicBezTo>
                    <a:cubicBezTo>
                      <a:pt x="13231" y="2076"/>
                      <a:pt x="13059" y="2508"/>
                      <a:pt x="12799" y="2768"/>
                    </a:cubicBezTo>
                    <a:cubicBezTo>
                      <a:pt x="12713" y="3114"/>
                      <a:pt x="12713" y="3460"/>
                      <a:pt x="12713" y="3806"/>
                    </a:cubicBezTo>
                    <a:cubicBezTo>
                      <a:pt x="12540" y="3979"/>
                      <a:pt x="12280" y="4152"/>
                      <a:pt x="12107" y="4411"/>
                    </a:cubicBezTo>
                    <a:cubicBezTo>
                      <a:pt x="12280" y="4411"/>
                      <a:pt x="12453" y="4497"/>
                      <a:pt x="12626" y="4497"/>
                    </a:cubicBezTo>
                    <a:cubicBezTo>
                      <a:pt x="12713" y="4670"/>
                      <a:pt x="12713" y="4757"/>
                      <a:pt x="12799" y="4930"/>
                    </a:cubicBezTo>
                    <a:cubicBezTo>
                      <a:pt x="12626" y="5016"/>
                      <a:pt x="12540" y="5103"/>
                      <a:pt x="12367" y="5189"/>
                    </a:cubicBezTo>
                    <a:cubicBezTo>
                      <a:pt x="12453" y="5362"/>
                      <a:pt x="12540" y="5535"/>
                      <a:pt x="12626" y="5622"/>
                    </a:cubicBezTo>
                    <a:cubicBezTo>
                      <a:pt x="12540" y="5795"/>
                      <a:pt x="12453" y="6054"/>
                      <a:pt x="12453" y="6227"/>
                    </a:cubicBezTo>
                    <a:cubicBezTo>
                      <a:pt x="12194" y="6227"/>
                      <a:pt x="12021" y="6227"/>
                      <a:pt x="11761" y="6227"/>
                    </a:cubicBezTo>
                    <a:cubicBezTo>
                      <a:pt x="11675" y="6400"/>
                      <a:pt x="11502" y="6573"/>
                      <a:pt x="11329" y="6746"/>
                    </a:cubicBezTo>
                    <a:cubicBezTo>
                      <a:pt x="11588" y="7092"/>
                      <a:pt x="11848" y="7525"/>
                      <a:pt x="12107" y="7870"/>
                    </a:cubicBezTo>
                    <a:cubicBezTo>
                      <a:pt x="11675" y="8216"/>
                      <a:pt x="11329" y="8476"/>
                      <a:pt x="10983" y="8822"/>
                    </a:cubicBezTo>
                    <a:cubicBezTo>
                      <a:pt x="11156" y="8995"/>
                      <a:pt x="11329" y="9254"/>
                      <a:pt x="11502" y="9427"/>
                    </a:cubicBezTo>
                    <a:cubicBezTo>
                      <a:pt x="11415" y="9687"/>
                      <a:pt x="11415" y="9860"/>
                      <a:pt x="11415" y="10033"/>
                    </a:cubicBezTo>
                    <a:cubicBezTo>
                      <a:pt x="12540" y="10206"/>
                      <a:pt x="13491" y="10638"/>
                      <a:pt x="13664" y="11676"/>
                    </a:cubicBezTo>
                    <a:cubicBezTo>
                      <a:pt x="13837" y="12022"/>
                      <a:pt x="14615" y="11762"/>
                      <a:pt x="15220" y="11503"/>
                    </a:cubicBezTo>
                    <a:cubicBezTo>
                      <a:pt x="14788" y="11935"/>
                      <a:pt x="14615" y="12541"/>
                      <a:pt x="14356" y="12973"/>
                    </a:cubicBezTo>
                    <a:cubicBezTo>
                      <a:pt x="13404" y="13146"/>
                      <a:pt x="12280" y="13233"/>
                      <a:pt x="11329" y="13406"/>
                    </a:cubicBezTo>
                    <a:cubicBezTo>
                      <a:pt x="10205" y="13925"/>
                      <a:pt x="10291" y="14789"/>
                      <a:pt x="9772" y="16087"/>
                    </a:cubicBezTo>
                    <a:cubicBezTo>
                      <a:pt x="9254" y="15049"/>
                      <a:pt x="8908" y="14876"/>
                      <a:pt x="8648" y="15395"/>
                    </a:cubicBezTo>
                    <a:cubicBezTo>
                      <a:pt x="8389" y="15568"/>
                      <a:pt x="7870" y="15741"/>
                      <a:pt x="7178" y="15827"/>
                    </a:cubicBezTo>
                    <a:cubicBezTo>
                      <a:pt x="6832" y="15914"/>
                      <a:pt x="6659" y="15741"/>
                      <a:pt x="6573" y="15481"/>
                    </a:cubicBezTo>
                    <a:cubicBezTo>
                      <a:pt x="6486" y="15308"/>
                      <a:pt x="6400" y="15049"/>
                      <a:pt x="6313" y="14789"/>
                    </a:cubicBezTo>
                    <a:cubicBezTo>
                      <a:pt x="6227" y="14617"/>
                      <a:pt x="6054" y="14617"/>
                      <a:pt x="5881" y="14617"/>
                    </a:cubicBezTo>
                    <a:cubicBezTo>
                      <a:pt x="5708" y="14703"/>
                      <a:pt x="5708" y="14444"/>
                      <a:pt x="5708" y="14357"/>
                    </a:cubicBezTo>
                    <a:cubicBezTo>
                      <a:pt x="6313" y="14011"/>
                      <a:pt x="5967" y="13146"/>
                      <a:pt x="5276" y="13579"/>
                    </a:cubicBezTo>
                    <a:cubicBezTo>
                      <a:pt x="5016" y="13752"/>
                      <a:pt x="4757" y="13665"/>
                      <a:pt x="4497" y="13492"/>
                    </a:cubicBezTo>
                    <a:cubicBezTo>
                      <a:pt x="4238" y="14011"/>
                      <a:pt x="3805" y="14011"/>
                      <a:pt x="3287" y="13492"/>
                    </a:cubicBezTo>
                    <a:cubicBezTo>
                      <a:pt x="2854" y="13579"/>
                      <a:pt x="2854" y="14098"/>
                      <a:pt x="1038" y="14011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82" name="Group 58"/>
            <p:cNvGrpSpPr>
              <a:grpSpLocks/>
            </p:cNvGrpSpPr>
            <p:nvPr/>
          </p:nvGrpSpPr>
          <p:grpSpPr bwMode="auto">
            <a:xfrm>
              <a:off x="695" y="1374"/>
              <a:ext cx="1087" cy="1555"/>
              <a:chOff x="695" y="1374"/>
              <a:chExt cx="1087" cy="1555"/>
            </a:xfrm>
          </p:grpSpPr>
          <p:sp>
            <p:nvSpPr>
              <p:cNvPr id="1083" name="Freeform 59" descr="Мелкая сетка"/>
              <p:cNvSpPr>
                <a:spLocks/>
              </p:cNvSpPr>
              <p:nvPr/>
            </p:nvSpPr>
            <p:spPr bwMode="auto">
              <a:xfrm>
                <a:off x="695" y="1374"/>
                <a:ext cx="1087" cy="1555"/>
              </a:xfrm>
              <a:custGeom>
                <a:avLst/>
                <a:gdLst/>
                <a:ahLst/>
                <a:cxnLst>
                  <a:cxn ang="0">
                    <a:pos x="216" y="6618"/>
                  </a:cxn>
                  <a:cxn ang="0">
                    <a:pos x="606" y="6186"/>
                  </a:cxn>
                  <a:cxn ang="0">
                    <a:pos x="1687" y="5969"/>
                  </a:cxn>
                  <a:cxn ang="0">
                    <a:pos x="2033" y="5321"/>
                  </a:cxn>
                  <a:cxn ang="0">
                    <a:pos x="1989" y="4888"/>
                  </a:cxn>
                  <a:cxn ang="0">
                    <a:pos x="1773" y="4542"/>
                  </a:cxn>
                  <a:cxn ang="0">
                    <a:pos x="1427" y="4455"/>
                  </a:cxn>
                  <a:cxn ang="0">
                    <a:pos x="1254" y="4369"/>
                  </a:cxn>
                  <a:cxn ang="0">
                    <a:pos x="1297" y="4153"/>
                  </a:cxn>
                  <a:cxn ang="0">
                    <a:pos x="1168" y="3980"/>
                  </a:cxn>
                  <a:cxn ang="0">
                    <a:pos x="995" y="3936"/>
                  </a:cxn>
                  <a:cxn ang="0">
                    <a:pos x="735" y="3980"/>
                  </a:cxn>
                  <a:cxn ang="0">
                    <a:pos x="562" y="4023"/>
                  </a:cxn>
                  <a:cxn ang="0">
                    <a:pos x="346" y="3893"/>
                  </a:cxn>
                  <a:cxn ang="0">
                    <a:pos x="87" y="3677"/>
                  </a:cxn>
                  <a:cxn ang="0">
                    <a:pos x="0" y="3590"/>
                  </a:cxn>
                  <a:cxn ang="0">
                    <a:pos x="0" y="3461"/>
                  </a:cxn>
                  <a:cxn ang="0">
                    <a:pos x="0" y="3331"/>
                  </a:cxn>
                  <a:cxn ang="0">
                    <a:pos x="173" y="2293"/>
                  </a:cxn>
                  <a:cxn ang="0">
                    <a:pos x="908" y="1211"/>
                  </a:cxn>
                  <a:cxn ang="0">
                    <a:pos x="1038" y="130"/>
                  </a:cxn>
                  <a:cxn ang="0">
                    <a:pos x="1860" y="0"/>
                  </a:cxn>
                  <a:cxn ang="0">
                    <a:pos x="2508" y="606"/>
                  </a:cxn>
                  <a:cxn ang="0">
                    <a:pos x="4281" y="735"/>
                  </a:cxn>
                  <a:cxn ang="0">
                    <a:pos x="4844" y="649"/>
                  </a:cxn>
                  <a:cxn ang="0">
                    <a:pos x="5276" y="692"/>
                  </a:cxn>
                  <a:cxn ang="0">
                    <a:pos x="5968" y="519"/>
                  </a:cxn>
                  <a:cxn ang="0">
                    <a:pos x="6444" y="649"/>
                  </a:cxn>
                  <a:cxn ang="0">
                    <a:pos x="6357" y="1168"/>
                  </a:cxn>
                  <a:cxn ang="0">
                    <a:pos x="6271" y="2033"/>
                  </a:cxn>
                  <a:cxn ang="0">
                    <a:pos x="6141" y="2336"/>
                  </a:cxn>
                  <a:cxn ang="0">
                    <a:pos x="6271" y="3158"/>
                  </a:cxn>
                  <a:cxn ang="0">
                    <a:pos x="5881" y="4326"/>
                  </a:cxn>
                  <a:cxn ang="0">
                    <a:pos x="5319" y="4845"/>
                  </a:cxn>
                  <a:cxn ang="0">
                    <a:pos x="5752" y="4845"/>
                  </a:cxn>
                  <a:cxn ang="0">
                    <a:pos x="5795" y="5926"/>
                  </a:cxn>
                  <a:cxn ang="0">
                    <a:pos x="5795" y="6099"/>
                  </a:cxn>
                  <a:cxn ang="0">
                    <a:pos x="5881" y="6834"/>
                  </a:cxn>
                  <a:cxn ang="0">
                    <a:pos x="6487" y="7354"/>
                  </a:cxn>
                  <a:cxn ang="0">
                    <a:pos x="6487" y="8392"/>
                  </a:cxn>
                  <a:cxn ang="0">
                    <a:pos x="4065" y="9170"/>
                  </a:cxn>
                  <a:cxn ang="0">
                    <a:pos x="3330" y="8997"/>
                  </a:cxn>
                  <a:cxn ang="0">
                    <a:pos x="2465" y="8954"/>
                  </a:cxn>
                  <a:cxn ang="0">
                    <a:pos x="2033" y="8435"/>
                  </a:cxn>
                  <a:cxn ang="0">
                    <a:pos x="1600" y="7959"/>
                  </a:cxn>
                  <a:cxn ang="0">
                    <a:pos x="1297" y="7656"/>
                  </a:cxn>
                  <a:cxn ang="0">
                    <a:pos x="822" y="6964"/>
                  </a:cxn>
                  <a:cxn ang="0">
                    <a:pos x="216" y="6618"/>
                  </a:cxn>
                </a:cxnLst>
                <a:rect l="0" t="0" r="r" b="b"/>
                <a:pathLst>
                  <a:path w="6487" h="9257">
                    <a:moveTo>
                      <a:pt x="216" y="6618"/>
                    </a:moveTo>
                    <a:cubicBezTo>
                      <a:pt x="260" y="6229"/>
                      <a:pt x="476" y="6359"/>
                      <a:pt x="606" y="6186"/>
                    </a:cubicBezTo>
                    <a:cubicBezTo>
                      <a:pt x="908" y="6013"/>
                      <a:pt x="1297" y="5969"/>
                      <a:pt x="1687" y="5969"/>
                    </a:cubicBezTo>
                    <a:cubicBezTo>
                      <a:pt x="2076" y="5883"/>
                      <a:pt x="2076" y="5710"/>
                      <a:pt x="2033" y="5321"/>
                    </a:cubicBezTo>
                    <a:cubicBezTo>
                      <a:pt x="2162" y="5148"/>
                      <a:pt x="2162" y="5018"/>
                      <a:pt x="1989" y="4888"/>
                    </a:cubicBezTo>
                    <a:cubicBezTo>
                      <a:pt x="1946" y="4758"/>
                      <a:pt x="1860" y="4672"/>
                      <a:pt x="1773" y="4542"/>
                    </a:cubicBezTo>
                    <a:cubicBezTo>
                      <a:pt x="1643" y="4412"/>
                      <a:pt x="1557" y="4369"/>
                      <a:pt x="1427" y="4455"/>
                    </a:cubicBezTo>
                    <a:cubicBezTo>
                      <a:pt x="1341" y="4542"/>
                      <a:pt x="1297" y="4455"/>
                      <a:pt x="1254" y="4369"/>
                    </a:cubicBezTo>
                    <a:cubicBezTo>
                      <a:pt x="1211" y="4239"/>
                      <a:pt x="1211" y="4196"/>
                      <a:pt x="1297" y="4153"/>
                    </a:cubicBezTo>
                    <a:cubicBezTo>
                      <a:pt x="1730" y="3980"/>
                      <a:pt x="1514" y="3807"/>
                      <a:pt x="1168" y="3980"/>
                    </a:cubicBezTo>
                    <a:cubicBezTo>
                      <a:pt x="1124" y="3980"/>
                      <a:pt x="1038" y="3980"/>
                      <a:pt x="995" y="3936"/>
                    </a:cubicBezTo>
                    <a:cubicBezTo>
                      <a:pt x="865" y="3850"/>
                      <a:pt x="865" y="3763"/>
                      <a:pt x="735" y="3980"/>
                    </a:cubicBezTo>
                    <a:cubicBezTo>
                      <a:pt x="735" y="4023"/>
                      <a:pt x="649" y="4066"/>
                      <a:pt x="562" y="4023"/>
                    </a:cubicBezTo>
                    <a:cubicBezTo>
                      <a:pt x="476" y="3980"/>
                      <a:pt x="389" y="3980"/>
                      <a:pt x="346" y="3893"/>
                    </a:cubicBezTo>
                    <a:cubicBezTo>
                      <a:pt x="346" y="3677"/>
                      <a:pt x="303" y="3677"/>
                      <a:pt x="87" y="3677"/>
                    </a:cubicBezTo>
                    <a:lnTo>
                      <a:pt x="0" y="3590"/>
                    </a:lnTo>
                    <a:cubicBezTo>
                      <a:pt x="0" y="3547"/>
                      <a:pt x="0" y="3504"/>
                      <a:pt x="0" y="3461"/>
                    </a:cubicBezTo>
                    <a:cubicBezTo>
                      <a:pt x="43" y="3417"/>
                      <a:pt x="43" y="3374"/>
                      <a:pt x="0" y="3331"/>
                    </a:cubicBezTo>
                    <a:cubicBezTo>
                      <a:pt x="43" y="2942"/>
                      <a:pt x="43" y="2639"/>
                      <a:pt x="173" y="2293"/>
                    </a:cubicBezTo>
                    <a:cubicBezTo>
                      <a:pt x="389" y="1557"/>
                      <a:pt x="562" y="1860"/>
                      <a:pt x="908" y="1211"/>
                    </a:cubicBezTo>
                    <a:cubicBezTo>
                      <a:pt x="1168" y="735"/>
                      <a:pt x="1168" y="389"/>
                      <a:pt x="1038" y="130"/>
                    </a:cubicBezTo>
                    <a:cubicBezTo>
                      <a:pt x="1341" y="130"/>
                      <a:pt x="1600" y="43"/>
                      <a:pt x="1860" y="0"/>
                    </a:cubicBezTo>
                    <a:cubicBezTo>
                      <a:pt x="1903" y="433"/>
                      <a:pt x="2076" y="735"/>
                      <a:pt x="2508" y="606"/>
                    </a:cubicBezTo>
                    <a:cubicBezTo>
                      <a:pt x="2595" y="519"/>
                      <a:pt x="3589" y="735"/>
                      <a:pt x="4281" y="735"/>
                    </a:cubicBezTo>
                    <a:cubicBezTo>
                      <a:pt x="4498" y="735"/>
                      <a:pt x="4671" y="735"/>
                      <a:pt x="4844" y="649"/>
                    </a:cubicBezTo>
                    <a:cubicBezTo>
                      <a:pt x="5016" y="606"/>
                      <a:pt x="5103" y="735"/>
                      <a:pt x="5276" y="692"/>
                    </a:cubicBezTo>
                    <a:cubicBezTo>
                      <a:pt x="5449" y="649"/>
                      <a:pt x="5622" y="389"/>
                      <a:pt x="5968" y="519"/>
                    </a:cubicBezTo>
                    <a:cubicBezTo>
                      <a:pt x="6098" y="562"/>
                      <a:pt x="6271" y="606"/>
                      <a:pt x="6444" y="649"/>
                    </a:cubicBezTo>
                    <a:cubicBezTo>
                      <a:pt x="6271" y="735"/>
                      <a:pt x="6271" y="952"/>
                      <a:pt x="6357" y="1168"/>
                    </a:cubicBezTo>
                    <a:cubicBezTo>
                      <a:pt x="6444" y="1428"/>
                      <a:pt x="6314" y="1730"/>
                      <a:pt x="6271" y="2033"/>
                    </a:cubicBezTo>
                    <a:cubicBezTo>
                      <a:pt x="6184" y="2120"/>
                      <a:pt x="6227" y="2163"/>
                      <a:pt x="6141" y="2336"/>
                    </a:cubicBezTo>
                    <a:cubicBezTo>
                      <a:pt x="6227" y="2595"/>
                      <a:pt x="6400" y="2898"/>
                      <a:pt x="6271" y="3158"/>
                    </a:cubicBezTo>
                    <a:cubicBezTo>
                      <a:pt x="6184" y="3634"/>
                      <a:pt x="6098" y="4196"/>
                      <a:pt x="5881" y="4326"/>
                    </a:cubicBezTo>
                    <a:cubicBezTo>
                      <a:pt x="5579" y="4455"/>
                      <a:pt x="5362" y="4542"/>
                      <a:pt x="5319" y="4845"/>
                    </a:cubicBezTo>
                    <a:cubicBezTo>
                      <a:pt x="5492" y="4845"/>
                      <a:pt x="5579" y="4845"/>
                      <a:pt x="5752" y="4845"/>
                    </a:cubicBezTo>
                    <a:cubicBezTo>
                      <a:pt x="5752" y="5191"/>
                      <a:pt x="5795" y="5580"/>
                      <a:pt x="5795" y="5926"/>
                    </a:cubicBezTo>
                    <a:cubicBezTo>
                      <a:pt x="5795" y="5969"/>
                      <a:pt x="5795" y="6099"/>
                      <a:pt x="5795" y="6099"/>
                    </a:cubicBezTo>
                    <a:cubicBezTo>
                      <a:pt x="5579" y="6445"/>
                      <a:pt x="5622" y="6618"/>
                      <a:pt x="5881" y="6834"/>
                    </a:cubicBezTo>
                    <a:cubicBezTo>
                      <a:pt x="6098" y="7008"/>
                      <a:pt x="6271" y="7181"/>
                      <a:pt x="6487" y="7354"/>
                    </a:cubicBezTo>
                    <a:cubicBezTo>
                      <a:pt x="6487" y="7700"/>
                      <a:pt x="6487" y="8046"/>
                      <a:pt x="6487" y="8392"/>
                    </a:cubicBezTo>
                    <a:cubicBezTo>
                      <a:pt x="5579" y="8738"/>
                      <a:pt x="4800" y="8997"/>
                      <a:pt x="4065" y="9170"/>
                    </a:cubicBezTo>
                    <a:cubicBezTo>
                      <a:pt x="3762" y="9170"/>
                      <a:pt x="3546" y="9127"/>
                      <a:pt x="3330" y="8997"/>
                    </a:cubicBezTo>
                    <a:cubicBezTo>
                      <a:pt x="2811" y="9127"/>
                      <a:pt x="2854" y="9257"/>
                      <a:pt x="2465" y="8954"/>
                    </a:cubicBezTo>
                    <a:cubicBezTo>
                      <a:pt x="2076" y="8781"/>
                      <a:pt x="2119" y="9084"/>
                      <a:pt x="2033" y="8435"/>
                    </a:cubicBezTo>
                    <a:cubicBezTo>
                      <a:pt x="1816" y="8262"/>
                      <a:pt x="1687" y="8132"/>
                      <a:pt x="1600" y="7959"/>
                    </a:cubicBezTo>
                    <a:cubicBezTo>
                      <a:pt x="1514" y="7873"/>
                      <a:pt x="1384" y="7743"/>
                      <a:pt x="1297" y="7656"/>
                    </a:cubicBezTo>
                    <a:cubicBezTo>
                      <a:pt x="822" y="7397"/>
                      <a:pt x="1124" y="7181"/>
                      <a:pt x="822" y="6964"/>
                    </a:cubicBezTo>
                    <a:cubicBezTo>
                      <a:pt x="649" y="6834"/>
                      <a:pt x="389" y="6705"/>
                      <a:pt x="216" y="6618"/>
                    </a:cubicBezTo>
                    <a:close/>
                  </a:path>
                </a:pathLst>
              </a:custGeom>
              <a:pattFill prst="smGri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4" name="Freeform 60" descr="Мелкая сетка"/>
              <p:cNvSpPr>
                <a:spLocks/>
              </p:cNvSpPr>
              <p:nvPr/>
            </p:nvSpPr>
            <p:spPr bwMode="auto">
              <a:xfrm>
                <a:off x="695" y="1374"/>
                <a:ext cx="1087" cy="1555"/>
              </a:xfrm>
              <a:custGeom>
                <a:avLst/>
                <a:gdLst/>
                <a:ahLst/>
                <a:cxnLst>
                  <a:cxn ang="0">
                    <a:pos x="216" y="6618"/>
                  </a:cxn>
                  <a:cxn ang="0">
                    <a:pos x="606" y="6186"/>
                  </a:cxn>
                  <a:cxn ang="0">
                    <a:pos x="1687" y="5969"/>
                  </a:cxn>
                  <a:cxn ang="0">
                    <a:pos x="2033" y="5321"/>
                  </a:cxn>
                  <a:cxn ang="0">
                    <a:pos x="1989" y="4888"/>
                  </a:cxn>
                  <a:cxn ang="0">
                    <a:pos x="1773" y="4542"/>
                  </a:cxn>
                  <a:cxn ang="0">
                    <a:pos x="1427" y="4455"/>
                  </a:cxn>
                  <a:cxn ang="0">
                    <a:pos x="1254" y="4369"/>
                  </a:cxn>
                  <a:cxn ang="0">
                    <a:pos x="1297" y="4153"/>
                  </a:cxn>
                  <a:cxn ang="0">
                    <a:pos x="1168" y="3980"/>
                  </a:cxn>
                  <a:cxn ang="0">
                    <a:pos x="995" y="3936"/>
                  </a:cxn>
                  <a:cxn ang="0">
                    <a:pos x="735" y="3980"/>
                  </a:cxn>
                  <a:cxn ang="0">
                    <a:pos x="562" y="4023"/>
                  </a:cxn>
                  <a:cxn ang="0">
                    <a:pos x="346" y="3893"/>
                  </a:cxn>
                  <a:cxn ang="0">
                    <a:pos x="87" y="3677"/>
                  </a:cxn>
                  <a:cxn ang="0">
                    <a:pos x="0" y="3590"/>
                  </a:cxn>
                  <a:cxn ang="0">
                    <a:pos x="0" y="3461"/>
                  </a:cxn>
                  <a:cxn ang="0">
                    <a:pos x="0" y="3331"/>
                  </a:cxn>
                  <a:cxn ang="0">
                    <a:pos x="173" y="2293"/>
                  </a:cxn>
                  <a:cxn ang="0">
                    <a:pos x="908" y="1211"/>
                  </a:cxn>
                  <a:cxn ang="0">
                    <a:pos x="1038" y="130"/>
                  </a:cxn>
                  <a:cxn ang="0">
                    <a:pos x="1860" y="0"/>
                  </a:cxn>
                  <a:cxn ang="0">
                    <a:pos x="2508" y="606"/>
                  </a:cxn>
                  <a:cxn ang="0">
                    <a:pos x="4281" y="735"/>
                  </a:cxn>
                  <a:cxn ang="0">
                    <a:pos x="4844" y="649"/>
                  </a:cxn>
                  <a:cxn ang="0">
                    <a:pos x="5276" y="692"/>
                  </a:cxn>
                  <a:cxn ang="0">
                    <a:pos x="5968" y="519"/>
                  </a:cxn>
                  <a:cxn ang="0">
                    <a:pos x="6444" y="649"/>
                  </a:cxn>
                  <a:cxn ang="0">
                    <a:pos x="6357" y="1168"/>
                  </a:cxn>
                  <a:cxn ang="0">
                    <a:pos x="6271" y="2033"/>
                  </a:cxn>
                  <a:cxn ang="0">
                    <a:pos x="6141" y="2336"/>
                  </a:cxn>
                  <a:cxn ang="0">
                    <a:pos x="6271" y="3158"/>
                  </a:cxn>
                  <a:cxn ang="0">
                    <a:pos x="5881" y="4326"/>
                  </a:cxn>
                  <a:cxn ang="0">
                    <a:pos x="5319" y="4845"/>
                  </a:cxn>
                  <a:cxn ang="0">
                    <a:pos x="5752" y="4845"/>
                  </a:cxn>
                  <a:cxn ang="0">
                    <a:pos x="5795" y="5926"/>
                  </a:cxn>
                  <a:cxn ang="0">
                    <a:pos x="5795" y="6099"/>
                  </a:cxn>
                  <a:cxn ang="0">
                    <a:pos x="5881" y="6834"/>
                  </a:cxn>
                  <a:cxn ang="0">
                    <a:pos x="6487" y="7354"/>
                  </a:cxn>
                  <a:cxn ang="0">
                    <a:pos x="6487" y="8392"/>
                  </a:cxn>
                  <a:cxn ang="0">
                    <a:pos x="4065" y="9170"/>
                  </a:cxn>
                  <a:cxn ang="0">
                    <a:pos x="3330" y="8997"/>
                  </a:cxn>
                  <a:cxn ang="0">
                    <a:pos x="2465" y="8954"/>
                  </a:cxn>
                  <a:cxn ang="0">
                    <a:pos x="2033" y="8435"/>
                  </a:cxn>
                  <a:cxn ang="0">
                    <a:pos x="1600" y="7959"/>
                  </a:cxn>
                  <a:cxn ang="0">
                    <a:pos x="1297" y="7656"/>
                  </a:cxn>
                  <a:cxn ang="0">
                    <a:pos x="822" y="6964"/>
                  </a:cxn>
                  <a:cxn ang="0">
                    <a:pos x="216" y="6618"/>
                  </a:cxn>
                </a:cxnLst>
                <a:rect l="0" t="0" r="r" b="b"/>
                <a:pathLst>
                  <a:path w="6487" h="9257">
                    <a:moveTo>
                      <a:pt x="216" y="6618"/>
                    </a:moveTo>
                    <a:cubicBezTo>
                      <a:pt x="260" y="6229"/>
                      <a:pt x="476" y="6359"/>
                      <a:pt x="606" y="6186"/>
                    </a:cubicBezTo>
                    <a:cubicBezTo>
                      <a:pt x="908" y="6013"/>
                      <a:pt x="1297" y="5969"/>
                      <a:pt x="1687" y="5969"/>
                    </a:cubicBezTo>
                    <a:cubicBezTo>
                      <a:pt x="2076" y="5883"/>
                      <a:pt x="2076" y="5710"/>
                      <a:pt x="2033" y="5321"/>
                    </a:cubicBezTo>
                    <a:cubicBezTo>
                      <a:pt x="2162" y="5148"/>
                      <a:pt x="2162" y="5018"/>
                      <a:pt x="1989" y="4888"/>
                    </a:cubicBezTo>
                    <a:cubicBezTo>
                      <a:pt x="1946" y="4758"/>
                      <a:pt x="1860" y="4672"/>
                      <a:pt x="1773" y="4542"/>
                    </a:cubicBezTo>
                    <a:cubicBezTo>
                      <a:pt x="1643" y="4412"/>
                      <a:pt x="1557" y="4369"/>
                      <a:pt x="1427" y="4455"/>
                    </a:cubicBezTo>
                    <a:cubicBezTo>
                      <a:pt x="1341" y="4542"/>
                      <a:pt x="1297" y="4455"/>
                      <a:pt x="1254" y="4369"/>
                    </a:cubicBezTo>
                    <a:cubicBezTo>
                      <a:pt x="1211" y="4239"/>
                      <a:pt x="1211" y="4196"/>
                      <a:pt x="1297" y="4153"/>
                    </a:cubicBezTo>
                    <a:cubicBezTo>
                      <a:pt x="1730" y="3980"/>
                      <a:pt x="1514" y="3807"/>
                      <a:pt x="1168" y="3980"/>
                    </a:cubicBezTo>
                    <a:cubicBezTo>
                      <a:pt x="1124" y="3980"/>
                      <a:pt x="1038" y="3980"/>
                      <a:pt x="995" y="3936"/>
                    </a:cubicBezTo>
                    <a:cubicBezTo>
                      <a:pt x="865" y="3850"/>
                      <a:pt x="865" y="3763"/>
                      <a:pt x="735" y="3980"/>
                    </a:cubicBezTo>
                    <a:cubicBezTo>
                      <a:pt x="735" y="4023"/>
                      <a:pt x="649" y="4066"/>
                      <a:pt x="562" y="4023"/>
                    </a:cubicBezTo>
                    <a:cubicBezTo>
                      <a:pt x="476" y="3980"/>
                      <a:pt x="389" y="3980"/>
                      <a:pt x="346" y="3893"/>
                    </a:cubicBezTo>
                    <a:cubicBezTo>
                      <a:pt x="346" y="3677"/>
                      <a:pt x="303" y="3677"/>
                      <a:pt x="87" y="3677"/>
                    </a:cubicBezTo>
                    <a:lnTo>
                      <a:pt x="0" y="3590"/>
                    </a:lnTo>
                    <a:cubicBezTo>
                      <a:pt x="0" y="3547"/>
                      <a:pt x="0" y="3504"/>
                      <a:pt x="0" y="3461"/>
                    </a:cubicBezTo>
                    <a:cubicBezTo>
                      <a:pt x="43" y="3417"/>
                      <a:pt x="43" y="3374"/>
                      <a:pt x="0" y="3331"/>
                    </a:cubicBezTo>
                    <a:cubicBezTo>
                      <a:pt x="43" y="2942"/>
                      <a:pt x="43" y="2639"/>
                      <a:pt x="173" y="2293"/>
                    </a:cubicBezTo>
                    <a:cubicBezTo>
                      <a:pt x="389" y="1557"/>
                      <a:pt x="562" y="1860"/>
                      <a:pt x="908" y="1211"/>
                    </a:cubicBezTo>
                    <a:cubicBezTo>
                      <a:pt x="1168" y="735"/>
                      <a:pt x="1168" y="389"/>
                      <a:pt x="1038" y="130"/>
                    </a:cubicBezTo>
                    <a:cubicBezTo>
                      <a:pt x="1341" y="130"/>
                      <a:pt x="1600" y="43"/>
                      <a:pt x="1860" y="0"/>
                    </a:cubicBezTo>
                    <a:cubicBezTo>
                      <a:pt x="1903" y="433"/>
                      <a:pt x="2076" y="735"/>
                      <a:pt x="2508" y="606"/>
                    </a:cubicBezTo>
                    <a:cubicBezTo>
                      <a:pt x="2595" y="519"/>
                      <a:pt x="3589" y="735"/>
                      <a:pt x="4281" y="735"/>
                    </a:cubicBezTo>
                    <a:cubicBezTo>
                      <a:pt x="4498" y="735"/>
                      <a:pt x="4671" y="735"/>
                      <a:pt x="4844" y="649"/>
                    </a:cubicBezTo>
                    <a:cubicBezTo>
                      <a:pt x="5016" y="606"/>
                      <a:pt x="5103" y="735"/>
                      <a:pt x="5276" y="692"/>
                    </a:cubicBezTo>
                    <a:cubicBezTo>
                      <a:pt x="5449" y="649"/>
                      <a:pt x="5622" y="389"/>
                      <a:pt x="5968" y="519"/>
                    </a:cubicBezTo>
                    <a:cubicBezTo>
                      <a:pt x="6098" y="562"/>
                      <a:pt x="6271" y="606"/>
                      <a:pt x="6444" y="649"/>
                    </a:cubicBezTo>
                    <a:cubicBezTo>
                      <a:pt x="6271" y="735"/>
                      <a:pt x="6271" y="952"/>
                      <a:pt x="6357" y="1168"/>
                    </a:cubicBezTo>
                    <a:cubicBezTo>
                      <a:pt x="6444" y="1428"/>
                      <a:pt x="6314" y="1730"/>
                      <a:pt x="6271" y="2033"/>
                    </a:cubicBezTo>
                    <a:cubicBezTo>
                      <a:pt x="6184" y="2120"/>
                      <a:pt x="6227" y="2163"/>
                      <a:pt x="6141" y="2336"/>
                    </a:cubicBezTo>
                    <a:cubicBezTo>
                      <a:pt x="6227" y="2595"/>
                      <a:pt x="6400" y="2898"/>
                      <a:pt x="6271" y="3158"/>
                    </a:cubicBezTo>
                    <a:cubicBezTo>
                      <a:pt x="6184" y="3634"/>
                      <a:pt x="6098" y="4196"/>
                      <a:pt x="5881" y="4326"/>
                    </a:cubicBezTo>
                    <a:cubicBezTo>
                      <a:pt x="5579" y="4455"/>
                      <a:pt x="5362" y="4542"/>
                      <a:pt x="5319" y="4845"/>
                    </a:cubicBezTo>
                    <a:cubicBezTo>
                      <a:pt x="5492" y="4845"/>
                      <a:pt x="5579" y="4845"/>
                      <a:pt x="5752" y="4845"/>
                    </a:cubicBezTo>
                    <a:cubicBezTo>
                      <a:pt x="5752" y="5191"/>
                      <a:pt x="5795" y="5580"/>
                      <a:pt x="5795" y="5926"/>
                    </a:cubicBezTo>
                    <a:cubicBezTo>
                      <a:pt x="5795" y="5969"/>
                      <a:pt x="5795" y="6099"/>
                      <a:pt x="5795" y="6099"/>
                    </a:cubicBezTo>
                    <a:cubicBezTo>
                      <a:pt x="5579" y="6445"/>
                      <a:pt x="5622" y="6618"/>
                      <a:pt x="5881" y="6834"/>
                    </a:cubicBezTo>
                    <a:cubicBezTo>
                      <a:pt x="6098" y="7008"/>
                      <a:pt x="6271" y="7181"/>
                      <a:pt x="6487" y="7354"/>
                    </a:cubicBezTo>
                    <a:cubicBezTo>
                      <a:pt x="6487" y="7700"/>
                      <a:pt x="6487" y="8046"/>
                      <a:pt x="6487" y="8392"/>
                    </a:cubicBezTo>
                    <a:cubicBezTo>
                      <a:pt x="5579" y="8738"/>
                      <a:pt x="4800" y="8997"/>
                      <a:pt x="4065" y="9170"/>
                    </a:cubicBezTo>
                    <a:cubicBezTo>
                      <a:pt x="3762" y="9170"/>
                      <a:pt x="3546" y="9127"/>
                      <a:pt x="3330" y="8997"/>
                    </a:cubicBezTo>
                    <a:cubicBezTo>
                      <a:pt x="2811" y="9127"/>
                      <a:pt x="2854" y="9257"/>
                      <a:pt x="2465" y="8954"/>
                    </a:cubicBezTo>
                    <a:cubicBezTo>
                      <a:pt x="2076" y="8781"/>
                      <a:pt x="2119" y="9084"/>
                      <a:pt x="2033" y="8435"/>
                    </a:cubicBezTo>
                    <a:cubicBezTo>
                      <a:pt x="1816" y="8262"/>
                      <a:pt x="1687" y="8132"/>
                      <a:pt x="1600" y="7959"/>
                    </a:cubicBezTo>
                    <a:cubicBezTo>
                      <a:pt x="1514" y="7873"/>
                      <a:pt x="1384" y="7743"/>
                      <a:pt x="1297" y="7656"/>
                    </a:cubicBezTo>
                    <a:cubicBezTo>
                      <a:pt x="822" y="7397"/>
                      <a:pt x="1124" y="7181"/>
                      <a:pt x="822" y="6964"/>
                    </a:cubicBezTo>
                    <a:cubicBezTo>
                      <a:pt x="649" y="6834"/>
                      <a:pt x="389" y="6705"/>
                      <a:pt x="216" y="6618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85" name="Group 61"/>
            <p:cNvGrpSpPr>
              <a:grpSpLocks/>
            </p:cNvGrpSpPr>
            <p:nvPr/>
          </p:nvGrpSpPr>
          <p:grpSpPr bwMode="auto">
            <a:xfrm>
              <a:off x="841" y="3525"/>
              <a:ext cx="1903" cy="1721"/>
              <a:chOff x="841" y="3525"/>
              <a:chExt cx="1903" cy="1721"/>
            </a:xfrm>
          </p:grpSpPr>
          <p:sp>
            <p:nvSpPr>
              <p:cNvPr id="1086" name="Freeform 62" descr="Мелкая сетка"/>
              <p:cNvSpPr>
                <a:spLocks/>
              </p:cNvSpPr>
              <p:nvPr/>
            </p:nvSpPr>
            <p:spPr bwMode="auto">
              <a:xfrm>
                <a:off x="841" y="3525"/>
                <a:ext cx="1903" cy="1721"/>
              </a:xfrm>
              <a:custGeom>
                <a:avLst/>
                <a:gdLst/>
                <a:ahLst/>
                <a:cxnLst>
                  <a:cxn ang="0">
                    <a:pos x="5080" y="4281"/>
                  </a:cxn>
                  <a:cxn ang="0">
                    <a:pos x="5080" y="4281"/>
                  </a:cxn>
                  <a:cxn ang="0">
                    <a:pos x="4820" y="4303"/>
                  </a:cxn>
                  <a:cxn ang="0">
                    <a:pos x="4820" y="4498"/>
                  </a:cxn>
                  <a:cxn ang="0">
                    <a:pos x="4561" y="4498"/>
                  </a:cxn>
                  <a:cxn ang="0">
                    <a:pos x="4388" y="4584"/>
                  </a:cxn>
                  <a:cxn ang="0">
                    <a:pos x="4237" y="4606"/>
                  </a:cxn>
                  <a:cxn ang="0">
                    <a:pos x="3956" y="4995"/>
                  </a:cxn>
                  <a:cxn ang="0">
                    <a:pos x="3848" y="4844"/>
                  </a:cxn>
                  <a:cxn ang="0">
                    <a:pos x="3805" y="5060"/>
                  </a:cxn>
                  <a:cxn ang="0">
                    <a:pos x="3610" y="5125"/>
                  </a:cxn>
                  <a:cxn ang="0">
                    <a:pos x="3415" y="5082"/>
                  </a:cxn>
                  <a:cxn ang="0">
                    <a:pos x="3372" y="5017"/>
                  </a:cxn>
                  <a:cxn ang="0">
                    <a:pos x="3113" y="4627"/>
                  </a:cxn>
                  <a:cxn ang="0">
                    <a:pos x="2551" y="4627"/>
                  </a:cxn>
                  <a:cxn ang="0">
                    <a:pos x="2205" y="4433"/>
                  </a:cxn>
                  <a:cxn ang="0">
                    <a:pos x="2205" y="4346"/>
                  </a:cxn>
                  <a:cxn ang="0">
                    <a:pos x="1816" y="4217"/>
                  </a:cxn>
                  <a:cxn ang="0">
                    <a:pos x="1816" y="4108"/>
                  </a:cxn>
                  <a:cxn ang="0">
                    <a:pos x="1448" y="3914"/>
                  </a:cxn>
                  <a:cxn ang="0">
                    <a:pos x="1427" y="3784"/>
                  </a:cxn>
                  <a:cxn ang="0">
                    <a:pos x="1103" y="3762"/>
                  </a:cxn>
                  <a:cxn ang="0">
                    <a:pos x="930" y="3568"/>
                  </a:cxn>
                  <a:cxn ang="0">
                    <a:pos x="1059" y="3503"/>
                  </a:cxn>
                  <a:cxn ang="0">
                    <a:pos x="778" y="3373"/>
                  </a:cxn>
                  <a:cxn ang="0">
                    <a:pos x="778" y="3287"/>
                  </a:cxn>
                  <a:cxn ang="0">
                    <a:pos x="843" y="2530"/>
                  </a:cxn>
                  <a:cxn ang="0">
                    <a:pos x="541" y="2162"/>
                  </a:cxn>
                  <a:cxn ang="0">
                    <a:pos x="411" y="2033"/>
                  </a:cxn>
                  <a:cxn ang="0">
                    <a:pos x="411" y="1903"/>
                  </a:cxn>
                  <a:cxn ang="0">
                    <a:pos x="324" y="1860"/>
                  </a:cxn>
                  <a:cxn ang="0">
                    <a:pos x="260" y="1946"/>
                  </a:cxn>
                  <a:cxn ang="0">
                    <a:pos x="0" y="1319"/>
                  </a:cxn>
                  <a:cxn ang="0">
                    <a:pos x="670" y="778"/>
                  </a:cxn>
                  <a:cxn ang="0">
                    <a:pos x="865" y="886"/>
                  </a:cxn>
                  <a:cxn ang="0">
                    <a:pos x="1038" y="540"/>
                  </a:cxn>
                  <a:cxn ang="0">
                    <a:pos x="1211" y="476"/>
                  </a:cxn>
                  <a:cxn ang="0">
                    <a:pos x="1232" y="259"/>
                  </a:cxn>
                  <a:cxn ang="0">
                    <a:pos x="4194" y="0"/>
                  </a:cxn>
                  <a:cxn ang="0">
                    <a:pos x="4280" y="108"/>
                  </a:cxn>
                  <a:cxn ang="0">
                    <a:pos x="4323" y="1146"/>
                  </a:cxn>
                  <a:cxn ang="0">
                    <a:pos x="5555" y="1124"/>
                  </a:cxn>
                  <a:cxn ang="0">
                    <a:pos x="5555" y="1059"/>
                  </a:cxn>
                  <a:cxn ang="0">
                    <a:pos x="5620" y="1059"/>
                  </a:cxn>
                  <a:cxn ang="0">
                    <a:pos x="5577" y="1816"/>
                  </a:cxn>
                  <a:cxn ang="0">
                    <a:pos x="5555" y="2876"/>
                  </a:cxn>
                  <a:cxn ang="0">
                    <a:pos x="5685" y="2897"/>
                  </a:cxn>
                  <a:cxn ang="0">
                    <a:pos x="5577" y="3092"/>
                  </a:cxn>
                  <a:cxn ang="0">
                    <a:pos x="5491" y="3287"/>
                  </a:cxn>
                  <a:cxn ang="0">
                    <a:pos x="5145" y="4022"/>
                  </a:cxn>
                  <a:cxn ang="0">
                    <a:pos x="5080" y="4281"/>
                  </a:cxn>
                </a:cxnLst>
                <a:rect l="0" t="0" r="r" b="b"/>
                <a:pathLst>
                  <a:path w="5685" h="5125">
                    <a:moveTo>
                      <a:pt x="5080" y="4281"/>
                    </a:moveTo>
                    <a:lnTo>
                      <a:pt x="5080" y="4281"/>
                    </a:lnTo>
                    <a:lnTo>
                      <a:pt x="4820" y="4303"/>
                    </a:lnTo>
                    <a:lnTo>
                      <a:pt x="4820" y="4498"/>
                    </a:lnTo>
                    <a:lnTo>
                      <a:pt x="4561" y="4498"/>
                    </a:lnTo>
                    <a:lnTo>
                      <a:pt x="4388" y="4584"/>
                    </a:lnTo>
                    <a:lnTo>
                      <a:pt x="4237" y="4606"/>
                    </a:lnTo>
                    <a:cubicBezTo>
                      <a:pt x="4215" y="4714"/>
                      <a:pt x="4129" y="4865"/>
                      <a:pt x="3956" y="4995"/>
                    </a:cubicBezTo>
                    <a:cubicBezTo>
                      <a:pt x="3934" y="4952"/>
                      <a:pt x="3913" y="4887"/>
                      <a:pt x="3848" y="4844"/>
                    </a:cubicBezTo>
                    <a:cubicBezTo>
                      <a:pt x="3805" y="4909"/>
                      <a:pt x="3826" y="4973"/>
                      <a:pt x="3805" y="5060"/>
                    </a:cubicBezTo>
                    <a:lnTo>
                      <a:pt x="3610" y="5125"/>
                    </a:lnTo>
                    <a:lnTo>
                      <a:pt x="3415" y="5082"/>
                    </a:lnTo>
                    <a:lnTo>
                      <a:pt x="3372" y="5017"/>
                    </a:lnTo>
                    <a:cubicBezTo>
                      <a:pt x="3372" y="4800"/>
                      <a:pt x="3307" y="4757"/>
                      <a:pt x="3113" y="4627"/>
                    </a:cubicBezTo>
                    <a:cubicBezTo>
                      <a:pt x="2767" y="4433"/>
                      <a:pt x="2810" y="4498"/>
                      <a:pt x="2551" y="4627"/>
                    </a:cubicBezTo>
                    <a:lnTo>
                      <a:pt x="2205" y="4433"/>
                    </a:lnTo>
                    <a:lnTo>
                      <a:pt x="2205" y="4346"/>
                    </a:lnTo>
                    <a:lnTo>
                      <a:pt x="1816" y="4217"/>
                    </a:lnTo>
                    <a:lnTo>
                      <a:pt x="1816" y="4108"/>
                    </a:lnTo>
                    <a:cubicBezTo>
                      <a:pt x="1686" y="4065"/>
                      <a:pt x="1556" y="4000"/>
                      <a:pt x="1448" y="3914"/>
                    </a:cubicBezTo>
                    <a:lnTo>
                      <a:pt x="1427" y="3784"/>
                    </a:lnTo>
                    <a:lnTo>
                      <a:pt x="1103" y="3762"/>
                    </a:lnTo>
                    <a:lnTo>
                      <a:pt x="930" y="3568"/>
                    </a:lnTo>
                    <a:lnTo>
                      <a:pt x="1059" y="3503"/>
                    </a:lnTo>
                    <a:lnTo>
                      <a:pt x="778" y="3373"/>
                    </a:lnTo>
                    <a:lnTo>
                      <a:pt x="778" y="3287"/>
                    </a:lnTo>
                    <a:lnTo>
                      <a:pt x="843" y="2530"/>
                    </a:lnTo>
                    <a:lnTo>
                      <a:pt x="541" y="2162"/>
                    </a:lnTo>
                    <a:cubicBezTo>
                      <a:pt x="432" y="2141"/>
                      <a:pt x="389" y="2097"/>
                      <a:pt x="411" y="2033"/>
                    </a:cubicBezTo>
                    <a:lnTo>
                      <a:pt x="411" y="1903"/>
                    </a:lnTo>
                    <a:lnTo>
                      <a:pt x="324" y="1860"/>
                    </a:lnTo>
                    <a:lnTo>
                      <a:pt x="260" y="1946"/>
                    </a:lnTo>
                    <a:cubicBezTo>
                      <a:pt x="43" y="1816"/>
                      <a:pt x="0" y="1578"/>
                      <a:pt x="0" y="1319"/>
                    </a:cubicBezTo>
                    <a:lnTo>
                      <a:pt x="670" y="778"/>
                    </a:lnTo>
                    <a:lnTo>
                      <a:pt x="865" y="886"/>
                    </a:lnTo>
                    <a:lnTo>
                      <a:pt x="1038" y="540"/>
                    </a:lnTo>
                    <a:lnTo>
                      <a:pt x="1211" y="476"/>
                    </a:lnTo>
                    <a:lnTo>
                      <a:pt x="1232" y="259"/>
                    </a:lnTo>
                    <a:lnTo>
                      <a:pt x="4194" y="0"/>
                    </a:lnTo>
                    <a:cubicBezTo>
                      <a:pt x="4215" y="21"/>
                      <a:pt x="4258" y="65"/>
                      <a:pt x="4280" y="108"/>
                    </a:cubicBezTo>
                    <a:lnTo>
                      <a:pt x="4323" y="1146"/>
                    </a:lnTo>
                    <a:lnTo>
                      <a:pt x="5555" y="1124"/>
                    </a:lnTo>
                    <a:lnTo>
                      <a:pt x="5555" y="1059"/>
                    </a:lnTo>
                    <a:lnTo>
                      <a:pt x="5620" y="1059"/>
                    </a:lnTo>
                    <a:lnTo>
                      <a:pt x="5577" y="1816"/>
                    </a:lnTo>
                    <a:lnTo>
                      <a:pt x="5555" y="2876"/>
                    </a:lnTo>
                    <a:lnTo>
                      <a:pt x="5685" y="2897"/>
                    </a:lnTo>
                    <a:cubicBezTo>
                      <a:pt x="5620" y="2941"/>
                      <a:pt x="5599" y="3006"/>
                      <a:pt x="5577" y="3092"/>
                    </a:cubicBezTo>
                    <a:cubicBezTo>
                      <a:pt x="5534" y="3157"/>
                      <a:pt x="5577" y="3287"/>
                      <a:pt x="5491" y="3287"/>
                    </a:cubicBezTo>
                    <a:cubicBezTo>
                      <a:pt x="5166" y="3308"/>
                      <a:pt x="5037" y="3546"/>
                      <a:pt x="5145" y="4022"/>
                    </a:cubicBezTo>
                    <a:cubicBezTo>
                      <a:pt x="5123" y="4108"/>
                      <a:pt x="5102" y="4195"/>
                      <a:pt x="5080" y="4281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7" name="Freeform 63"/>
              <p:cNvSpPr>
                <a:spLocks/>
              </p:cNvSpPr>
              <p:nvPr/>
            </p:nvSpPr>
            <p:spPr bwMode="auto">
              <a:xfrm>
                <a:off x="841" y="3525"/>
                <a:ext cx="1903" cy="1721"/>
              </a:xfrm>
              <a:custGeom>
                <a:avLst/>
                <a:gdLst/>
                <a:ahLst/>
                <a:cxnLst>
                  <a:cxn ang="0">
                    <a:pos x="5080" y="4281"/>
                  </a:cxn>
                  <a:cxn ang="0">
                    <a:pos x="5080" y="4281"/>
                  </a:cxn>
                  <a:cxn ang="0">
                    <a:pos x="4820" y="4303"/>
                  </a:cxn>
                  <a:cxn ang="0">
                    <a:pos x="4820" y="4498"/>
                  </a:cxn>
                  <a:cxn ang="0">
                    <a:pos x="4561" y="4498"/>
                  </a:cxn>
                  <a:cxn ang="0">
                    <a:pos x="4388" y="4584"/>
                  </a:cxn>
                  <a:cxn ang="0">
                    <a:pos x="4237" y="4606"/>
                  </a:cxn>
                  <a:cxn ang="0">
                    <a:pos x="3956" y="4995"/>
                  </a:cxn>
                  <a:cxn ang="0">
                    <a:pos x="3848" y="4844"/>
                  </a:cxn>
                  <a:cxn ang="0">
                    <a:pos x="3805" y="5060"/>
                  </a:cxn>
                  <a:cxn ang="0">
                    <a:pos x="3610" y="5125"/>
                  </a:cxn>
                  <a:cxn ang="0">
                    <a:pos x="3415" y="5082"/>
                  </a:cxn>
                  <a:cxn ang="0">
                    <a:pos x="3372" y="5017"/>
                  </a:cxn>
                  <a:cxn ang="0">
                    <a:pos x="3113" y="4627"/>
                  </a:cxn>
                  <a:cxn ang="0">
                    <a:pos x="2551" y="4627"/>
                  </a:cxn>
                  <a:cxn ang="0">
                    <a:pos x="2205" y="4433"/>
                  </a:cxn>
                  <a:cxn ang="0">
                    <a:pos x="2205" y="4346"/>
                  </a:cxn>
                  <a:cxn ang="0">
                    <a:pos x="1816" y="4217"/>
                  </a:cxn>
                  <a:cxn ang="0">
                    <a:pos x="1816" y="4108"/>
                  </a:cxn>
                  <a:cxn ang="0">
                    <a:pos x="1448" y="3914"/>
                  </a:cxn>
                  <a:cxn ang="0">
                    <a:pos x="1427" y="3784"/>
                  </a:cxn>
                  <a:cxn ang="0">
                    <a:pos x="1103" y="3762"/>
                  </a:cxn>
                  <a:cxn ang="0">
                    <a:pos x="930" y="3568"/>
                  </a:cxn>
                  <a:cxn ang="0">
                    <a:pos x="1059" y="3503"/>
                  </a:cxn>
                  <a:cxn ang="0">
                    <a:pos x="778" y="3373"/>
                  </a:cxn>
                  <a:cxn ang="0">
                    <a:pos x="778" y="3287"/>
                  </a:cxn>
                  <a:cxn ang="0">
                    <a:pos x="843" y="2530"/>
                  </a:cxn>
                  <a:cxn ang="0">
                    <a:pos x="541" y="2162"/>
                  </a:cxn>
                  <a:cxn ang="0">
                    <a:pos x="411" y="2033"/>
                  </a:cxn>
                  <a:cxn ang="0">
                    <a:pos x="411" y="1903"/>
                  </a:cxn>
                  <a:cxn ang="0">
                    <a:pos x="324" y="1860"/>
                  </a:cxn>
                  <a:cxn ang="0">
                    <a:pos x="260" y="1946"/>
                  </a:cxn>
                  <a:cxn ang="0">
                    <a:pos x="0" y="1319"/>
                  </a:cxn>
                  <a:cxn ang="0">
                    <a:pos x="670" y="778"/>
                  </a:cxn>
                  <a:cxn ang="0">
                    <a:pos x="865" y="886"/>
                  </a:cxn>
                  <a:cxn ang="0">
                    <a:pos x="1038" y="540"/>
                  </a:cxn>
                  <a:cxn ang="0">
                    <a:pos x="1211" y="476"/>
                  </a:cxn>
                  <a:cxn ang="0">
                    <a:pos x="1232" y="259"/>
                  </a:cxn>
                  <a:cxn ang="0">
                    <a:pos x="4194" y="0"/>
                  </a:cxn>
                  <a:cxn ang="0">
                    <a:pos x="4280" y="108"/>
                  </a:cxn>
                  <a:cxn ang="0">
                    <a:pos x="4323" y="1146"/>
                  </a:cxn>
                  <a:cxn ang="0">
                    <a:pos x="5555" y="1124"/>
                  </a:cxn>
                  <a:cxn ang="0">
                    <a:pos x="5555" y="1059"/>
                  </a:cxn>
                  <a:cxn ang="0">
                    <a:pos x="5620" y="1059"/>
                  </a:cxn>
                  <a:cxn ang="0">
                    <a:pos x="5577" y="1816"/>
                  </a:cxn>
                  <a:cxn ang="0">
                    <a:pos x="5555" y="2876"/>
                  </a:cxn>
                  <a:cxn ang="0">
                    <a:pos x="5685" y="2897"/>
                  </a:cxn>
                  <a:cxn ang="0">
                    <a:pos x="5577" y="3092"/>
                  </a:cxn>
                  <a:cxn ang="0">
                    <a:pos x="5491" y="3287"/>
                  </a:cxn>
                  <a:cxn ang="0">
                    <a:pos x="5145" y="4022"/>
                  </a:cxn>
                  <a:cxn ang="0">
                    <a:pos x="5080" y="4281"/>
                  </a:cxn>
                </a:cxnLst>
                <a:rect l="0" t="0" r="r" b="b"/>
                <a:pathLst>
                  <a:path w="5685" h="5125">
                    <a:moveTo>
                      <a:pt x="5080" y="4281"/>
                    </a:moveTo>
                    <a:lnTo>
                      <a:pt x="5080" y="4281"/>
                    </a:lnTo>
                    <a:lnTo>
                      <a:pt x="4820" y="4303"/>
                    </a:lnTo>
                    <a:lnTo>
                      <a:pt x="4820" y="4498"/>
                    </a:lnTo>
                    <a:lnTo>
                      <a:pt x="4561" y="4498"/>
                    </a:lnTo>
                    <a:lnTo>
                      <a:pt x="4388" y="4584"/>
                    </a:lnTo>
                    <a:lnTo>
                      <a:pt x="4237" y="4606"/>
                    </a:lnTo>
                    <a:cubicBezTo>
                      <a:pt x="4215" y="4714"/>
                      <a:pt x="4129" y="4865"/>
                      <a:pt x="3956" y="4995"/>
                    </a:cubicBezTo>
                    <a:cubicBezTo>
                      <a:pt x="3934" y="4952"/>
                      <a:pt x="3913" y="4887"/>
                      <a:pt x="3848" y="4844"/>
                    </a:cubicBezTo>
                    <a:cubicBezTo>
                      <a:pt x="3805" y="4909"/>
                      <a:pt x="3826" y="4973"/>
                      <a:pt x="3805" y="5060"/>
                    </a:cubicBezTo>
                    <a:lnTo>
                      <a:pt x="3610" y="5125"/>
                    </a:lnTo>
                    <a:lnTo>
                      <a:pt x="3415" y="5082"/>
                    </a:lnTo>
                    <a:lnTo>
                      <a:pt x="3372" y="5017"/>
                    </a:lnTo>
                    <a:cubicBezTo>
                      <a:pt x="3372" y="4800"/>
                      <a:pt x="3307" y="4757"/>
                      <a:pt x="3113" y="4627"/>
                    </a:cubicBezTo>
                    <a:cubicBezTo>
                      <a:pt x="2767" y="4433"/>
                      <a:pt x="2810" y="4498"/>
                      <a:pt x="2551" y="4627"/>
                    </a:cubicBezTo>
                    <a:lnTo>
                      <a:pt x="2205" y="4433"/>
                    </a:lnTo>
                    <a:lnTo>
                      <a:pt x="2205" y="4346"/>
                    </a:lnTo>
                    <a:lnTo>
                      <a:pt x="1816" y="4217"/>
                    </a:lnTo>
                    <a:lnTo>
                      <a:pt x="1816" y="4108"/>
                    </a:lnTo>
                    <a:cubicBezTo>
                      <a:pt x="1686" y="4065"/>
                      <a:pt x="1556" y="4000"/>
                      <a:pt x="1448" y="3914"/>
                    </a:cubicBezTo>
                    <a:lnTo>
                      <a:pt x="1427" y="3784"/>
                    </a:lnTo>
                    <a:lnTo>
                      <a:pt x="1103" y="3762"/>
                    </a:lnTo>
                    <a:lnTo>
                      <a:pt x="930" y="3568"/>
                    </a:lnTo>
                    <a:lnTo>
                      <a:pt x="1059" y="3503"/>
                    </a:lnTo>
                    <a:lnTo>
                      <a:pt x="778" y="3373"/>
                    </a:lnTo>
                    <a:lnTo>
                      <a:pt x="778" y="3287"/>
                    </a:lnTo>
                    <a:lnTo>
                      <a:pt x="843" y="2530"/>
                    </a:lnTo>
                    <a:lnTo>
                      <a:pt x="541" y="2162"/>
                    </a:lnTo>
                    <a:cubicBezTo>
                      <a:pt x="432" y="2141"/>
                      <a:pt x="389" y="2097"/>
                      <a:pt x="411" y="2033"/>
                    </a:cubicBezTo>
                    <a:lnTo>
                      <a:pt x="411" y="1903"/>
                    </a:lnTo>
                    <a:lnTo>
                      <a:pt x="324" y="1860"/>
                    </a:lnTo>
                    <a:lnTo>
                      <a:pt x="260" y="1946"/>
                    </a:lnTo>
                    <a:cubicBezTo>
                      <a:pt x="43" y="1816"/>
                      <a:pt x="0" y="1578"/>
                      <a:pt x="0" y="1319"/>
                    </a:cubicBezTo>
                    <a:lnTo>
                      <a:pt x="670" y="778"/>
                    </a:lnTo>
                    <a:lnTo>
                      <a:pt x="865" y="886"/>
                    </a:lnTo>
                    <a:lnTo>
                      <a:pt x="1038" y="540"/>
                    </a:lnTo>
                    <a:lnTo>
                      <a:pt x="1211" y="476"/>
                    </a:lnTo>
                    <a:lnTo>
                      <a:pt x="1232" y="259"/>
                    </a:lnTo>
                    <a:lnTo>
                      <a:pt x="4194" y="0"/>
                    </a:lnTo>
                    <a:cubicBezTo>
                      <a:pt x="4215" y="21"/>
                      <a:pt x="4258" y="65"/>
                      <a:pt x="4280" y="108"/>
                    </a:cubicBezTo>
                    <a:lnTo>
                      <a:pt x="4323" y="1146"/>
                    </a:lnTo>
                    <a:lnTo>
                      <a:pt x="5555" y="1124"/>
                    </a:lnTo>
                    <a:lnTo>
                      <a:pt x="5555" y="1059"/>
                    </a:lnTo>
                    <a:lnTo>
                      <a:pt x="5620" y="1059"/>
                    </a:lnTo>
                    <a:lnTo>
                      <a:pt x="5577" y="1816"/>
                    </a:lnTo>
                    <a:lnTo>
                      <a:pt x="5555" y="2876"/>
                    </a:lnTo>
                    <a:lnTo>
                      <a:pt x="5685" y="2897"/>
                    </a:lnTo>
                    <a:cubicBezTo>
                      <a:pt x="5620" y="2941"/>
                      <a:pt x="5599" y="3006"/>
                      <a:pt x="5577" y="3092"/>
                    </a:cubicBezTo>
                    <a:cubicBezTo>
                      <a:pt x="5534" y="3157"/>
                      <a:pt x="5577" y="3287"/>
                      <a:pt x="5491" y="3287"/>
                    </a:cubicBezTo>
                    <a:cubicBezTo>
                      <a:pt x="5166" y="3308"/>
                      <a:pt x="5037" y="3546"/>
                      <a:pt x="5145" y="4022"/>
                    </a:cubicBezTo>
                    <a:cubicBezTo>
                      <a:pt x="5123" y="4108"/>
                      <a:pt x="5102" y="4195"/>
                      <a:pt x="5080" y="4281"/>
                    </a:cubicBezTo>
                    <a:close/>
                  </a:path>
                </a:pathLst>
              </a:custGeom>
              <a:noFill/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3333" y="-155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5" name="Oval 71"/>
            <p:cNvSpPr>
              <a:spLocks noChangeArrowheads="1"/>
            </p:cNvSpPr>
            <p:nvPr/>
          </p:nvSpPr>
          <p:spPr bwMode="auto">
            <a:xfrm>
              <a:off x="3679" y="-333"/>
              <a:ext cx="86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Oval 72"/>
            <p:cNvSpPr>
              <a:spLocks noChangeArrowheads="1"/>
            </p:cNvSpPr>
            <p:nvPr/>
          </p:nvSpPr>
          <p:spPr bwMode="auto">
            <a:xfrm>
              <a:off x="3679" y="-333"/>
              <a:ext cx="86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Oval 73"/>
            <p:cNvSpPr>
              <a:spLocks noChangeArrowheads="1"/>
            </p:cNvSpPr>
            <p:nvPr/>
          </p:nvSpPr>
          <p:spPr bwMode="auto">
            <a:xfrm>
              <a:off x="3229" y="-275"/>
              <a:ext cx="87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Oval 74"/>
            <p:cNvSpPr>
              <a:spLocks noChangeArrowheads="1"/>
            </p:cNvSpPr>
            <p:nvPr/>
          </p:nvSpPr>
          <p:spPr bwMode="auto">
            <a:xfrm>
              <a:off x="3225" y="-271"/>
              <a:ext cx="87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Oval 75"/>
            <p:cNvSpPr>
              <a:spLocks noChangeArrowheads="1"/>
            </p:cNvSpPr>
            <p:nvPr/>
          </p:nvSpPr>
          <p:spPr bwMode="auto">
            <a:xfrm>
              <a:off x="3194" y="626"/>
              <a:ext cx="79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0" name="Oval 76"/>
            <p:cNvSpPr>
              <a:spLocks noChangeArrowheads="1"/>
            </p:cNvSpPr>
            <p:nvPr/>
          </p:nvSpPr>
          <p:spPr bwMode="auto">
            <a:xfrm>
              <a:off x="3194" y="626"/>
              <a:ext cx="79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1" name="Oval 77"/>
            <p:cNvSpPr>
              <a:spLocks noChangeArrowheads="1"/>
            </p:cNvSpPr>
            <p:nvPr/>
          </p:nvSpPr>
          <p:spPr bwMode="auto">
            <a:xfrm>
              <a:off x="4207" y="1258"/>
              <a:ext cx="87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2" name="Oval 78"/>
            <p:cNvSpPr>
              <a:spLocks noChangeArrowheads="1"/>
            </p:cNvSpPr>
            <p:nvPr/>
          </p:nvSpPr>
          <p:spPr bwMode="auto">
            <a:xfrm>
              <a:off x="4207" y="1258"/>
              <a:ext cx="87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3" name="Oval 79"/>
            <p:cNvSpPr>
              <a:spLocks noChangeArrowheads="1"/>
            </p:cNvSpPr>
            <p:nvPr/>
          </p:nvSpPr>
          <p:spPr bwMode="auto">
            <a:xfrm>
              <a:off x="2368" y="2711"/>
              <a:ext cx="87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4" name="Oval 80"/>
            <p:cNvSpPr>
              <a:spLocks noChangeArrowheads="1"/>
            </p:cNvSpPr>
            <p:nvPr/>
          </p:nvSpPr>
          <p:spPr bwMode="auto">
            <a:xfrm>
              <a:off x="2368" y="2711"/>
              <a:ext cx="87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5" name="Oval 81"/>
            <p:cNvSpPr>
              <a:spLocks noChangeArrowheads="1"/>
            </p:cNvSpPr>
            <p:nvPr/>
          </p:nvSpPr>
          <p:spPr bwMode="auto">
            <a:xfrm>
              <a:off x="3584" y="3561"/>
              <a:ext cx="80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6" name="Oval 82"/>
            <p:cNvSpPr>
              <a:spLocks noChangeArrowheads="1"/>
            </p:cNvSpPr>
            <p:nvPr/>
          </p:nvSpPr>
          <p:spPr bwMode="auto">
            <a:xfrm>
              <a:off x="3584" y="3561"/>
              <a:ext cx="80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7" name="Oval 83"/>
            <p:cNvSpPr>
              <a:spLocks noChangeArrowheads="1"/>
            </p:cNvSpPr>
            <p:nvPr/>
          </p:nvSpPr>
          <p:spPr bwMode="auto">
            <a:xfrm>
              <a:off x="3447" y="2835"/>
              <a:ext cx="79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8" name="Oval 84"/>
            <p:cNvSpPr>
              <a:spLocks noChangeArrowheads="1"/>
            </p:cNvSpPr>
            <p:nvPr/>
          </p:nvSpPr>
          <p:spPr bwMode="auto">
            <a:xfrm>
              <a:off x="3447" y="2835"/>
              <a:ext cx="79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9" name="Oval 85"/>
            <p:cNvSpPr>
              <a:spLocks noChangeArrowheads="1"/>
            </p:cNvSpPr>
            <p:nvPr/>
          </p:nvSpPr>
          <p:spPr bwMode="auto">
            <a:xfrm>
              <a:off x="1441" y="4433"/>
              <a:ext cx="80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0" name="Oval 86"/>
            <p:cNvSpPr>
              <a:spLocks noChangeArrowheads="1"/>
            </p:cNvSpPr>
            <p:nvPr/>
          </p:nvSpPr>
          <p:spPr bwMode="auto">
            <a:xfrm>
              <a:off x="1441" y="4433"/>
              <a:ext cx="80" cy="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1" name="Oval 87"/>
            <p:cNvSpPr>
              <a:spLocks noChangeArrowheads="1"/>
            </p:cNvSpPr>
            <p:nvPr/>
          </p:nvSpPr>
          <p:spPr bwMode="auto">
            <a:xfrm>
              <a:off x="4403" y="3198"/>
              <a:ext cx="79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2" name="Oval 88"/>
            <p:cNvSpPr>
              <a:spLocks noChangeArrowheads="1"/>
            </p:cNvSpPr>
            <p:nvPr/>
          </p:nvSpPr>
          <p:spPr bwMode="auto">
            <a:xfrm>
              <a:off x="4403" y="3198"/>
              <a:ext cx="79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3" name="Oval 89"/>
            <p:cNvSpPr>
              <a:spLocks noChangeArrowheads="1"/>
            </p:cNvSpPr>
            <p:nvPr/>
          </p:nvSpPr>
          <p:spPr bwMode="auto">
            <a:xfrm>
              <a:off x="877" y="3125"/>
              <a:ext cx="79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4" name="Oval 90"/>
            <p:cNvSpPr>
              <a:spLocks noChangeArrowheads="1"/>
            </p:cNvSpPr>
            <p:nvPr/>
          </p:nvSpPr>
          <p:spPr bwMode="auto">
            <a:xfrm>
              <a:off x="877" y="3125"/>
              <a:ext cx="79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5" name="Oval 91"/>
            <p:cNvSpPr>
              <a:spLocks noChangeArrowheads="1"/>
            </p:cNvSpPr>
            <p:nvPr/>
          </p:nvSpPr>
          <p:spPr bwMode="auto">
            <a:xfrm>
              <a:off x="1050" y="2021"/>
              <a:ext cx="87" cy="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7" name="Oval 93"/>
            <p:cNvSpPr>
              <a:spLocks noChangeArrowheads="1"/>
            </p:cNvSpPr>
            <p:nvPr/>
          </p:nvSpPr>
          <p:spPr bwMode="auto">
            <a:xfrm>
              <a:off x="573" y="387"/>
              <a:ext cx="79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8" name="Oval 94"/>
            <p:cNvSpPr>
              <a:spLocks noChangeArrowheads="1"/>
            </p:cNvSpPr>
            <p:nvPr/>
          </p:nvSpPr>
          <p:spPr bwMode="auto">
            <a:xfrm>
              <a:off x="573" y="387"/>
              <a:ext cx="79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9" name="Oval 95"/>
            <p:cNvSpPr>
              <a:spLocks noChangeArrowheads="1"/>
            </p:cNvSpPr>
            <p:nvPr/>
          </p:nvSpPr>
          <p:spPr bwMode="auto">
            <a:xfrm>
              <a:off x="478" y="1316"/>
              <a:ext cx="80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0" name="Oval 96"/>
            <p:cNvSpPr>
              <a:spLocks noChangeArrowheads="1"/>
            </p:cNvSpPr>
            <p:nvPr/>
          </p:nvSpPr>
          <p:spPr bwMode="auto">
            <a:xfrm>
              <a:off x="478" y="1316"/>
              <a:ext cx="80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1" name="Oval 97"/>
            <p:cNvSpPr>
              <a:spLocks noChangeArrowheads="1"/>
            </p:cNvSpPr>
            <p:nvPr/>
          </p:nvSpPr>
          <p:spPr bwMode="auto">
            <a:xfrm>
              <a:off x="2592" y="997"/>
              <a:ext cx="80" cy="7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2" name="Oval 98"/>
            <p:cNvSpPr>
              <a:spLocks noChangeArrowheads="1"/>
            </p:cNvSpPr>
            <p:nvPr/>
          </p:nvSpPr>
          <p:spPr bwMode="auto">
            <a:xfrm>
              <a:off x="2592" y="997"/>
              <a:ext cx="80" cy="79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3" name="Oval 99"/>
            <p:cNvSpPr>
              <a:spLocks noChangeArrowheads="1"/>
            </p:cNvSpPr>
            <p:nvPr/>
          </p:nvSpPr>
          <p:spPr bwMode="auto">
            <a:xfrm>
              <a:off x="1796" y="248"/>
              <a:ext cx="80" cy="8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4" name="Oval 100"/>
            <p:cNvSpPr>
              <a:spLocks noChangeArrowheads="1"/>
            </p:cNvSpPr>
            <p:nvPr/>
          </p:nvSpPr>
          <p:spPr bwMode="auto">
            <a:xfrm>
              <a:off x="1796" y="248"/>
              <a:ext cx="80" cy="88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675" y="265"/>
              <a:ext cx="41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</a:rPr>
                <a:t>ЯДРИН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127" name="Rectangle 103"/>
            <p:cNvSpPr>
              <a:spLocks noChangeArrowheads="1"/>
            </p:cNvSpPr>
            <p:nvPr/>
          </p:nvSpPr>
          <p:spPr bwMode="auto">
            <a:xfrm>
              <a:off x="987" y="234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9" name="Rectangle 105"/>
            <p:cNvSpPr>
              <a:spLocks noChangeArrowheads="1"/>
            </p:cNvSpPr>
            <p:nvPr/>
          </p:nvSpPr>
          <p:spPr bwMode="auto">
            <a:xfrm>
              <a:off x="220" y="1172"/>
              <a:ext cx="879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КРАСНЫЕ</a:t>
              </a:r>
              <a:r>
                <a:rPr kumimoji="0" lang="en-US" sz="5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 </a:t>
              </a: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ЧЕТАИ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0" name="Rectangle 106"/>
            <p:cNvSpPr>
              <a:spLocks noChangeArrowheads="1"/>
            </p:cNvSpPr>
            <p:nvPr/>
          </p:nvSpPr>
          <p:spPr bwMode="auto">
            <a:xfrm>
              <a:off x="1101" y="1175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2" name="Rectangle 108"/>
            <p:cNvSpPr>
              <a:spLocks noChangeArrowheads="1"/>
            </p:cNvSpPr>
            <p:nvPr/>
          </p:nvSpPr>
          <p:spPr bwMode="auto">
            <a:xfrm>
              <a:off x="1350" y="354"/>
              <a:ext cx="634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МОРГАУШИ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3" name="Rectangle 109"/>
            <p:cNvSpPr>
              <a:spLocks noChangeArrowheads="1"/>
            </p:cNvSpPr>
            <p:nvPr/>
          </p:nvSpPr>
          <p:spPr bwMode="auto">
            <a:xfrm>
              <a:off x="1987" y="368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5" name="Rectangle 111"/>
            <p:cNvSpPr>
              <a:spLocks noChangeArrowheads="1"/>
            </p:cNvSpPr>
            <p:nvPr/>
          </p:nvSpPr>
          <p:spPr bwMode="auto">
            <a:xfrm>
              <a:off x="3075" y="435"/>
              <a:ext cx="56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ЦИВИЛЬСК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6" name="Rectangle 112"/>
            <p:cNvSpPr>
              <a:spLocks noChangeArrowheads="1"/>
            </p:cNvSpPr>
            <p:nvPr/>
          </p:nvSpPr>
          <p:spPr bwMode="auto">
            <a:xfrm>
              <a:off x="3654" y="469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8" name="Rectangle 114"/>
            <p:cNvSpPr>
              <a:spLocks noChangeArrowheads="1"/>
            </p:cNvSpPr>
            <p:nvPr/>
          </p:nvSpPr>
          <p:spPr bwMode="auto">
            <a:xfrm>
              <a:off x="2100" y="877"/>
              <a:ext cx="106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КРАСНОАРМЕЙСКОЕ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39" name="Rectangle 115"/>
            <p:cNvSpPr>
              <a:spLocks noChangeArrowheads="1"/>
            </p:cNvSpPr>
            <p:nvPr/>
          </p:nvSpPr>
          <p:spPr bwMode="auto">
            <a:xfrm>
              <a:off x="3255" y="1101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1" name="Rectangle 117"/>
            <p:cNvSpPr>
              <a:spLocks noChangeArrowheads="1"/>
            </p:cNvSpPr>
            <p:nvPr/>
          </p:nvSpPr>
          <p:spPr bwMode="auto">
            <a:xfrm>
              <a:off x="3600" y="-94"/>
              <a:ext cx="110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МАРИИНСКИЙ ПОСАД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4" name="Rectangle 120"/>
            <p:cNvSpPr>
              <a:spLocks noChangeArrowheads="1"/>
            </p:cNvSpPr>
            <p:nvPr/>
          </p:nvSpPr>
          <p:spPr bwMode="auto">
            <a:xfrm>
              <a:off x="3899" y="1112"/>
              <a:ext cx="45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УРМАРЫ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7" name="Rectangle 123"/>
            <p:cNvSpPr>
              <a:spLocks noChangeArrowheads="1"/>
            </p:cNvSpPr>
            <p:nvPr/>
          </p:nvSpPr>
          <p:spPr bwMode="auto">
            <a:xfrm>
              <a:off x="3000" y="3616"/>
              <a:ext cx="5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БАТЫРЕВО</a:t>
              </a:r>
              <a:endParaRPr kumimoji="0" lang="ru-RU" sz="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48" name="Rectangle 124"/>
            <p:cNvSpPr>
              <a:spLocks noChangeArrowheads="1"/>
            </p:cNvSpPr>
            <p:nvPr/>
          </p:nvSpPr>
          <p:spPr bwMode="auto">
            <a:xfrm>
              <a:off x="3520" y="3594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0" name="Rectangle 126"/>
            <p:cNvSpPr>
              <a:spLocks noChangeArrowheads="1"/>
            </p:cNvSpPr>
            <p:nvPr/>
          </p:nvSpPr>
          <p:spPr bwMode="auto">
            <a:xfrm>
              <a:off x="4050" y="2998"/>
              <a:ext cx="489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ЯЛЬЧИКИ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1" name="Rectangle 127"/>
            <p:cNvSpPr>
              <a:spLocks noChangeArrowheads="1"/>
            </p:cNvSpPr>
            <p:nvPr/>
          </p:nvSpPr>
          <p:spPr bwMode="auto">
            <a:xfrm>
              <a:off x="5164" y="3190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3" name="Rectangle 129"/>
            <p:cNvSpPr>
              <a:spLocks noChangeArrowheads="1"/>
            </p:cNvSpPr>
            <p:nvPr/>
          </p:nvSpPr>
          <p:spPr bwMode="auto">
            <a:xfrm>
              <a:off x="1425" y="4237"/>
              <a:ext cx="513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АЛАТЫРЬ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4" name="Rectangle 130"/>
            <p:cNvSpPr>
              <a:spLocks noChangeArrowheads="1"/>
            </p:cNvSpPr>
            <p:nvPr/>
          </p:nvSpPr>
          <p:spPr bwMode="auto">
            <a:xfrm>
              <a:off x="2145" y="4400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6" name="Rectangle 132"/>
            <p:cNvSpPr>
              <a:spLocks noChangeArrowheads="1"/>
            </p:cNvSpPr>
            <p:nvPr/>
          </p:nvSpPr>
          <p:spPr bwMode="auto">
            <a:xfrm>
              <a:off x="975" y="3090"/>
              <a:ext cx="56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ПОРЕЦКОЕ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7" name="Rectangle 133"/>
            <p:cNvSpPr>
              <a:spLocks noChangeArrowheads="1"/>
            </p:cNvSpPr>
            <p:nvPr/>
          </p:nvSpPr>
          <p:spPr bwMode="auto">
            <a:xfrm>
              <a:off x="1601" y="3112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59" name="Rectangle 135"/>
            <p:cNvSpPr>
              <a:spLocks noChangeArrowheads="1"/>
            </p:cNvSpPr>
            <p:nvPr/>
          </p:nvSpPr>
          <p:spPr bwMode="auto">
            <a:xfrm>
              <a:off x="2100" y="2822"/>
              <a:ext cx="4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ИБРЕСИ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0" name="Rectangle 136"/>
            <p:cNvSpPr>
              <a:spLocks noChangeArrowheads="1"/>
            </p:cNvSpPr>
            <p:nvPr/>
          </p:nvSpPr>
          <p:spPr bwMode="auto">
            <a:xfrm>
              <a:off x="2458" y="2888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2" name="Rectangle 138"/>
            <p:cNvSpPr>
              <a:spLocks noChangeArrowheads="1"/>
            </p:cNvSpPr>
            <p:nvPr/>
          </p:nvSpPr>
          <p:spPr bwMode="auto">
            <a:xfrm>
              <a:off x="1033" y="1877"/>
              <a:ext cx="5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ШУМЕРЛЯ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3" name="Rectangle 139"/>
            <p:cNvSpPr>
              <a:spLocks noChangeArrowheads="1"/>
            </p:cNvSpPr>
            <p:nvPr/>
          </p:nvSpPr>
          <p:spPr bwMode="auto">
            <a:xfrm>
              <a:off x="1558" y="1880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4" name="Oval 140"/>
            <p:cNvSpPr>
              <a:spLocks noChangeArrowheads="1"/>
            </p:cNvSpPr>
            <p:nvPr/>
          </p:nvSpPr>
          <p:spPr bwMode="auto">
            <a:xfrm>
              <a:off x="3425" y="4251"/>
              <a:ext cx="80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5" name="Oval 141"/>
            <p:cNvSpPr>
              <a:spLocks noChangeArrowheads="1"/>
            </p:cNvSpPr>
            <p:nvPr/>
          </p:nvSpPr>
          <p:spPr bwMode="auto">
            <a:xfrm>
              <a:off x="3425" y="4251"/>
              <a:ext cx="80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7" name="Rectangle 143"/>
            <p:cNvSpPr>
              <a:spLocks noChangeArrowheads="1"/>
            </p:cNvSpPr>
            <p:nvPr/>
          </p:nvSpPr>
          <p:spPr bwMode="auto">
            <a:xfrm>
              <a:off x="3450" y="4061"/>
              <a:ext cx="55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ШЕМУРША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8" name="Rectangle 144"/>
            <p:cNvSpPr>
              <a:spLocks noChangeArrowheads="1"/>
            </p:cNvSpPr>
            <p:nvPr/>
          </p:nvSpPr>
          <p:spPr bwMode="auto">
            <a:xfrm>
              <a:off x="3869" y="4485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9" name="Oval 145"/>
            <p:cNvSpPr>
              <a:spLocks noChangeArrowheads="1"/>
            </p:cNvSpPr>
            <p:nvPr/>
          </p:nvSpPr>
          <p:spPr bwMode="auto">
            <a:xfrm>
              <a:off x="2201" y="2043"/>
              <a:ext cx="80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0" name="Oval 146"/>
            <p:cNvSpPr>
              <a:spLocks noChangeArrowheads="1"/>
            </p:cNvSpPr>
            <p:nvPr/>
          </p:nvSpPr>
          <p:spPr bwMode="auto">
            <a:xfrm>
              <a:off x="2201" y="2043"/>
              <a:ext cx="80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2" name="Rectangle 148"/>
            <p:cNvSpPr>
              <a:spLocks noChangeArrowheads="1"/>
            </p:cNvSpPr>
            <p:nvPr/>
          </p:nvSpPr>
          <p:spPr bwMode="auto">
            <a:xfrm>
              <a:off x="2025" y="1851"/>
              <a:ext cx="51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ВУРНАРЫ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3" name="Rectangle 149"/>
            <p:cNvSpPr>
              <a:spLocks noChangeArrowheads="1"/>
            </p:cNvSpPr>
            <p:nvPr/>
          </p:nvSpPr>
          <p:spPr bwMode="auto">
            <a:xfrm>
              <a:off x="2451" y="1880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74" name="Oval 150"/>
            <p:cNvSpPr>
              <a:spLocks noChangeArrowheads="1"/>
            </p:cNvSpPr>
            <p:nvPr/>
          </p:nvSpPr>
          <p:spPr bwMode="auto">
            <a:xfrm>
              <a:off x="4844" y="648"/>
              <a:ext cx="80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5" name="Oval 151"/>
            <p:cNvSpPr>
              <a:spLocks noChangeArrowheads="1"/>
            </p:cNvSpPr>
            <p:nvPr/>
          </p:nvSpPr>
          <p:spPr bwMode="auto">
            <a:xfrm>
              <a:off x="4844" y="648"/>
              <a:ext cx="80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176" name="Group 152"/>
            <p:cNvGrpSpPr>
              <a:grpSpLocks/>
            </p:cNvGrpSpPr>
            <p:nvPr/>
          </p:nvGrpSpPr>
          <p:grpSpPr bwMode="auto">
            <a:xfrm>
              <a:off x="2607" y="1175"/>
              <a:ext cx="1158" cy="1584"/>
              <a:chOff x="2614" y="1178"/>
              <a:chExt cx="1158" cy="1584"/>
            </a:xfrm>
          </p:grpSpPr>
          <p:sp>
            <p:nvSpPr>
              <p:cNvPr id="1177" name="Freeform 153" descr="Точечные ромбики"/>
              <p:cNvSpPr>
                <a:spLocks/>
              </p:cNvSpPr>
              <p:nvPr/>
            </p:nvSpPr>
            <p:spPr bwMode="auto">
              <a:xfrm>
                <a:off x="2614" y="1178"/>
                <a:ext cx="1158" cy="1584"/>
              </a:xfrm>
              <a:custGeom>
                <a:avLst/>
                <a:gdLst/>
                <a:ahLst/>
                <a:cxnLst>
                  <a:cxn ang="0">
                    <a:pos x="6312" y="2119"/>
                  </a:cxn>
                  <a:cxn ang="0">
                    <a:pos x="5577" y="3071"/>
                  </a:cxn>
                  <a:cxn ang="0">
                    <a:pos x="5966" y="4152"/>
                  </a:cxn>
                  <a:cxn ang="0">
                    <a:pos x="6485" y="5492"/>
                  </a:cxn>
                  <a:cxn ang="0">
                    <a:pos x="6441" y="6271"/>
                  </a:cxn>
                  <a:cxn ang="0">
                    <a:pos x="6701" y="6703"/>
                  </a:cxn>
                  <a:cxn ang="0">
                    <a:pos x="6701" y="8043"/>
                  </a:cxn>
                  <a:cxn ang="0">
                    <a:pos x="6398" y="8303"/>
                  </a:cxn>
                  <a:cxn ang="0">
                    <a:pos x="6787" y="8649"/>
                  </a:cxn>
                  <a:cxn ang="0">
                    <a:pos x="6917" y="9081"/>
                  </a:cxn>
                  <a:cxn ang="0">
                    <a:pos x="6614" y="9211"/>
                  </a:cxn>
                  <a:cxn ang="0">
                    <a:pos x="5447" y="8822"/>
                  </a:cxn>
                  <a:cxn ang="0">
                    <a:pos x="4669" y="8303"/>
                  </a:cxn>
                  <a:cxn ang="0">
                    <a:pos x="3848" y="7957"/>
                  </a:cxn>
                  <a:cxn ang="0">
                    <a:pos x="3458" y="8000"/>
                  </a:cxn>
                  <a:cxn ang="0">
                    <a:pos x="3199" y="7654"/>
                  </a:cxn>
                  <a:cxn ang="0">
                    <a:pos x="2291" y="7611"/>
                  </a:cxn>
                  <a:cxn ang="0">
                    <a:pos x="1383" y="7395"/>
                  </a:cxn>
                  <a:cxn ang="0">
                    <a:pos x="346" y="6746"/>
                  </a:cxn>
                  <a:cxn ang="0">
                    <a:pos x="519" y="6227"/>
                  </a:cxn>
                  <a:cxn ang="0">
                    <a:pos x="260" y="4368"/>
                  </a:cxn>
                  <a:cxn ang="0">
                    <a:pos x="1124" y="3071"/>
                  </a:cxn>
                  <a:cxn ang="0">
                    <a:pos x="476" y="2422"/>
                  </a:cxn>
                  <a:cxn ang="0">
                    <a:pos x="519" y="1384"/>
                  </a:cxn>
                  <a:cxn ang="0">
                    <a:pos x="1773" y="865"/>
                  </a:cxn>
                  <a:cxn ang="0">
                    <a:pos x="2680" y="173"/>
                  </a:cxn>
                  <a:cxn ang="0">
                    <a:pos x="3113" y="563"/>
                  </a:cxn>
                  <a:cxn ang="0">
                    <a:pos x="3977" y="909"/>
                  </a:cxn>
                  <a:cxn ang="0">
                    <a:pos x="4453" y="1125"/>
                  </a:cxn>
                  <a:cxn ang="0">
                    <a:pos x="5793" y="519"/>
                  </a:cxn>
                  <a:cxn ang="0">
                    <a:pos x="6182" y="260"/>
                  </a:cxn>
                  <a:cxn ang="0">
                    <a:pos x="6312" y="1471"/>
                  </a:cxn>
                  <a:cxn ang="0">
                    <a:pos x="6485" y="1817"/>
                  </a:cxn>
                </a:cxnLst>
                <a:rect l="0" t="0" r="r" b="b"/>
                <a:pathLst>
                  <a:path w="6917" h="9427">
                    <a:moveTo>
                      <a:pt x="6571" y="1946"/>
                    </a:moveTo>
                    <a:cubicBezTo>
                      <a:pt x="6657" y="2336"/>
                      <a:pt x="6528" y="2422"/>
                      <a:pt x="6312" y="2119"/>
                    </a:cubicBezTo>
                    <a:lnTo>
                      <a:pt x="6139" y="2292"/>
                    </a:lnTo>
                    <a:cubicBezTo>
                      <a:pt x="6398" y="3157"/>
                      <a:pt x="6052" y="3071"/>
                      <a:pt x="5577" y="3071"/>
                    </a:cubicBezTo>
                    <a:cubicBezTo>
                      <a:pt x="5447" y="3071"/>
                      <a:pt x="5404" y="3806"/>
                      <a:pt x="5490" y="3935"/>
                    </a:cubicBezTo>
                    <a:cubicBezTo>
                      <a:pt x="5620" y="3979"/>
                      <a:pt x="5750" y="4065"/>
                      <a:pt x="5966" y="4152"/>
                    </a:cubicBezTo>
                    <a:cubicBezTo>
                      <a:pt x="6095" y="4195"/>
                      <a:pt x="6139" y="4238"/>
                      <a:pt x="6052" y="4498"/>
                    </a:cubicBezTo>
                    <a:cubicBezTo>
                      <a:pt x="5706" y="5189"/>
                      <a:pt x="5836" y="5492"/>
                      <a:pt x="6485" y="5492"/>
                    </a:cubicBezTo>
                    <a:cubicBezTo>
                      <a:pt x="6874" y="5665"/>
                      <a:pt x="6830" y="6011"/>
                      <a:pt x="6614" y="6098"/>
                    </a:cubicBezTo>
                    <a:cubicBezTo>
                      <a:pt x="6441" y="6054"/>
                      <a:pt x="6398" y="6141"/>
                      <a:pt x="6441" y="6271"/>
                    </a:cubicBezTo>
                    <a:cubicBezTo>
                      <a:pt x="6441" y="6357"/>
                      <a:pt x="6485" y="6443"/>
                      <a:pt x="6485" y="6530"/>
                    </a:cubicBezTo>
                    <a:cubicBezTo>
                      <a:pt x="6571" y="6573"/>
                      <a:pt x="6614" y="6660"/>
                      <a:pt x="6701" y="6703"/>
                    </a:cubicBezTo>
                    <a:cubicBezTo>
                      <a:pt x="6657" y="7006"/>
                      <a:pt x="6657" y="7308"/>
                      <a:pt x="6657" y="7611"/>
                    </a:cubicBezTo>
                    <a:lnTo>
                      <a:pt x="6701" y="8043"/>
                    </a:lnTo>
                    <a:lnTo>
                      <a:pt x="6528" y="8087"/>
                    </a:lnTo>
                    <a:lnTo>
                      <a:pt x="6398" y="8303"/>
                    </a:lnTo>
                    <a:lnTo>
                      <a:pt x="6441" y="8519"/>
                    </a:lnTo>
                    <a:lnTo>
                      <a:pt x="6787" y="8649"/>
                    </a:lnTo>
                    <a:lnTo>
                      <a:pt x="6830" y="8865"/>
                    </a:lnTo>
                    <a:lnTo>
                      <a:pt x="6917" y="9081"/>
                    </a:lnTo>
                    <a:lnTo>
                      <a:pt x="6874" y="9124"/>
                    </a:lnTo>
                    <a:cubicBezTo>
                      <a:pt x="6787" y="9341"/>
                      <a:pt x="6614" y="9427"/>
                      <a:pt x="6614" y="9211"/>
                    </a:cubicBezTo>
                    <a:cubicBezTo>
                      <a:pt x="6701" y="8951"/>
                      <a:pt x="6571" y="8995"/>
                      <a:pt x="6355" y="9211"/>
                    </a:cubicBezTo>
                    <a:cubicBezTo>
                      <a:pt x="6182" y="9038"/>
                      <a:pt x="6052" y="8779"/>
                      <a:pt x="5447" y="8822"/>
                    </a:cubicBezTo>
                    <a:cubicBezTo>
                      <a:pt x="5231" y="8951"/>
                      <a:pt x="5058" y="9081"/>
                      <a:pt x="4971" y="8692"/>
                    </a:cubicBezTo>
                    <a:cubicBezTo>
                      <a:pt x="4971" y="8476"/>
                      <a:pt x="4885" y="8303"/>
                      <a:pt x="4669" y="8303"/>
                    </a:cubicBezTo>
                    <a:cubicBezTo>
                      <a:pt x="4453" y="8389"/>
                      <a:pt x="4323" y="8303"/>
                      <a:pt x="4280" y="8087"/>
                    </a:cubicBezTo>
                    <a:cubicBezTo>
                      <a:pt x="4150" y="7827"/>
                      <a:pt x="4020" y="7827"/>
                      <a:pt x="3848" y="7957"/>
                    </a:cubicBezTo>
                    <a:cubicBezTo>
                      <a:pt x="3804" y="8173"/>
                      <a:pt x="3718" y="8346"/>
                      <a:pt x="3588" y="8043"/>
                    </a:cubicBezTo>
                    <a:lnTo>
                      <a:pt x="3458" y="8000"/>
                    </a:lnTo>
                    <a:cubicBezTo>
                      <a:pt x="3458" y="8000"/>
                      <a:pt x="3502" y="7957"/>
                      <a:pt x="3502" y="7957"/>
                    </a:cubicBezTo>
                    <a:cubicBezTo>
                      <a:pt x="3415" y="7827"/>
                      <a:pt x="3329" y="7697"/>
                      <a:pt x="3199" y="7654"/>
                    </a:cubicBezTo>
                    <a:cubicBezTo>
                      <a:pt x="2940" y="7611"/>
                      <a:pt x="2724" y="7568"/>
                      <a:pt x="2507" y="7481"/>
                    </a:cubicBezTo>
                    <a:cubicBezTo>
                      <a:pt x="2421" y="7525"/>
                      <a:pt x="2378" y="7568"/>
                      <a:pt x="2291" y="7611"/>
                    </a:cubicBezTo>
                    <a:cubicBezTo>
                      <a:pt x="2118" y="7525"/>
                      <a:pt x="1945" y="7481"/>
                      <a:pt x="1773" y="7395"/>
                    </a:cubicBezTo>
                    <a:cubicBezTo>
                      <a:pt x="1686" y="7092"/>
                      <a:pt x="1513" y="7092"/>
                      <a:pt x="1383" y="7395"/>
                    </a:cubicBezTo>
                    <a:cubicBezTo>
                      <a:pt x="1124" y="7308"/>
                      <a:pt x="908" y="7179"/>
                      <a:pt x="735" y="6876"/>
                    </a:cubicBezTo>
                    <a:cubicBezTo>
                      <a:pt x="605" y="6833"/>
                      <a:pt x="476" y="6789"/>
                      <a:pt x="346" y="6746"/>
                    </a:cubicBezTo>
                    <a:cubicBezTo>
                      <a:pt x="346" y="6746"/>
                      <a:pt x="346" y="6746"/>
                      <a:pt x="346" y="6746"/>
                    </a:cubicBezTo>
                    <a:cubicBezTo>
                      <a:pt x="519" y="6616"/>
                      <a:pt x="476" y="6400"/>
                      <a:pt x="519" y="6227"/>
                    </a:cubicBezTo>
                    <a:cubicBezTo>
                      <a:pt x="43" y="5968"/>
                      <a:pt x="0" y="6098"/>
                      <a:pt x="0" y="5492"/>
                    </a:cubicBezTo>
                    <a:cubicBezTo>
                      <a:pt x="87" y="5103"/>
                      <a:pt x="173" y="4757"/>
                      <a:pt x="260" y="4368"/>
                    </a:cubicBezTo>
                    <a:cubicBezTo>
                      <a:pt x="476" y="4368"/>
                      <a:pt x="778" y="4368"/>
                      <a:pt x="1038" y="4325"/>
                    </a:cubicBezTo>
                    <a:cubicBezTo>
                      <a:pt x="1081" y="3935"/>
                      <a:pt x="1081" y="3503"/>
                      <a:pt x="1124" y="3071"/>
                    </a:cubicBezTo>
                    <a:cubicBezTo>
                      <a:pt x="951" y="2898"/>
                      <a:pt x="821" y="2725"/>
                      <a:pt x="692" y="2508"/>
                    </a:cubicBezTo>
                    <a:cubicBezTo>
                      <a:pt x="432" y="2854"/>
                      <a:pt x="389" y="2811"/>
                      <a:pt x="476" y="2422"/>
                    </a:cubicBezTo>
                    <a:cubicBezTo>
                      <a:pt x="562" y="2206"/>
                      <a:pt x="562" y="2076"/>
                      <a:pt x="519" y="1946"/>
                    </a:cubicBezTo>
                    <a:cubicBezTo>
                      <a:pt x="605" y="1644"/>
                      <a:pt x="692" y="1514"/>
                      <a:pt x="519" y="1384"/>
                    </a:cubicBezTo>
                    <a:lnTo>
                      <a:pt x="1816" y="1514"/>
                    </a:lnTo>
                    <a:cubicBezTo>
                      <a:pt x="1816" y="1298"/>
                      <a:pt x="1773" y="1082"/>
                      <a:pt x="1773" y="865"/>
                    </a:cubicBezTo>
                    <a:cubicBezTo>
                      <a:pt x="1989" y="822"/>
                      <a:pt x="2205" y="779"/>
                      <a:pt x="2378" y="736"/>
                    </a:cubicBezTo>
                    <a:cubicBezTo>
                      <a:pt x="2507" y="563"/>
                      <a:pt x="2594" y="346"/>
                      <a:pt x="2680" y="173"/>
                    </a:cubicBezTo>
                    <a:cubicBezTo>
                      <a:pt x="2810" y="87"/>
                      <a:pt x="2896" y="173"/>
                      <a:pt x="2896" y="346"/>
                    </a:cubicBezTo>
                    <a:cubicBezTo>
                      <a:pt x="3026" y="260"/>
                      <a:pt x="3113" y="390"/>
                      <a:pt x="3113" y="563"/>
                    </a:cubicBezTo>
                    <a:cubicBezTo>
                      <a:pt x="3545" y="0"/>
                      <a:pt x="3804" y="303"/>
                      <a:pt x="3848" y="692"/>
                    </a:cubicBezTo>
                    <a:cubicBezTo>
                      <a:pt x="3804" y="779"/>
                      <a:pt x="3891" y="865"/>
                      <a:pt x="3977" y="909"/>
                    </a:cubicBezTo>
                    <a:cubicBezTo>
                      <a:pt x="3977" y="995"/>
                      <a:pt x="3934" y="1082"/>
                      <a:pt x="3934" y="1168"/>
                    </a:cubicBezTo>
                    <a:cubicBezTo>
                      <a:pt x="4193" y="909"/>
                      <a:pt x="4366" y="952"/>
                      <a:pt x="4453" y="1125"/>
                    </a:cubicBezTo>
                    <a:cubicBezTo>
                      <a:pt x="4755" y="909"/>
                      <a:pt x="5015" y="649"/>
                      <a:pt x="5317" y="390"/>
                    </a:cubicBezTo>
                    <a:cubicBezTo>
                      <a:pt x="5447" y="346"/>
                      <a:pt x="5620" y="390"/>
                      <a:pt x="5793" y="519"/>
                    </a:cubicBezTo>
                    <a:cubicBezTo>
                      <a:pt x="5879" y="346"/>
                      <a:pt x="5966" y="173"/>
                      <a:pt x="6052" y="0"/>
                    </a:cubicBezTo>
                    <a:cubicBezTo>
                      <a:pt x="6095" y="87"/>
                      <a:pt x="6139" y="173"/>
                      <a:pt x="6182" y="260"/>
                    </a:cubicBezTo>
                    <a:cubicBezTo>
                      <a:pt x="6095" y="433"/>
                      <a:pt x="6052" y="563"/>
                      <a:pt x="6009" y="736"/>
                    </a:cubicBezTo>
                    <a:cubicBezTo>
                      <a:pt x="6095" y="995"/>
                      <a:pt x="6182" y="1254"/>
                      <a:pt x="6312" y="1471"/>
                    </a:cubicBezTo>
                    <a:cubicBezTo>
                      <a:pt x="6355" y="1514"/>
                      <a:pt x="6441" y="1557"/>
                      <a:pt x="6528" y="1600"/>
                    </a:cubicBezTo>
                    <a:cubicBezTo>
                      <a:pt x="6485" y="1644"/>
                      <a:pt x="6485" y="1730"/>
                      <a:pt x="6485" y="1817"/>
                    </a:cubicBezTo>
                    <a:cubicBezTo>
                      <a:pt x="6528" y="1860"/>
                      <a:pt x="6571" y="1903"/>
                      <a:pt x="6571" y="1946"/>
                    </a:cubicBez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8" name="Freeform 154" descr="Точечные ромбики"/>
              <p:cNvSpPr>
                <a:spLocks/>
              </p:cNvSpPr>
              <p:nvPr/>
            </p:nvSpPr>
            <p:spPr bwMode="auto">
              <a:xfrm>
                <a:off x="2614" y="1178"/>
                <a:ext cx="1158" cy="1584"/>
              </a:xfrm>
              <a:custGeom>
                <a:avLst/>
                <a:gdLst/>
                <a:ahLst/>
                <a:cxnLst>
                  <a:cxn ang="0">
                    <a:pos x="6312" y="2119"/>
                  </a:cxn>
                  <a:cxn ang="0">
                    <a:pos x="5577" y="3071"/>
                  </a:cxn>
                  <a:cxn ang="0">
                    <a:pos x="5966" y="4152"/>
                  </a:cxn>
                  <a:cxn ang="0">
                    <a:pos x="6485" y="5492"/>
                  </a:cxn>
                  <a:cxn ang="0">
                    <a:pos x="6441" y="6271"/>
                  </a:cxn>
                  <a:cxn ang="0">
                    <a:pos x="6701" y="6703"/>
                  </a:cxn>
                  <a:cxn ang="0">
                    <a:pos x="6701" y="8043"/>
                  </a:cxn>
                  <a:cxn ang="0">
                    <a:pos x="6398" y="8303"/>
                  </a:cxn>
                  <a:cxn ang="0">
                    <a:pos x="6787" y="8649"/>
                  </a:cxn>
                  <a:cxn ang="0">
                    <a:pos x="6917" y="9081"/>
                  </a:cxn>
                  <a:cxn ang="0">
                    <a:pos x="6614" y="9211"/>
                  </a:cxn>
                  <a:cxn ang="0">
                    <a:pos x="5447" y="8822"/>
                  </a:cxn>
                  <a:cxn ang="0">
                    <a:pos x="4669" y="8303"/>
                  </a:cxn>
                  <a:cxn ang="0">
                    <a:pos x="3848" y="7957"/>
                  </a:cxn>
                  <a:cxn ang="0">
                    <a:pos x="3458" y="8000"/>
                  </a:cxn>
                  <a:cxn ang="0">
                    <a:pos x="3199" y="7654"/>
                  </a:cxn>
                  <a:cxn ang="0">
                    <a:pos x="2291" y="7611"/>
                  </a:cxn>
                  <a:cxn ang="0">
                    <a:pos x="1383" y="7395"/>
                  </a:cxn>
                  <a:cxn ang="0">
                    <a:pos x="346" y="6746"/>
                  </a:cxn>
                  <a:cxn ang="0">
                    <a:pos x="519" y="6227"/>
                  </a:cxn>
                  <a:cxn ang="0">
                    <a:pos x="260" y="4368"/>
                  </a:cxn>
                  <a:cxn ang="0">
                    <a:pos x="1124" y="3071"/>
                  </a:cxn>
                  <a:cxn ang="0">
                    <a:pos x="476" y="2422"/>
                  </a:cxn>
                  <a:cxn ang="0">
                    <a:pos x="519" y="1384"/>
                  </a:cxn>
                  <a:cxn ang="0">
                    <a:pos x="1773" y="865"/>
                  </a:cxn>
                  <a:cxn ang="0">
                    <a:pos x="2680" y="173"/>
                  </a:cxn>
                  <a:cxn ang="0">
                    <a:pos x="3113" y="563"/>
                  </a:cxn>
                  <a:cxn ang="0">
                    <a:pos x="3977" y="909"/>
                  </a:cxn>
                  <a:cxn ang="0">
                    <a:pos x="4453" y="1125"/>
                  </a:cxn>
                  <a:cxn ang="0">
                    <a:pos x="5793" y="519"/>
                  </a:cxn>
                  <a:cxn ang="0">
                    <a:pos x="6182" y="260"/>
                  </a:cxn>
                  <a:cxn ang="0">
                    <a:pos x="6312" y="1471"/>
                  </a:cxn>
                  <a:cxn ang="0">
                    <a:pos x="6485" y="1817"/>
                  </a:cxn>
                </a:cxnLst>
                <a:rect l="0" t="0" r="r" b="b"/>
                <a:pathLst>
                  <a:path w="6917" h="9427">
                    <a:moveTo>
                      <a:pt x="6571" y="1946"/>
                    </a:moveTo>
                    <a:cubicBezTo>
                      <a:pt x="6657" y="2336"/>
                      <a:pt x="6528" y="2422"/>
                      <a:pt x="6312" y="2119"/>
                    </a:cubicBezTo>
                    <a:lnTo>
                      <a:pt x="6139" y="2292"/>
                    </a:lnTo>
                    <a:cubicBezTo>
                      <a:pt x="6398" y="3157"/>
                      <a:pt x="6052" y="3071"/>
                      <a:pt x="5577" y="3071"/>
                    </a:cubicBezTo>
                    <a:cubicBezTo>
                      <a:pt x="5447" y="3071"/>
                      <a:pt x="5404" y="3806"/>
                      <a:pt x="5490" y="3935"/>
                    </a:cubicBezTo>
                    <a:cubicBezTo>
                      <a:pt x="5620" y="3979"/>
                      <a:pt x="5750" y="4065"/>
                      <a:pt x="5966" y="4152"/>
                    </a:cubicBezTo>
                    <a:cubicBezTo>
                      <a:pt x="6095" y="4195"/>
                      <a:pt x="6139" y="4238"/>
                      <a:pt x="6052" y="4498"/>
                    </a:cubicBezTo>
                    <a:cubicBezTo>
                      <a:pt x="5706" y="5189"/>
                      <a:pt x="5836" y="5492"/>
                      <a:pt x="6485" y="5492"/>
                    </a:cubicBezTo>
                    <a:cubicBezTo>
                      <a:pt x="6874" y="5665"/>
                      <a:pt x="6830" y="6011"/>
                      <a:pt x="6614" y="6098"/>
                    </a:cubicBezTo>
                    <a:cubicBezTo>
                      <a:pt x="6441" y="6054"/>
                      <a:pt x="6398" y="6141"/>
                      <a:pt x="6441" y="6271"/>
                    </a:cubicBezTo>
                    <a:cubicBezTo>
                      <a:pt x="6441" y="6357"/>
                      <a:pt x="6485" y="6443"/>
                      <a:pt x="6485" y="6530"/>
                    </a:cubicBezTo>
                    <a:cubicBezTo>
                      <a:pt x="6571" y="6573"/>
                      <a:pt x="6614" y="6660"/>
                      <a:pt x="6701" y="6703"/>
                    </a:cubicBezTo>
                    <a:cubicBezTo>
                      <a:pt x="6657" y="7006"/>
                      <a:pt x="6657" y="7308"/>
                      <a:pt x="6657" y="7611"/>
                    </a:cubicBezTo>
                    <a:lnTo>
                      <a:pt x="6701" y="8043"/>
                    </a:lnTo>
                    <a:lnTo>
                      <a:pt x="6528" y="8087"/>
                    </a:lnTo>
                    <a:lnTo>
                      <a:pt x="6398" y="8303"/>
                    </a:lnTo>
                    <a:lnTo>
                      <a:pt x="6441" y="8519"/>
                    </a:lnTo>
                    <a:lnTo>
                      <a:pt x="6787" y="8649"/>
                    </a:lnTo>
                    <a:lnTo>
                      <a:pt x="6830" y="8865"/>
                    </a:lnTo>
                    <a:lnTo>
                      <a:pt x="6917" y="9081"/>
                    </a:lnTo>
                    <a:lnTo>
                      <a:pt x="6874" y="9124"/>
                    </a:lnTo>
                    <a:cubicBezTo>
                      <a:pt x="6787" y="9341"/>
                      <a:pt x="6614" y="9427"/>
                      <a:pt x="6614" y="9211"/>
                    </a:cubicBezTo>
                    <a:cubicBezTo>
                      <a:pt x="6701" y="8951"/>
                      <a:pt x="6571" y="8995"/>
                      <a:pt x="6355" y="9211"/>
                    </a:cubicBezTo>
                    <a:cubicBezTo>
                      <a:pt x="6182" y="9038"/>
                      <a:pt x="6052" y="8779"/>
                      <a:pt x="5447" y="8822"/>
                    </a:cubicBezTo>
                    <a:cubicBezTo>
                      <a:pt x="5231" y="8951"/>
                      <a:pt x="5058" y="9081"/>
                      <a:pt x="4971" y="8692"/>
                    </a:cubicBezTo>
                    <a:cubicBezTo>
                      <a:pt x="4971" y="8476"/>
                      <a:pt x="4885" y="8303"/>
                      <a:pt x="4669" y="8303"/>
                    </a:cubicBezTo>
                    <a:cubicBezTo>
                      <a:pt x="4453" y="8389"/>
                      <a:pt x="4323" y="8303"/>
                      <a:pt x="4280" y="8087"/>
                    </a:cubicBezTo>
                    <a:cubicBezTo>
                      <a:pt x="4150" y="7827"/>
                      <a:pt x="4020" y="7827"/>
                      <a:pt x="3848" y="7957"/>
                    </a:cubicBezTo>
                    <a:cubicBezTo>
                      <a:pt x="3804" y="8173"/>
                      <a:pt x="3718" y="8346"/>
                      <a:pt x="3588" y="8043"/>
                    </a:cubicBezTo>
                    <a:lnTo>
                      <a:pt x="3458" y="8000"/>
                    </a:lnTo>
                    <a:cubicBezTo>
                      <a:pt x="3458" y="8000"/>
                      <a:pt x="3502" y="7957"/>
                      <a:pt x="3502" y="7957"/>
                    </a:cubicBezTo>
                    <a:cubicBezTo>
                      <a:pt x="3415" y="7827"/>
                      <a:pt x="3329" y="7697"/>
                      <a:pt x="3199" y="7654"/>
                    </a:cubicBezTo>
                    <a:cubicBezTo>
                      <a:pt x="2940" y="7611"/>
                      <a:pt x="2724" y="7568"/>
                      <a:pt x="2507" y="7481"/>
                    </a:cubicBezTo>
                    <a:cubicBezTo>
                      <a:pt x="2421" y="7525"/>
                      <a:pt x="2378" y="7568"/>
                      <a:pt x="2291" y="7611"/>
                    </a:cubicBezTo>
                    <a:cubicBezTo>
                      <a:pt x="2118" y="7525"/>
                      <a:pt x="1945" y="7481"/>
                      <a:pt x="1773" y="7395"/>
                    </a:cubicBezTo>
                    <a:cubicBezTo>
                      <a:pt x="1686" y="7092"/>
                      <a:pt x="1513" y="7092"/>
                      <a:pt x="1383" y="7395"/>
                    </a:cubicBezTo>
                    <a:cubicBezTo>
                      <a:pt x="1124" y="7308"/>
                      <a:pt x="908" y="7179"/>
                      <a:pt x="735" y="6876"/>
                    </a:cubicBezTo>
                    <a:cubicBezTo>
                      <a:pt x="605" y="6833"/>
                      <a:pt x="476" y="6789"/>
                      <a:pt x="346" y="6746"/>
                    </a:cubicBezTo>
                    <a:cubicBezTo>
                      <a:pt x="346" y="6746"/>
                      <a:pt x="346" y="6746"/>
                      <a:pt x="346" y="6746"/>
                    </a:cubicBezTo>
                    <a:cubicBezTo>
                      <a:pt x="519" y="6616"/>
                      <a:pt x="476" y="6400"/>
                      <a:pt x="519" y="6227"/>
                    </a:cubicBezTo>
                    <a:cubicBezTo>
                      <a:pt x="43" y="5968"/>
                      <a:pt x="0" y="6098"/>
                      <a:pt x="0" y="5492"/>
                    </a:cubicBezTo>
                    <a:cubicBezTo>
                      <a:pt x="87" y="5103"/>
                      <a:pt x="173" y="4757"/>
                      <a:pt x="260" y="4368"/>
                    </a:cubicBezTo>
                    <a:cubicBezTo>
                      <a:pt x="476" y="4368"/>
                      <a:pt x="778" y="4368"/>
                      <a:pt x="1038" y="4325"/>
                    </a:cubicBezTo>
                    <a:cubicBezTo>
                      <a:pt x="1081" y="3935"/>
                      <a:pt x="1081" y="3503"/>
                      <a:pt x="1124" y="3071"/>
                    </a:cubicBezTo>
                    <a:cubicBezTo>
                      <a:pt x="951" y="2898"/>
                      <a:pt x="821" y="2725"/>
                      <a:pt x="692" y="2508"/>
                    </a:cubicBezTo>
                    <a:cubicBezTo>
                      <a:pt x="432" y="2854"/>
                      <a:pt x="389" y="2811"/>
                      <a:pt x="476" y="2422"/>
                    </a:cubicBezTo>
                    <a:cubicBezTo>
                      <a:pt x="562" y="2206"/>
                      <a:pt x="562" y="2076"/>
                      <a:pt x="519" y="1946"/>
                    </a:cubicBezTo>
                    <a:cubicBezTo>
                      <a:pt x="605" y="1644"/>
                      <a:pt x="692" y="1514"/>
                      <a:pt x="519" y="1384"/>
                    </a:cubicBezTo>
                    <a:lnTo>
                      <a:pt x="1816" y="1514"/>
                    </a:lnTo>
                    <a:cubicBezTo>
                      <a:pt x="1816" y="1298"/>
                      <a:pt x="1773" y="1082"/>
                      <a:pt x="1773" y="865"/>
                    </a:cubicBezTo>
                    <a:cubicBezTo>
                      <a:pt x="1989" y="822"/>
                      <a:pt x="2205" y="779"/>
                      <a:pt x="2378" y="736"/>
                    </a:cubicBezTo>
                    <a:cubicBezTo>
                      <a:pt x="2507" y="563"/>
                      <a:pt x="2594" y="346"/>
                      <a:pt x="2680" y="173"/>
                    </a:cubicBezTo>
                    <a:cubicBezTo>
                      <a:pt x="2810" y="87"/>
                      <a:pt x="2896" y="173"/>
                      <a:pt x="2896" y="346"/>
                    </a:cubicBezTo>
                    <a:cubicBezTo>
                      <a:pt x="3026" y="260"/>
                      <a:pt x="3113" y="390"/>
                      <a:pt x="3113" y="563"/>
                    </a:cubicBezTo>
                    <a:cubicBezTo>
                      <a:pt x="3545" y="0"/>
                      <a:pt x="3804" y="303"/>
                      <a:pt x="3848" y="692"/>
                    </a:cubicBezTo>
                    <a:cubicBezTo>
                      <a:pt x="3804" y="779"/>
                      <a:pt x="3891" y="865"/>
                      <a:pt x="3977" y="909"/>
                    </a:cubicBezTo>
                    <a:cubicBezTo>
                      <a:pt x="3977" y="995"/>
                      <a:pt x="3934" y="1082"/>
                      <a:pt x="3934" y="1168"/>
                    </a:cubicBezTo>
                    <a:cubicBezTo>
                      <a:pt x="4193" y="909"/>
                      <a:pt x="4366" y="952"/>
                      <a:pt x="4453" y="1125"/>
                    </a:cubicBezTo>
                    <a:cubicBezTo>
                      <a:pt x="4755" y="909"/>
                      <a:pt x="5015" y="649"/>
                      <a:pt x="5317" y="390"/>
                    </a:cubicBezTo>
                    <a:cubicBezTo>
                      <a:pt x="5447" y="346"/>
                      <a:pt x="5620" y="390"/>
                      <a:pt x="5793" y="519"/>
                    </a:cubicBezTo>
                    <a:cubicBezTo>
                      <a:pt x="5879" y="346"/>
                      <a:pt x="5966" y="173"/>
                      <a:pt x="6052" y="0"/>
                    </a:cubicBezTo>
                    <a:cubicBezTo>
                      <a:pt x="6095" y="87"/>
                      <a:pt x="6139" y="173"/>
                      <a:pt x="6182" y="260"/>
                    </a:cubicBezTo>
                    <a:cubicBezTo>
                      <a:pt x="6095" y="433"/>
                      <a:pt x="6052" y="563"/>
                      <a:pt x="6009" y="736"/>
                    </a:cubicBezTo>
                    <a:cubicBezTo>
                      <a:pt x="6095" y="995"/>
                      <a:pt x="6182" y="1254"/>
                      <a:pt x="6312" y="1471"/>
                    </a:cubicBezTo>
                    <a:cubicBezTo>
                      <a:pt x="6355" y="1514"/>
                      <a:pt x="6441" y="1557"/>
                      <a:pt x="6528" y="1600"/>
                    </a:cubicBezTo>
                    <a:cubicBezTo>
                      <a:pt x="6485" y="1644"/>
                      <a:pt x="6485" y="1730"/>
                      <a:pt x="6485" y="1817"/>
                    </a:cubicBezTo>
                    <a:cubicBezTo>
                      <a:pt x="6528" y="1860"/>
                      <a:pt x="6571" y="1903"/>
                      <a:pt x="6571" y="194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180" name="Rectangle 156"/>
            <p:cNvSpPr>
              <a:spLocks noChangeArrowheads="1"/>
            </p:cNvSpPr>
            <p:nvPr/>
          </p:nvSpPr>
          <p:spPr bwMode="auto">
            <a:xfrm>
              <a:off x="4350" y="527"/>
              <a:ext cx="55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КОЗЛОВКА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1" name="Rectangle 157"/>
            <p:cNvSpPr>
              <a:spLocks noChangeArrowheads="1"/>
            </p:cNvSpPr>
            <p:nvPr/>
          </p:nvSpPr>
          <p:spPr bwMode="auto">
            <a:xfrm>
              <a:off x="5188" y="444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2" name="Oval 158"/>
            <p:cNvSpPr>
              <a:spLocks noChangeArrowheads="1"/>
            </p:cNvSpPr>
            <p:nvPr/>
          </p:nvSpPr>
          <p:spPr bwMode="auto">
            <a:xfrm>
              <a:off x="1687" y="1127"/>
              <a:ext cx="80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3" name="Oval 159"/>
            <p:cNvSpPr>
              <a:spLocks noChangeArrowheads="1"/>
            </p:cNvSpPr>
            <p:nvPr/>
          </p:nvSpPr>
          <p:spPr bwMode="auto">
            <a:xfrm>
              <a:off x="1687" y="1127"/>
              <a:ext cx="80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5" name="Rectangle 161"/>
            <p:cNvSpPr>
              <a:spLocks noChangeArrowheads="1"/>
            </p:cNvSpPr>
            <p:nvPr/>
          </p:nvSpPr>
          <p:spPr bwMode="auto">
            <a:xfrm>
              <a:off x="1464" y="973"/>
              <a:ext cx="5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АЛИКОВО</a:t>
              </a:r>
              <a:endPara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6" name="Rectangle 162"/>
            <p:cNvSpPr>
              <a:spLocks noChangeArrowheads="1"/>
            </p:cNvSpPr>
            <p:nvPr/>
          </p:nvSpPr>
          <p:spPr bwMode="auto">
            <a:xfrm>
              <a:off x="1968" y="976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7" name="Oval 163"/>
            <p:cNvSpPr>
              <a:spLocks noChangeArrowheads="1"/>
            </p:cNvSpPr>
            <p:nvPr/>
          </p:nvSpPr>
          <p:spPr bwMode="auto">
            <a:xfrm>
              <a:off x="3287" y="1926"/>
              <a:ext cx="80" cy="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8" name="Oval 164"/>
            <p:cNvSpPr>
              <a:spLocks noChangeArrowheads="1"/>
            </p:cNvSpPr>
            <p:nvPr/>
          </p:nvSpPr>
          <p:spPr bwMode="auto">
            <a:xfrm>
              <a:off x="3287" y="1926"/>
              <a:ext cx="80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9" name="Oval 165"/>
            <p:cNvSpPr>
              <a:spLocks noChangeArrowheads="1"/>
            </p:cNvSpPr>
            <p:nvPr/>
          </p:nvSpPr>
          <p:spPr bwMode="auto">
            <a:xfrm>
              <a:off x="3917" y="1883"/>
              <a:ext cx="80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0" name="Oval 166"/>
            <p:cNvSpPr>
              <a:spLocks noChangeArrowheads="1"/>
            </p:cNvSpPr>
            <p:nvPr/>
          </p:nvSpPr>
          <p:spPr bwMode="auto">
            <a:xfrm>
              <a:off x="3917" y="1883"/>
              <a:ext cx="80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2" name="Rectangle 168"/>
            <p:cNvSpPr>
              <a:spLocks noChangeArrowheads="1"/>
            </p:cNvSpPr>
            <p:nvPr/>
          </p:nvSpPr>
          <p:spPr bwMode="auto">
            <a:xfrm>
              <a:off x="3712" y="1748"/>
              <a:ext cx="56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ЯНТИКОВО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93" name="Rectangle 169"/>
            <p:cNvSpPr>
              <a:spLocks noChangeArrowheads="1"/>
            </p:cNvSpPr>
            <p:nvPr/>
          </p:nvSpPr>
          <p:spPr bwMode="auto">
            <a:xfrm>
              <a:off x="4280" y="1751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95" name="Rectangle 171"/>
            <p:cNvSpPr>
              <a:spLocks noChangeArrowheads="1"/>
            </p:cNvSpPr>
            <p:nvPr/>
          </p:nvSpPr>
          <p:spPr bwMode="auto">
            <a:xfrm>
              <a:off x="3075" y="1763"/>
              <a:ext cx="37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КАНАШ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96" name="Rectangle 172"/>
            <p:cNvSpPr>
              <a:spLocks noChangeArrowheads="1"/>
            </p:cNvSpPr>
            <p:nvPr/>
          </p:nvSpPr>
          <p:spPr bwMode="auto">
            <a:xfrm>
              <a:off x="3380" y="1778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99" name="Rectangle 175"/>
            <p:cNvSpPr>
              <a:spLocks noChangeArrowheads="1"/>
            </p:cNvSpPr>
            <p:nvPr/>
          </p:nvSpPr>
          <p:spPr bwMode="auto">
            <a:xfrm>
              <a:off x="1043" y="476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12" name="Rectangle 188"/>
            <p:cNvSpPr>
              <a:spLocks noChangeArrowheads="1"/>
            </p:cNvSpPr>
            <p:nvPr/>
          </p:nvSpPr>
          <p:spPr bwMode="auto">
            <a:xfrm>
              <a:off x="5003" y="5069"/>
              <a:ext cx="31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18" name="Rectangle 194"/>
            <p:cNvSpPr>
              <a:spLocks noChangeArrowheads="1"/>
            </p:cNvSpPr>
            <p:nvPr/>
          </p:nvSpPr>
          <p:spPr bwMode="auto">
            <a:xfrm>
              <a:off x="4982" y="4864"/>
              <a:ext cx="31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0" name="Rectangle 196"/>
            <p:cNvSpPr>
              <a:spLocks noChangeArrowheads="1"/>
            </p:cNvSpPr>
            <p:nvPr/>
          </p:nvSpPr>
          <p:spPr bwMode="auto">
            <a:xfrm>
              <a:off x="4356" y="4658"/>
              <a:ext cx="40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2" name="Rectangle 198"/>
            <p:cNvSpPr>
              <a:spLocks noChangeArrowheads="1"/>
            </p:cNvSpPr>
            <p:nvPr/>
          </p:nvSpPr>
          <p:spPr bwMode="auto">
            <a:xfrm>
              <a:off x="5007" y="4662"/>
              <a:ext cx="31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4" name="Rectangle 200"/>
            <p:cNvSpPr>
              <a:spLocks noChangeArrowheads="1"/>
            </p:cNvSpPr>
            <p:nvPr/>
          </p:nvSpPr>
          <p:spPr bwMode="auto">
            <a:xfrm>
              <a:off x="2925" y="2910"/>
              <a:ext cx="95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dirty="0" smtClean="0">
                  <a:ln>
                    <a:noFill/>
                  </a:ln>
                  <a:solidFill>
                    <a:srgbClr val="24201D"/>
                  </a:solidFill>
                  <a:effectLst/>
                  <a:latin typeface="Arial" pitchFamily="34" charset="0"/>
                </a:rPr>
                <a:t>КОМСОМОЛЬСКОЕ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5" name="Rectangle 201"/>
            <p:cNvSpPr>
              <a:spLocks noChangeArrowheads="1"/>
            </p:cNvSpPr>
            <p:nvPr/>
          </p:nvSpPr>
          <p:spPr bwMode="auto">
            <a:xfrm>
              <a:off x="3972" y="2686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8" name="Rectangle 204"/>
            <p:cNvSpPr>
              <a:spLocks noChangeArrowheads="1"/>
            </p:cNvSpPr>
            <p:nvPr/>
          </p:nvSpPr>
          <p:spPr bwMode="auto">
            <a:xfrm>
              <a:off x="1847" y="-46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" name="Rectangle 207"/>
            <p:cNvSpPr>
              <a:spLocks noChangeArrowheads="1"/>
            </p:cNvSpPr>
            <p:nvPr/>
          </p:nvSpPr>
          <p:spPr bwMode="auto">
            <a:xfrm>
              <a:off x="2552" y="174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4" name="Rectangle 210"/>
            <p:cNvSpPr>
              <a:spLocks noChangeArrowheads="1"/>
            </p:cNvSpPr>
            <p:nvPr/>
          </p:nvSpPr>
          <p:spPr bwMode="auto">
            <a:xfrm>
              <a:off x="3957" y="-760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7" name="Rectangle 213"/>
            <p:cNvSpPr>
              <a:spLocks noChangeArrowheads="1"/>
            </p:cNvSpPr>
            <p:nvPr/>
          </p:nvSpPr>
          <p:spPr bwMode="auto">
            <a:xfrm flipV="1">
              <a:off x="3957" y="-678"/>
              <a:ext cx="1293" cy="1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43" name="Rectangle 219"/>
            <p:cNvSpPr>
              <a:spLocks noChangeArrowheads="1"/>
            </p:cNvSpPr>
            <p:nvPr/>
          </p:nvSpPr>
          <p:spPr bwMode="auto">
            <a:xfrm>
              <a:off x="4660" y="659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2" name="Rectangle 228"/>
            <p:cNvSpPr>
              <a:spLocks noChangeArrowheads="1"/>
            </p:cNvSpPr>
            <p:nvPr/>
          </p:nvSpPr>
          <p:spPr bwMode="auto">
            <a:xfrm>
              <a:off x="1729" y="1238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55" name="Rectangle 231"/>
            <p:cNvSpPr>
              <a:spLocks noChangeArrowheads="1"/>
            </p:cNvSpPr>
            <p:nvPr/>
          </p:nvSpPr>
          <p:spPr bwMode="auto">
            <a:xfrm>
              <a:off x="691" y="1465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66" name="Rectangle 242"/>
            <p:cNvSpPr>
              <a:spLocks noChangeArrowheads="1"/>
            </p:cNvSpPr>
            <p:nvPr/>
          </p:nvSpPr>
          <p:spPr bwMode="auto">
            <a:xfrm>
              <a:off x="543" y="2171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73" name="Rectangle 249"/>
            <p:cNvSpPr>
              <a:spLocks noChangeArrowheads="1"/>
            </p:cNvSpPr>
            <p:nvPr/>
          </p:nvSpPr>
          <p:spPr bwMode="auto">
            <a:xfrm>
              <a:off x="1447" y="2373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76" name="Rectangle 252"/>
            <p:cNvSpPr>
              <a:spLocks noChangeArrowheads="1"/>
            </p:cNvSpPr>
            <p:nvPr/>
          </p:nvSpPr>
          <p:spPr bwMode="auto">
            <a:xfrm>
              <a:off x="1145" y="3380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82" name="Rectangle 258"/>
            <p:cNvSpPr>
              <a:spLocks noChangeArrowheads="1"/>
            </p:cNvSpPr>
            <p:nvPr/>
          </p:nvSpPr>
          <p:spPr bwMode="auto">
            <a:xfrm>
              <a:off x="844" y="4590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89" name="Rectangle 265"/>
            <p:cNvSpPr>
              <a:spLocks noChangeArrowheads="1"/>
            </p:cNvSpPr>
            <p:nvPr/>
          </p:nvSpPr>
          <p:spPr bwMode="auto">
            <a:xfrm>
              <a:off x="3858" y="4086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92" name="Rectangle 268"/>
            <p:cNvSpPr>
              <a:spLocks noChangeArrowheads="1"/>
            </p:cNvSpPr>
            <p:nvPr/>
          </p:nvSpPr>
          <p:spPr bwMode="auto">
            <a:xfrm>
              <a:off x="3255" y="3784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95" name="Rectangle 271"/>
            <p:cNvSpPr>
              <a:spLocks noChangeArrowheads="1"/>
            </p:cNvSpPr>
            <p:nvPr/>
          </p:nvSpPr>
          <p:spPr bwMode="auto">
            <a:xfrm>
              <a:off x="2451" y="3078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98" name="Rectangle 274"/>
            <p:cNvSpPr>
              <a:spLocks noChangeArrowheads="1"/>
            </p:cNvSpPr>
            <p:nvPr/>
          </p:nvSpPr>
          <p:spPr bwMode="auto">
            <a:xfrm>
              <a:off x="2150" y="2171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14" name="Rectangle 290"/>
            <p:cNvSpPr>
              <a:spLocks noChangeArrowheads="1"/>
            </p:cNvSpPr>
            <p:nvPr/>
          </p:nvSpPr>
          <p:spPr bwMode="auto">
            <a:xfrm>
              <a:off x="4059" y="1264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17" name="Rectangle 293"/>
            <p:cNvSpPr>
              <a:spLocks noChangeArrowheads="1"/>
            </p:cNvSpPr>
            <p:nvPr/>
          </p:nvSpPr>
          <p:spPr bwMode="auto">
            <a:xfrm>
              <a:off x="4301" y="3011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20" name="Rectangle 296"/>
            <p:cNvSpPr>
              <a:spLocks noChangeArrowheads="1"/>
            </p:cNvSpPr>
            <p:nvPr/>
          </p:nvSpPr>
          <p:spPr bwMode="auto">
            <a:xfrm>
              <a:off x="3556" y="2977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21" name="Oval 297"/>
            <p:cNvSpPr>
              <a:spLocks noChangeArrowheads="1"/>
            </p:cNvSpPr>
            <p:nvPr/>
          </p:nvSpPr>
          <p:spPr bwMode="auto">
            <a:xfrm>
              <a:off x="2307" y="127"/>
              <a:ext cx="79" cy="7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23" name="Text Box 299"/>
            <p:cNvSpPr txBox="1">
              <a:spLocks noChangeArrowheads="1"/>
            </p:cNvSpPr>
            <p:nvPr/>
          </p:nvSpPr>
          <p:spPr bwMode="auto">
            <a:xfrm>
              <a:off x="2435" y="102"/>
              <a:ext cx="565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КУГЕСИ</a:t>
              </a:r>
            </a:p>
          </p:txBody>
        </p:sp>
      </p:grpSp>
      <p:graphicFrame>
        <p:nvGraphicFramePr>
          <p:cNvPr id="303" name="Таблица 302"/>
          <p:cNvGraphicFramePr>
            <a:graphicFrameLocks noGrp="1"/>
          </p:cNvGraphicFramePr>
          <p:nvPr/>
        </p:nvGraphicFramePr>
        <p:xfrm>
          <a:off x="194472" y="1484785"/>
          <a:ext cx="2418269" cy="847726"/>
        </p:xfrm>
        <a:graphic>
          <a:graphicData uri="http://schemas.openxmlformats.org/drawingml/2006/table">
            <a:tbl>
              <a:tblPr/>
              <a:tblGrid>
                <a:gridCol w="206921"/>
                <a:gridCol w="926643"/>
                <a:gridCol w="240588"/>
                <a:gridCol w="1044117"/>
              </a:tblGrid>
              <a:tr h="24765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Прирост </a:t>
                      </a: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FCD5B4"/>
                        </a:solidFill>
                        <a:latin typeface="Arial Cyr"/>
                      </a:endParaRP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Снижение</a:t>
                      </a:r>
                    </a:p>
                  </a:txBody>
                  <a:tcPr marL="10319" marR="10319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до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5 %</a:t>
                      </a: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CD5B4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до 10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от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до 10%</a:t>
                      </a: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AC09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от 10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от 15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15" name="Полилиния 314"/>
          <p:cNvSpPr/>
          <p:nvPr/>
        </p:nvSpPr>
        <p:spPr>
          <a:xfrm>
            <a:off x="5169024" y="2060848"/>
            <a:ext cx="543943" cy="490669"/>
          </a:xfrm>
          <a:custGeom>
            <a:avLst/>
            <a:gdLst>
              <a:gd name="connsiteX0" fmla="*/ 55844 w 373150"/>
              <a:gd name="connsiteY0" fmla="*/ 0 h 415354"/>
              <a:gd name="connsiteX1" fmla="*/ 55844 w 373150"/>
              <a:gd name="connsiteY1" fmla="*/ 0 h 415354"/>
              <a:gd name="connsiteX2" fmla="*/ 17424 w 373150"/>
              <a:gd name="connsiteY2" fmla="*/ 53789 h 415354"/>
              <a:gd name="connsiteX3" fmla="*/ 2055 w 373150"/>
              <a:gd name="connsiteY3" fmla="*/ 69157 h 415354"/>
              <a:gd name="connsiteX4" fmla="*/ 9739 w 373150"/>
              <a:gd name="connsiteY4" fmla="*/ 130629 h 415354"/>
              <a:gd name="connsiteX5" fmla="*/ 17424 w 373150"/>
              <a:gd name="connsiteY5" fmla="*/ 153681 h 415354"/>
              <a:gd name="connsiteX6" fmla="*/ 40476 w 373150"/>
              <a:gd name="connsiteY6" fmla="*/ 161365 h 415354"/>
              <a:gd name="connsiteX7" fmla="*/ 78896 w 373150"/>
              <a:gd name="connsiteY7" fmla="*/ 169049 h 415354"/>
              <a:gd name="connsiteX8" fmla="*/ 78896 w 373150"/>
              <a:gd name="connsiteY8" fmla="*/ 330414 h 415354"/>
              <a:gd name="connsiteX9" fmla="*/ 101948 w 373150"/>
              <a:gd name="connsiteY9" fmla="*/ 345782 h 415354"/>
              <a:gd name="connsiteX10" fmla="*/ 109632 w 373150"/>
              <a:gd name="connsiteY10" fmla="*/ 368834 h 415354"/>
              <a:gd name="connsiteX11" fmla="*/ 101948 w 373150"/>
              <a:gd name="connsiteY11" fmla="*/ 407254 h 415354"/>
              <a:gd name="connsiteX12" fmla="*/ 117316 w 373150"/>
              <a:gd name="connsiteY12" fmla="*/ 376518 h 415354"/>
              <a:gd name="connsiteX13" fmla="*/ 140368 w 373150"/>
              <a:gd name="connsiteY13" fmla="*/ 368834 h 415354"/>
              <a:gd name="connsiteX14" fmla="*/ 163420 w 373150"/>
              <a:gd name="connsiteY14" fmla="*/ 345782 h 415354"/>
              <a:gd name="connsiteX15" fmla="*/ 232576 w 373150"/>
              <a:gd name="connsiteY15" fmla="*/ 307362 h 415354"/>
              <a:gd name="connsiteX16" fmla="*/ 294049 w 373150"/>
              <a:gd name="connsiteY16" fmla="*/ 299678 h 415354"/>
              <a:gd name="connsiteX17" fmla="*/ 324785 w 373150"/>
              <a:gd name="connsiteY17" fmla="*/ 199785 h 415354"/>
              <a:gd name="connsiteX18" fmla="*/ 347837 w 373150"/>
              <a:gd name="connsiteY18" fmla="*/ 192101 h 415354"/>
              <a:gd name="connsiteX19" fmla="*/ 363205 w 373150"/>
              <a:gd name="connsiteY19" fmla="*/ 115261 h 415354"/>
              <a:gd name="connsiteX20" fmla="*/ 317101 w 373150"/>
              <a:gd name="connsiteY20" fmla="*/ 38421 h 415354"/>
              <a:gd name="connsiteX21" fmla="*/ 247945 w 373150"/>
              <a:gd name="connsiteY21" fmla="*/ 30736 h 415354"/>
              <a:gd name="connsiteX22" fmla="*/ 232576 w 373150"/>
              <a:gd name="connsiteY22" fmla="*/ 15368 h 415354"/>
              <a:gd name="connsiteX23" fmla="*/ 209524 w 373150"/>
              <a:gd name="connsiteY23" fmla="*/ 0 h 415354"/>
              <a:gd name="connsiteX24" fmla="*/ 155736 w 373150"/>
              <a:gd name="connsiteY24" fmla="*/ 7684 h 415354"/>
              <a:gd name="connsiteX25" fmla="*/ 109632 w 373150"/>
              <a:gd name="connsiteY25" fmla="*/ 23052 h 415354"/>
              <a:gd name="connsiteX26" fmla="*/ 55844 w 373150"/>
              <a:gd name="connsiteY26" fmla="*/ 0 h 41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73150" h="415354">
                <a:moveTo>
                  <a:pt x="55844" y="0"/>
                </a:moveTo>
                <a:lnTo>
                  <a:pt x="55844" y="0"/>
                </a:lnTo>
                <a:cubicBezTo>
                  <a:pt x="43037" y="17930"/>
                  <a:pt x="30951" y="36397"/>
                  <a:pt x="17424" y="53789"/>
                </a:cubicBezTo>
                <a:cubicBezTo>
                  <a:pt x="12976" y="59508"/>
                  <a:pt x="2776" y="61948"/>
                  <a:pt x="2055" y="69157"/>
                </a:cubicBezTo>
                <a:cubicBezTo>
                  <a:pt x="0" y="89705"/>
                  <a:pt x="6045" y="110312"/>
                  <a:pt x="9739" y="130629"/>
                </a:cubicBezTo>
                <a:cubicBezTo>
                  <a:pt x="11188" y="138598"/>
                  <a:pt x="11697" y="147954"/>
                  <a:pt x="17424" y="153681"/>
                </a:cubicBezTo>
                <a:cubicBezTo>
                  <a:pt x="23151" y="159408"/>
                  <a:pt x="32618" y="159401"/>
                  <a:pt x="40476" y="161365"/>
                </a:cubicBezTo>
                <a:cubicBezTo>
                  <a:pt x="53146" y="164533"/>
                  <a:pt x="66089" y="166488"/>
                  <a:pt x="78896" y="169049"/>
                </a:cubicBezTo>
                <a:cubicBezTo>
                  <a:pt x="63448" y="230842"/>
                  <a:pt x="58966" y="235746"/>
                  <a:pt x="78896" y="330414"/>
                </a:cubicBezTo>
                <a:cubicBezTo>
                  <a:pt x="80798" y="339451"/>
                  <a:pt x="94264" y="340659"/>
                  <a:pt x="101948" y="345782"/>
                </a:cubicBezTo>
                <a:cubicBezTo>
                  <a:pt x="104509" y="353466"/>
                  <a:pt x="109632" y="360734"/>
                  <a:pt x="109632" y="368834"/>
                </a:cubicBezTo>
                <a:cubicBezTo>
                  <a:pt x="109632" y="381894"/>
                  <a:pt x="92713" y="398019"/>
                  <a:pt x="101948" y="407254"/>
                </a:cubicBezTo>
                <a:cubicBezTo>
                  <a:pt x="110048" y="415354"/>
                  <a:pt x="109216" y="384618"/>
                  <a:pt x="117316" y="376518"/>
                </a:cubicBezTo>
                <a:cubicBezTo>
                  <a:pt x="123043" y="370791"/>
                  <a:pt x="132684" y="371395"/>
                  <a:pt x="140368" y="368834"/>
                </a:cubicBezTo>
                <a:cubicBezTo>
                  <a:pt x="148052" y="361150"/>
                  <a:pt x="154842" y="352454"/>
                  <a:pt x="163420" y="345782"/>
                </a:cubicBezTo>
                <a:cubicBezTo>
                  <a:pt x="182888" y="330640"/>
                  <a:pt x="206638" y="312078"/>
                  <a:pt x="232576" y="307362"/>
                </a:cubicBezTo>
                <a:cubicBezTo>
                  <a:pt x="252893" y="303668"/>
                  <a:pt x="273558" y="302239"/>
                  <a:pt x="294049" y="299678"/>
                </a:cubicBezTo>
                <a:cubicBezTo>
                  <a:pt x="300304" y="230877"/>
                  <a:pt x="278933" y="222711"/>
                  <a:pt x="324785" y="199785"/>
                </a:cubicBezTo>
                <a:cubicBezTo>
                  <a:pt x="332030" y="196163"/>
                  <a:pt x="340153" y="194662"/>
                  <a:pt x="347837" y="192101"/>
                </a:cubicBezTo>
                <a:cubicBezTo>
                  <a:pt x="373150" y="154131"/>
                  <a:pt x="363205" y="178284"/>
                  <a:pt x="363205" y="115261"/>
                </a:cubicBezTo>
                <a:lnTo>
                  <a:pt x="317101" y="38421"/>
                </a:lnTo>
                <a:cubicBezTo>
                  <a:pt x="294049" y="35859"/>
                  <a:pt x="270322" y="36839"/>
                  <a:pt x="247945" y="30736"/>
                </a:cubicBezTo>
                <a:cubicBezTo>
                  <a:pt x="240956" y="28830"/>
                  <a:pt x="238233" y="19894"/>
                  <a:pt x="232576" y="15368"/>
                </a:cubicBezTo>
                <a:cubicBezTo>
                  <a:pt x="225365" y="9599"/>
                  <a:pt x="217208" y="5123"/>
                  <a:pt x="209524" y="0"/>
                </a:cubicBezTo>
                <a:cubicBezTo>
                  <a:pt x="191595" y="2561"/>
                  <a:pt x="173384" y="3611"/>
                  <a:pt x="155736" y="7684"/>
                </a:cubicBezTo>
                <a:cubicBezTo>
                  <a:pt x="139952" y="11327"/>
                  <a:pt x="109632" y="23052"/>
                  <a:pt x="109632" y="23052"/>
                </a:cubicBezTo>
                <a:cubicBezTo>
                  <a:pt x="66189" y="14363"/>
                  <a:pt x="64809" y="3842"/>
                  <a:pt x="55844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079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Oval 297"/>
          <p:cNvSpPr>
            <a:spLocks noChangeArrowheads="1"/>
          </p:cNvSpPr>
          <p:nvPr/>
        </p:nvSpPr>
        <p:spPr bwMode="auto">
          <a:xfrm flipH="1" flipV="1">
            <a:off x="5499061" y="2204864"/>
            <a:ext cx="78009" cy="720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0" name="Полилиния 319"/>
          <p:cNvSpPr/>
          <p:nvPr/>
        </p:nvSpPr>
        <p:spPr>
          <a:xfrm>
            <a:off x="4376936" y="1556792"/>
            <a:ext cx="1008112" cy="792089"/>
          </a:xfrm>
          <a:custGeom>
            <a:avLst/>
            <a:gdLst>
              <a:gd name="connsiteX0" fmla="*/ 7684 w 1003798"/>
              <a:gd name="connsiteY0" fmla="*/ 653143 h 861028"/>
              <a:gd name="connsiteX1" fmla="*/ 7684 w 1003798"/>
              <a:gd name="connsiteY1" fmla="*/ 653143 h 861028"/>
              <a:gd name="connsiteX2" fmla="*/ 476410 w 1003798"/>
              <a:gd name="connsiteY2" fmla="*/ 691563 h 861028"/>
              <a:gd name="connsiteX3" fmla="*/ 499463 w 1003798"/>
              <a:gd name="connsiteY3" fmla="*/ 676195 h 861028"/>
              <a:gd name="connsiteX4" fmla="*/ 545567 w 1003798"/>
              <a:gd name="connsiteY4" fmla="*/ 660827 h 861028"/>
              <a:gd name="connsiteX5" fmla="*/ 560935 w 1003798"/>
              <a:gd name="connsiteY5" fmla="*/ 737667 h 861028"/>
              <a:gd name="connsiteX6" fmla="*/ 583987 w 1003798"/>
              <a:gd name="connsiteY6" fmla="*/ 783771 h 861028"/>
              <a:gd name="connsiteX7" fmla="*/ 622407 w 1003798"/>
              <a:gd name="connsiteY7" fmla="*/ 860612 h 861028"/>
              <a:gd name="connsiteX8" fmla="*/ 676195 w 1003798"/>
              <a:gd name="connsiteY8" fmla="*/ 852928 h 861028"/>
              <a:gd name="connsiteX9" fmla="*/ 729984 w 1003798"/>
              <a:gd name="connsiteY9" fmla="*/ 791456 h 861028"/>
              <a:gd name="connsiteX10" fmla="*/ 776088 w 1003798"/>
              <a:gd name="connsiteY10" fmla="*/ 760719 h 861028"/>
              <a:gd name="connsiteX11" fmla="*/ 783772 w 1003798"/>
              <a:gd name="connsiteY11" fmla="*/ 737667 h 861028"/>
              <a:gd name="connsiteX12" fmla="*/ 768404 w 1003798"/>
              <a:gd name="connsiteY12" fmla="*/ 714615 h 861028"/>
              <a:gd name="connsiteX13" fmla="*/ 806824 w 1003798"/>
              <a:gd name="connsiteY13" fmla="*/ 676195 h 861028"/>
              <a:gd name="connsiteX14" fmla="*/ 845244 w 1003798"/>
              <a:gd name="connsiteY14" fmla="*/ 614723 h 861028"/>
              <a:gd name="connsiteX15" fmla="*/ 860612 w 1003798"/>
              <a:gd name="connsiteY15" fmla="*/ 591671 h 861028"/>
              <a:gd name="connsiteX16" fmla="*/ 929768 w 1003798"/>
              <a:gd name="connsiteY16" fmla="*/ 591671 h 861028"/>
              <a:gd name="connsiteX17" fmla="*/ 952821 w 1003798"/>
              <a:gd name="connsiteY17" fmla="*/ 583987 h 861028"/>
              <a:gd name="connsiteX18" fmla="*/ 960505 w 1003798"/>
              <a:gd name="connsiteY18" fmla="*/ 560935 h 861028"/>
              <a:gd name="connsiteX19" fmla="*/ 983557 w 1003798"/>
              <a:gd name="connsiteY19" fmla="*/ 514830 h 861028"/>
              <a:gd name="connsiteX20" fmla="*/ 991241 w 1003798"/>
              <a:gd name="connsiteY20" fmla="*/ 399570 h 861028"/>
              <a:gd name="connsiteX21" fmla="*/ 983557 w 1003798"/>
              <a:gd name="connsiteY21" fmla="*/ 322729 h 861028"/>
              <a:gd name="connsiteX22" fmla="*/ 883664 w 1003798"/>
              <a:gd name="connsiteY22" fmla="*/ 315045 h 861028"/>
              <a:gd name="connsiteX23" fmla="*/ 891348 w 1003798"/>
              <a:gd name="connsiteY23" fmla="*/ 199785 h 861028"/>
              <a:gd name="connsiteX24" fmla="*/ 906716 w 1003798"/>
              <a:gd name="connsiteY24" fmla="*/ 153681 h 861028"/>
              <a:gd name="connsiteX25" fmla="*/ 868296 w 1003798"/>
              <a:gd name="connsiteY25" fmla="*/ 38420 h 861028"/>
              <a:gd name="connsiteX26" fmla="*/ 745352 w 1003798"/>
              <a:gd name="connsiteY26" fmla="*/ 30736 h 861028"/>
              <a:gd name="connsiteX27" fmla="*/ 683879 w 1003798"/>
              <a:gd name="connsiteY27" fmla="*/ 15368 h 861028"/>
              <a:gd name="connsiteX28" fmla="*/ 622407 w 1003798"/>
              <a:gd name="connsiteY28" fmla="*/ 30736 h 861028"/>
              <a:gd name="connsiteX29" fmla="*/ 599355 w 1003798"/>
              <a:gd name="connsiteY29" fmla="*/ 46104 h 861028"/>
              <a:gd name="connsiteX30" fmla="*/ 591671 w 1003798"/>
              <a:gd name="connsiteY30" fmla="*/ 69156 h 861028"/>
              <a:gd name="connsiteX31" fmla="*/ 614723 w 1003798"/>
              <a:gd name="connsiteY31" fmla="*/ 53788 h 861028"/>
              <a:gd name="connsiteX32" fmla="*/ 637775 w 1003798"/>
              <a:gd name="connsiteY32" fmla="*/ 46104 h 861028"/>
              <a:gd name="connsiteX33" fmla="*/ 660827 w 1003798"/>
              <a:gd name="connsiteY33" fmla="*/ 30736 h 861028"/>
              <a:gd name="connsiteX34" fmla="*/ 706932 w 1003798"/>
              <a:gd name="connsiteY34" fmla="*/ 23052 h 861028"/>
              <a:gd name="connsiteX35" fmla="*/ 660827 w 1003798"/>
              <a:gd name="connsiteY35" fmla="*/ 7684 h 861028"/>
              <a:gd name="connsiteX36" fmla="*/ 637775 w 1003798"/>
              <a:gd name="connsiteY36" fmla="*/ 0 h 861028"/>
              <a:gd name="connsiteX37" fmla="*/ 599355 w 1003798"/>
              <a:gd name="connsiteY37" fmla="*/ 46104 h 861028"/>
              <a:gd name="connsiteX38" fmla="*/ 591671 w 1003798"/>
              <a:gd name="connsiteY38" fmla="*/ 92208 h 861028"/>
              <a:gd name="connsiteX39" fmla="*/ 560935 w 1003798"/>
              <a:gd name="connsiteY39" fmla="*/ 76840 h 861028"/>
              <a:gd name="connsiteX40" fmla="*/ 407254 w 1003798"/>
              <a:gd name="connsiteY40" fmla="*/ 76840 h 861028"/>
              <a:gd name="connsiteX41" fmla="*/ 399570 w 1003798"/>
              <a:gd name="connsiteY41" fmla="*/ 107577 h 861028"/>
              <a:gd name="connsiteX42" fmla="*/ 414938 w 1003798"/>
              <a:gd name="connsiteY42" fmla="*/ 176733 h 861028"/>
              <a:gd name="connsiteX43" fmla="*/ 322730 w 1003798"/>
              <a:gd name="connsiteY43" fmla="*/ 184417 h 861028"/>
              <a:gd name="connsiteX44" fmla="*/ 299678 w 1003798"/>
              <a:gd name="connsiteY44" fmla="*/ 192101 h 861028"/>
              <a:gd name="connsiteX45" fmla="*/ 238205 w 1003798"/>
              <a:gd name="connsiteY45" fmla="*/ 199785 h 861028"/>
              <a:gd name="connsiteX46" fmla="*/ 215153 w 1003798"/>
              <a:gd name="connsiteY46" fmla="*/ 207469 h 861028"/>
              <a:gd name="connsiteX47" fmla="*/ 176733 w 1003798"/>
              <a:gd name="connsiteY47" fmla="*/ 215153 h 861028"/>
              <a:gd name="connsiteX48" fmla="*/ 153681 w 1003798"/>
              <a:gd name="connsiteY48" fmla="*/ 230521 h 861028"/>
              <a:gd name="connsiteX49" fmla="*/ 145997 w 1003798"/>
              <a:gd name="connsiteY49" fmla="*/ 253573 h 861028"/>
              <a:gd name="connsiteX50" fmla="*/ 153681 w 1003798"/>
              <a:gd name="connsiteY50" fmla="*/ 276625 h 861028"/>
              <a:gd name="connsiteX51" fmla="*/ 99893 w 1003798"/>
              <a:gd name="connsiteY51" fmla="*/ 338098 h 861028"/>
              <a:gd name="connsiteX52" fmla="*/ 76841 w 1003798"/>
              <a:gd name="connsiteY52" fmla="*/ 384202 h 861028"/>
              <a:gd name="connsiteX53" fmla="*/ 61473 w 1003798"/>
              <a:gd name="connsiteY53" fmla="*/ 476410 h 861028"/>
              <a:gd name="connsiteX54" fmla="*/ 46105 w 1003798"/>
              <a:gd name="connsiteY54" fmla="*/ 499462 h 861028"/>
              <a:gd name="connsiteX55" fmla="*/ 30737 w 1003798"/>
              <a:gd name="connsiteY55" fmla="*/ 545566 h 861028"/>
              <a:gd name="connsiteX56" fmla="*/ 23053 w 1003798"/>
              <a:gd name="connsiteY56" fmla="*/ 568619 h 861028"/>
              <a:gd name="connsiteX57" fmla="*/ 15368 w 1003798"/>
              <a:gd name="connsiteY57" fmla="*/ 599355 h 861028"/>
              <a:gd name="connsiteX58" fmla="*/ 0 w 1003798"/>
              <a:gd name="connsiteY58" fmla="*/ 622407 h 861028"/>
              <a:gd name="connsiteX59" fmla="*/ 7684 w 1003798"/>
              <a:gd name="connsiteY59" fmla="*/ 653143 h 861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003798" h="861028">
                <a:moveTo>
                  <a:pt x="7684" y="653143"/>
                </a:moveTo>
                <a:lnTo>
                  <a:pt x="7684" y="653143"/>
                </a:lnTo>
                <a:cubicBezTo>
                  <a:pt x="163699" y="786868"/>
                  <a:pt x="54307" y="713779"/>
                  <a:pt x="476410" y="691563"/>
                </a:cubicBezTo>
                <a:cubicBezTo>
                  <a:pt x="485633" y="691078"/>
                  <a:pt x="491024" y="679946"/>
                  <a:pt x="499463" y="676195"/>
                </a:cubicBezTo>
                <a:cubicBezTo>
                  <a:pt x="514266" y="669616"/>
                  <a:pt x="545567" y="660827"/>
                  <a:pt x="545567" y="660827"/>
                </a:cubicBezTo>
                <a:cubicBezTo>
                  <a:pt x="547300" y="671228"/>
                  <a:pt x="554683" y="723078"/>
                  <a:pt x="560935" y="737667"/>
                </a:cubicBezTo>
                <a:cubicBezTo>
                  <a:pt x="587163" y="798865"/>
                  <a:pt x="567798" y="724412"/>
                  <a:pt x="583987" y="783771"/>
                </a:cubicBezTo>
                <a:cubicBezTo>
                  <a:pt x="603551" y="855508"/>
                  <a:pt x="580925" y="832958"/>
                  <a:pt x="622407" y="860612"/>
                </a:cubicBezTo>
                <a:cubicBezTo>
                  <a:pt x="640336" y="858051"/>
                  <a:pt x="659996" y="861028"/>
                  <a:pt x="676195" y="852928"/>
                </a:cubicBezTo>
                <a:cubicBezTo>
                  <a:pt x="744281" y="818885"/>
                  <a:pt x="692773" y="824016"/>
                  <a:pt x="729984" y="791456"/>
                </a:cubicBezTo>
                <a:cubicBezTo>
                  <a:pt x="743884" y="779293"/>
                  <a:pt x="776088" y="760719"/>
                  <a:pt x="776088" y="760719"/>
                </a:cubicBezTo>
                <a:cubicBezTo>
                  <a:pt x="778649" y="753035"/>
                  <a:pt x="785104" y="745656"/>
                  <a:pt x="783772" y="737667"/>
                </a:cubicBezTo>
                <a:cubicBezTo>
                  <a:pt x="782254" y="728558"/>
                  <a:pt x="768404" y="723850"/>
                  <a:pt x="768404" y="714615"/>
                </a:cubicBezTo>
                <a:cubicBezTo>
                  <a:pt x="768404" y="697539"/>
                  <a:pt x="796579" y="683025"/>
                  <a:pt x="806824" y="676195"/>
                </a:cubicBezTo>
                <a:cubicBezTo>
                  <a:pt x="825112" y="621330"/>
                  <a:pt x="808713" y="639077"/>
                  <a:pt x="845244" y="614723"/>
                </a:cubicBezTo>
                <a:cubicBezTo>
                  <a:pt x="850367" y="607039"/>
                  <a:pt x="853401" y="597440"/>
                  <a:pt x="860612" y="591671"/>
                </a:cubicBezTo>
                <a:cubicBezTo>
                  <a:pt x="880181" y="576016"/>
                  <a:pt x="910806" y="588511"/>
                  <a:pt x="929768" y="591671"/>
                </a:cubicBezTo>
                <a:cubicBezTo>
                  <a:pt x="937452" y="589110"/>
                  <a:pt x="947093" y="589714"/>
                  <a:pt x="952821" y="583987"/>
                </a:cubicBezTo>
                <a:cubicBezTo>
                  <a:pt x="958548" y="578260"/>
                  <a:pt x="956883" y="568180"/>
                  <a:pt x="960505" y="560935"/>
                </a:cubicBezTo>
                <a:cubicBezTo>
                  <a:pt x="990296" y="501351"/>
                  <a:pt x="964243" y="572771"/>
                  <a:pt x="983557" y="514830"/>
                </a:cubicBezTo>
                <a:cubicBezTo>
                  <a:pt x="986118" y="476410"/>
                  <a:pt x="991241" y="438075"/>
                  <a:pt x="991241" y="399570"/>
                </a:cubicBezTo>
                <a:cubicBezTo>
                  <a:pt x="991241" y="373829"/>
                  <a:pt x="1003798" y="338633"/>
                  <a:pt x="983557" y="322729"/>
                </a:cubicBezTo>
                <a:cubicBezTo>
                  <a:pt x="957297" y="302096"/>
                  <a:pt x="916962" y="317606"/>
                  <a:pt x="883664" y="315045"/>
                </a:cubicBezTo>
                <a:cubicBezTo>
                  <a:pt x="886225" y="276625"/>
                  <a:pt x="885903" y="237903"/>
                  <a:pt x="891348" y="199785"/>
                </a:cubicBezTo>
                <a:cubicBezTo>
                  <a:pt x="893639" y="183749"/>
                  <a:pt x="906716" y="153681"/>
                  <a:pt x="906716" y="153681"/>
                </a:cubicBezTo>
                <a:cubicBezTo>
                  <a:pt x="898696" y="97543"/>
                  <a:pt x="923813" y="44264"/>
                  <a:pt x="868296" y="38420"/>
                </a:cubicBezTo>
                <a:cubicBezTo>
                  <a:pt x="827460" y="34122"/>
                  <a:pt x="786333" y="33297"/>
                  <a:pt x="745352" y="30736"/>
                </a:cubicBezTo>
                <a:cubicBezTo>
                  <a:pt x="727161" y="24672"/>
                  <a:pt x="702425" y="15368"/>
                  <a:pt x="683879" y="15368"/>
                </a:cubicBezTo>
                <a:cubicBezTo>
                  <a:pt x="665334" y="15368"/>
                  <a:pt x="640597" y="24673"/>
                  <a:pt x="622407" y="30736"/>
                </a:cubicBezTo>
                <a:cubicBezTo>
                  <a:pt x="614723" y="35859"/>
                  <a:pt x="605124" y="38893"/>
                  <a:pt x="599355" y="46104"/>
                </a:cubicBezTo>
                <a:cubicBezTo>
                  <a:pt x="594295" y="52429"/>
                  <a:pt x="584426" y="65534"/>
                  <a:pt x="591671" y="69156"/>
                </a:cubicBezTo>
                <a:cubicBezTo>
                  <a:pt x="599931" y="73286"/>
                  <a:pt x="606463" y="57918"/>
                  <a:pt x="614723" y="53788"/>
                </a:cubicBezTo>
                <a:cubicBezTo>
                  <a:pt x="621968" y="50166"/>
                  <a:pt x="630091" y="48665"/>
                  <a:pt x="637775" y="46104"/>
                </a:cubicBezTo>
                <a:cubicBezTo>
                  <a:pt x="645459" y="40981"/>
                  <a:pt x="652066" y="33656"/>
                  <a:pt x="660827" y="30736"/>
                </a:cubicBezTo>
                <a:cubicBezTo>
                  <a:pt x="675608" y="25809"/>
                  <a:pt x="706932" y="38632"/>
                  <a:pt x="706932" y="23052"/>
                </a:cubicBezTo>
                <a:cubicBezTo>
                  <a:pt x="706932" y="6852"/>
                  <a:pt x="676195" y="12807"/>
                  <a:pt x="660827" y="7684"/>
                </a:cubicBezTo>
                <a:lnTo>
                  <a:pt x="637775" y="0"/>
                </a:lnTo>
                <a:cubicBezTo>
                  <a:pt x="627075" y="10700"/>
                  <a:pt x="604704" y="30057"/>
                  <a:pt x="599355" y="46104"/>
                </a:cubicBezTo>
                <a:cubicBezTo>
                  <a:pt x="594428" y="60884"/>
                  <a:pt x="594232" y="76840"/>
                  <a:pt x="591671" y="92208"/>
                </a:cubicBezTo>
                <a:cubicBezTo>
                  <a:pt x="581426" y="87085"/>
                  <a:pt x="571660" y="80862"/>
                  <a:pt x="560935" y="76840"/>
                </a:cubicBezTo>
                <a:cubicBezTo>
                  <a:pt x="510527" y="57937"/>
                  <a:pt x="462340" y="73397"/>
                  <a:pt x="407254" y="76840"/>
                </a:cubicBezTo>
                <a:cubicBezTo>
                  <a:pt x="404693" y="87086"/>
                  <a:pt x="399570" y="97016"/>
                  <a:pt x="399570" y="107577"/>
                </a:cubicBezTo>
                <a:cubicBezTo>
                  <a:pt x="399570" y="134624"/>
                  <a:pt x="407014" y="152961"/>
                  <a:pt x="414938" y="176733"/>
                </a:cubicBezTo>
                <a:cubicBezTo>
                  <a:pt x="384202" y="179294"/>
                  <a:pt x="353302" y="180341"/>
                  <a:pt x="322730" y="184417"/>
                </a:cubicBezTo>
                <a:cubicBezTo>
                  <a:pt x="314701" y="185487"/>
                  <a:pt x="307647" y="190652"/>
                  <a:pt x="299678" y="192101"/>
                </a:cubicBezTo>
                <a:cubicBezTo>
                  <a:pt x="279361" y="195795"/>
                  <a:pt x="258696" y="197224"/>
                  <a:pt x="238205" y="199785"/>
                </a:cubicBezTo>
                <a:cubicBezTo>
                  <a:pt x="230521" y="202346"/>
                  <a:pt x="223011" y="205505"/>
                  <a:pt x="215153" y="207469"/>
                </a:cubicBezTo>
                <a:cubicBezTo>
                  <a:pt x="202483" y="210637"/>
                  <a:pt x="188962" y="210567"/>
                  <a:pt x="176733" y="215153"/>
                </a:cubicBezTo>
                <a:cubicBezTo>
                  <a:pt x="168086" y="218396"/>
                  <a:pt x="161365" y="225398"/>
                  <a:pt x="153681" y="230521"/>
                </a:cubicBezTo>
                <a:cubicBezTo>
                  <a:pt x="151120" y="238205"/>
                  <a:pt x="145997" y="245473"/>
                  <a:pt x="145997" y="253573"/>
                </a:cubicBezTo>
                <a:cubicBezTo>
                  <a:pt x="145997" y="261673"/>
                  <a:pt x="155013" y="268636"/>
                  <a:pt x="153681" y="276625"/>
                </a:cubicBezTo>
                <a:cubicBezTo>
                  <a:pt x="151134" y="291904"/>
                  <a:pt x="99995" y="337946"/>
                  <a:pt x="99893" y="338098"/>
                </a:cubicBezTo>
                <a:cubicBezTo>
                  <a:pt x="80032" y="367889"/>
                  <a:pt x="87445" y="352389"/>
                  <a:pt x="76841" y="384202"/>
                </a:cubicBezTo>
                <a:cubicBezTo>
                  <a:pt x="74406" y="406114"/>
                  <a:pt x="74346" y="450664"/>
                  <a:pt x="61473" y="476410"/>
                </a:cubicBezTo>
                <a:cubicBezTo>
                  <a:pt x="57343" y="484670"/>
                  <a:pt x="49856" y="491023"/>
                  <a:pt x="46105" y="499462"/>
                </a:cubicBezTo>
                <a:cubicBezTo>
                  <a:pt x="39526" y="514265"/>
                  <a:pt x="35860" y="530198"/>
                  <a:pt x="30737" y="545566"/>
                </a:cubicBezTo>
                <a:cubicBezTo>
                  <a:pt x="28176" y="553250"/>
                  <a:pt x="25018" y="560761"/>
                  <a:pt x="23053" y="568619"/>
                </a:cubicBezTo>
                <a:cubicBezTo>
                  <a:pt x="20491" y="578864"/>
                  <a:pt x="19528" y="589648"/>
                  <a:pt x="15368" y="599355"/>
                </a:cubicBezTo>
                <a:cubicBezTo>
                  <a:pt x="11730" y="607843"/>
                  <a:pt x="5123" y="614723"/>
                  <a:pt x="0" y="622407"/>
                </a:cubicBezTo>
                <a:lnTo>
                  <a:pt x="7684" y="653143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079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1" name="Oval 297"/>
          <p:cNvSpPr>
            <a:spLocks noChangeArrowheads="1"/>
          </p:cNvSpPr>
          <p:nvPr/>
        </p:nvSpPr>
        <p:spPr bwMode="auto">
          <a:xfrm flipH="1">
            <a:off x="4874991" y="2060850"/>
            <a:ext cx="78009" cy="72009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2" name="TextBox 321"/>
          <p:cNvSpPr txBox="1"/>
          <p:nvPr/>
        </p:nvSpPr>
        <p:spPr>
          <a:xfrm>
            <a:off x="4520952" y="1844824"/>
            <a:ext cx="8580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ЧЕБОКСАРЫ</a:t>
            </a:r>
            <a:endParaRPr lang="ru-RU" sz="900" b="1" dirty="0"/>
          </a:p>
        </p:txBody>
      </p:sp>
      <p:sp>
        <p:nvSpPr>
          <p:cNvPr id="323" name="TextBox 322"/>
          <p:cNvSpPr txBox="1"/>
          <p:nvPr/>
        </p:nvSpPr>
        <p:spPr>
          <a:xfrm>
            <a:off x="5169024" y="198884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/>
              <a:t>НОВОЧЕБОКСАРСК</a:t>
            </a:r>
            <a:endParaRPr lang="ru-RU" sz="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ЧИСЛО ЖЕНЩИН НА 1000 МУЖЧИН</a:t>
            </a:r>
            <a:endParaRPr lang="ru-RU" sz="32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560512" y="1196752"/>
          <a:ext cx="881497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71" y="274639"/>
            <a:ext cx="9439049" cy="85010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СРЕДНИЙ ВОЗРАСТ НАСЕЛЕНИЯ  ПО ГОРОДСКИМ ОКРУГАМ И МУНИЦИПАЛЬНЫМ РАЙОНАМ ЧУВАШСКОЙ РЕСПУБЛИКИ,  лет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20552" y="1124744"/>
          <a:ext cx="842493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</TotalTime>
  <Words>1036</Words>
  <Application>Microsoft Office PowerPoint</Application>
  <PresentationFormat>Лист A4 (210x297 мм)</PresentationFormat>
  <Paragraphs>395</Paragraphs>
  <Slides>20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ОБ ИТОГАХ ВСЕРОССИЙСКОЙ  ПЕРЕПИСИ НАСЕЛЕНИЯ 2010 ГОДА</vt:lpstr>
      <vt:lpstr>КАТЕГОРИИ НАСЕЛЕНИЯ, УЧТЕННОГО ПРИ ПРОВЕДЕНИИ ВСЕРОССИЙСКОЙ ПЕРЕПИСИ НАСЕЛЕНИЯ 2010 ГОДА</vt:lpstr>
      <vt:lpstr>ЦЕЛЬ ПРИЕЗДА ЛИЦ, ВРЕМЕННО НАХОДИВШИХСЯ  НА ТЕРРИТОРИИ  ЧУВАШСКОЙ РЕСПУБЛИКИ И  ПОСТОЯННО ПРОЖИВАЮЩИХ ЗА РУБЕЖОМ</vt:lpstr>
      <vt:lpstr>ИЗМЕНЕНИЕ ЧИСЛЕННОСТИ ПОСТОЯННОГО НАСЕЛЕНИЯ  (по данным переписей), тыс. человек</vt:lpstr>
      <vt:lpstr> СООТНОШЕНИЕ ГОРОДСКОГО И СЕЛЬСКОГО НАСЕЛЕНИЯ ЧУВАШСКОЙ РЕСПУБЛИКИ, % </vt:lpstr>
      <vt:lpstr>ЧИСЛЕННОСТЬ НАСЕЛЕНИЯ ПО ГОРОДСКИМ ОКРУГАМ ЧУВАШСКОЙ РЕСПУБЛИКИ, человек</vt:lpstr>
      <vt:lpstr>ИЗМЕНЕНИЕ ЧИСЛЕННОСТИ НАСЕЛЕНИЯ В ГОРОДСКИХ ОКРУГАХ И МУНИЦИПАЛЬНЫХ РАЙОНАХ ЧУВАШСКОЙ РЕСПУБЛИКИ МЕЖДУ ПЕРЕПИСЯМИ НАСЕЛЕНИЯ  2002 г. и 2010 г. </vt:lpstr>
      <vt:lpstr>ЧИСЛО ЖЕНЩИН НА 1000 МУЖЧИН</vt:lpstr>
      <vt:lpstr>СРЕДНИЙ ВОЗРАСТ НАСЕЛЕНИЯ  ПО ГОРОДСКИМ ОКРУГАМ И МУНИЦИПАЛЬНЫМ РАЙОНАМ ЧУВАШСКОЙ РЕСПУБЛИКИ,  лет</vt:lpstr>
      <vt:lpstr>ВОЗРАСТНО-ПОЛОВОЙ СОСТАВ НАСЕЛЕНИЯ</vt:lpstr>
      <vt:lpstr>БРАЧНОЕ СОСТОЯНИЕ НАСЕЛЕНИЯ  В ВОЗРАСТЕ 16 ЛЕТ И БОЛЕЕ, тыс. человек</vt:lpstr>
      <vt:lpstr>ЧИСЛО И РАЗМЕР ДОМОХОЗЯЙСТВ</vt:lpstr>
      <vt:lpstr>ДОМОХОЗЯЙСТВА ИЗ 2-Х И БОЛЕЕ ЧЕЛОВЕК,  ИМЕЮЩИХ ДЕТЕЙ МОЛОЖЕ 18 ЛЕТ, %</vt:lpstr>
      <vt:lpstr>НАЦИОНАЛЬНЫЙ СОСТАВ НАСЕЛЕНИЯ, УКАЗАВШЕГО НАЦИОНАЛЬНОСТЬ  В ПЕРЕПИСНОМ ЛИСТЕ,  тыс. человек</vt:lpstr>
      <vt:lpstr>РАСПРЕДЕЛЕНИЕ НАСЕЛЕНИЯ ПО ГРАЖДАНСТВУ ИНОСТРАННЫХ ГОСУДАРСТВ,  человек</vt:lpstr>
      <vt:lpstr>УРОВЕНЬ ОБРАЗОВАНИЯ НАСЕЛЕНИЯ  В ВОЗРАСТЕ 15 ЛЕТ И БОЛЕЕ,  тыс. человек</vt:lpstr>
      <vt:lpstr>НАСЕЛЕНИЕ ПО ВСЕМ УКАЗАННЫМ ИСТОЧНИКАМ СРЕДСТВ К СУЩЕСТВОВАНИЮ</vt:lpstr>
      <vt:lpstr>ИЗМЕНЕНИЕ  ЭКОНОМИЧЕСКОЙ АКТИВНОСТИ  НАСЕЛЕНИЯ  В МЕЖПЕРЕПИСНОЙ ПЕРИОД  (в возрасте 15-64 года, проживающего  в частных домохозяйствах) </vt:lpstr>
      <vt:lpstr>НАСЕЛЕНИЕ ПО ЭКОНОМИЧЕСКОЙ АКТИВНОСТИ</vt:lpstr>
      <vt:lpstr>ЗАНЯТОЕ НАСЕЛЕНИЕ ЧАСТНЫХ ДОМОХОЗЯЙСТВ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ВСЕРОССИЙСКОЙ  ПЕРЕПИСИ НАСЕЛЕНИЯ 2010 ГОДА</dc:title>
  <dc:creator>User</dc:creator>
  <cp:lastModifiedBy>User</cp:lastModifiedBy>
  <cp:revision>173</cp:revision>
  <dcterms:created xsi:type="dcterms:W3CDTF">2012-02-29T09:05:53Z</dcterms:created>
  <dcterms:modified xsi:type="dcterms:W3CDTF">2012-04-09T12:06:57Z</dcterms:modified>
</cp:coreProperties>
</file>